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6.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ags/tag7.xml" ContentType="application/vnd.openxmlformats-officedocument.presentationml.tag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tags/tag8.xml" ContentType="application/vnd.openxmlformats-officedocument.presentationml.tags+xml"/>
  <Override PartName="/ppt/notesSlides/notesSlide34.xml" ContentType="application/vnd.openxmlformats-officedocument.presentationml.notesSlide+xml"/>
  <Override PartName="/ppt/tags/tag9.xml" ContentType="application/vnd.openxmlformats-officedocument.presentationml.tags+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3" r:id="rId2"/>
  </p:sldMasterIdLst>
  <p:notesMasterIdLst>
    <p:notesMasterId r:id="rId45"/>
  </p:notesMasterIdLst>
  <p:handoutMasterIdLst>
    <p:handoutMasterId r:id="rId46"/>
  </p:handoutMasterIdLst>
  <p:sldIdLst>
    <p:sldId id="259" r:id="rId3"/>
    <p:sldId id="260" r:id="rId4"/>
    <p:sldId id="261" r:id="rId5"/>
    <p:sldId id="262" r:id="rId6"/>
    <p:sldId id="296" r:id="rId7"/>
    <p:sldId id="284" r:id="rId8"/>
    <p:sldId id="285" r:id="rId9"/>
    <p:sldId id="313" r:id="rId10"/>
    <p:sldId id="314" r:id="rId11"/>
    <p:sldId id="315" r:id="rId12"/>
    <p:sldId id="283" r:id="rId13"/>
    <p:sldId id="297" r:id="rId14"/>
    <p:sldId id="316" r:id="rId15"/>
    <p:sldId id="318" r:id="rId16"/>
    <p:sldId id="317" r:id="rId17"/>
    <p:sldId id="325" r:id="rId18"/>
    <p:sldId id="319" r:id="rId19"/>
    <p:sldId id="320" r:id="rId20"/>
    <p:sldId id="321" r:id="rId21"/>
    <p:sldId id="326" r:id="rId22"/>
    <p:sldId id="328" r:id="rId23"/>
    <p:sldId id="327" r:id="rId24"/>
    <p:sldId id="295" r:id="rId25"/>
    <p:sldId id="302" r:id="rId26"/>
    <p:sldId id="331" r:id="rId27"/>
    <p:sldId id="332" r:id="rId28"/>
    <p:sldId id="333" r:id="rId29"/>
    <p:sldId id="334" r:id="rId30"/>
    <p:sldId id="310" r:id="rId31"/>
    <p:sldId id="278" r:id="rId32"/>
    <p:sldId id="330" r:id="rId33"/>
    <p:sldId id="335" r:id="rId34"/>
    <p:sldId id="1218" r:id="rId35"/>
    <p:sldId id="1210" r:id="rId36"/>
    <p:sldId id="1213" r:id="rId37"/>
    <p:sldId id="311" r:id="rId38"/>
    <p:sldId id="277" r:id="rId39"/>
    <p:sldId id="1214" r:id="rId40"/>
    <p:sldId id="1215" r:id="rId41"/>
    <p:sldId id="270" r:id="rId42"/>
    <p:sldId id="1216" r:id="rId43"/>
    <p:sldId id="282" r:id="rId44"/>
  </p:sldIdLst>
  <p:sldSz cx="9144000" cy="6858000" type="screen4x3"/>
  <p:notesSz cx="6858000" cy="9144000"/>
  <p:custDataLst>
    <p:tags r:id="rId47"/>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73" autoAdjust="0"/>
    <p:restoredTop sz="74460" autoAdjust="0"/>
  </p:normalViewPr>
  <p:slideViewPr>
    <p:cSldViewPr snapToGrid="0" showGuides="1">
      <p:cViewPr varScale="1">
        <p:scale>
          <a:sx n="83" d="100"/>
          <a:sy n="83" d="100"/>
        </p:scale>
        <p:origin x="2406"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5" d="100"/>
          <a:sy n="65" d="100"/>
        </p:scale>
        <p:origin x="1644"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gs" Target="tags/tag1.xml"/><Relationship Id="rId50"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4F645F7-C373-44E1-A594-73E5C775A62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F6765D09-66F8-40D9-B587-E4C7E80BFD9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7F1054-96A6-4F39-93AF-55D047D28659}" type="datetimeFigureOut">
              <a:rPr lang="en-US" smtClean="0"/>
              <a:t>11/1/2023</a:t>
            </a:fld>
            <a:endParaRPr lang="en-US" dirty="0"/>
          </a:p>
        </p:txBody>
      </p:sp>
      <p:sp>
        <p:nvSpPr>
          <p:cNvPr id="4" name="Footer Placeholder 3">
            <a:extLst>
              <a:ext uri="{FF2B5EF4-FFF2-40B4-BE49-F238E27FC236}">
                <a16:creationId xmlns:a16="http://schemas.microsoft.com/office/drawing/2014/main" id="{4AA966D5-E0ED-4632-B5C1-24F638DE8CE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B893BC3-68B6-4BBD-BA4C-DA953659730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A2D3ECC-C8DC-41F5-A7BC-A6687C46DBAF}" type="slidenum">
              <a:rPr lang="en-US" smtClean="0"/>
              <a:t>‹#›</a:t>
            </a:fld>
            <a:endParaRPr lang="en-US" dirty="0"/>
          </a:p>
        </p:txBody>
      </p:sp>
    </p:spTree>
    <p:extLst>
      <p:ext uri="{BB962C8B-B14F-4D97-AF65-F5344CB8AC3E}">
        <p14:creationId xmlns:p14="http://schemas.microsoft.com/office/powerpoint/2010/main" val="24478461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5EC1E6-5E33-4A5F-A52B-7BAD74AC770A}" type="datetimeFigureOut">
              <a:rPr lang="en-US" smtClean="0"/>
              <a:t>11/1/2023</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71B207-F9F8-4919-A2C4-29751FD63841}" type="slidenum">
              <a:rPr lang="en-US" smtClean="0"/>
              <a:t>‹#›</a:t>
            </a:fld>
            <a:endParaRPr lang="en-US" dirty="0"/>
          </a:p>
        </p:txBody>
      </p:sp>
    </p:spTree>
    <p:extLst>
      <p:ext uri="{BB962C8B-B14F-4D97-AF65-F5344CB8AC3E}">
        <p14:creationId xmlns:p14="http://schemas.microsoft.com/office/powerpoint/2010/main" val="672089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Calibri"/>
                <a:cs typeface="Calibri"/>
                <a:sym typeface="Calibri"/>
              </a:rPr>
              <a:t>Today we will discuss component 7.1 of the EI/ECSE Standard 7, Professionalism and Ethical Practice.</a:t>
            </a:r>
          </a:p>
          <a:p>
            <a:endParaRPr lang="en-US" dirty="0"/>
          </a:p>
        </p:txBody>
      </p:sp>
      <p:sp>
        <p:nvSpPr>
          <p:cNvPr id="4" name="Slide Number Placeholder 3"/>
          <p:cNvSpPr>
            <a:spLocks noGrp="1"/>
          </p:cNvSpPr>
          <p:nvPr>
            <p:ph type="sldNum" sz="quarter" idx="5"/>
          </p:nvPr>
        </p:nvSpPr>
        <p:spPr/>
        <p:txBody>
          <a:bodyPr/>
          <a:lstStyle/>
          <a:p>
            <a:fld id="{D571B207-F9F8-4919-A2C4-29751FD63841}" type="slidenum">
              <a:rPr lang="en-US" smtClean="0"/>
              <a:t>1</a:t>
            </a:fld>
            <a:endParaRPr lang="en-US" dirty="0"/>
          </a:p>
        </p:txBody>
      </p:sp>
    </p:spTree>
    <p:extLst>
      <p:ext uri="{BB962C8B-B14F-4D97-AF65-F5344CB8AC3E}">
        <p14:creationId xmlns:p14="http://schemas.microsoft.com/office/powerpoint/2010/main" val="2035314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Provide a brief introduction to the video such as, this video takes place in an inclusive preschool classroom in the Sun Prairie (Wisconsin) Area School District. Parents of children in the classroom discuss some of their fears when their child entered the classroom as well as benefits over time. ECSE teachers discuss important aspects of the classroom and curriculum and their roles in including young children with developmental delays and disabilities. </a:t>
            </a:r>
          </a:p>
          <a:p>
            <a:endParaRPr lang="en-US" dirty="0"/>
          </a:p>
          <a:p>
            <a:r>
              <a:rPr lang="en-US" dirty="0"/>
              <a:t>Review the questions on the slide for the learners to think about as they watch the video. Show the video. Using the questions the question on the slide as a guide, discuss the video.  </a:t>
            </a:r>
          </a:p>
        </p:txBody>
      </p:sp>
      <p:sp>
        <p:nvSpPr>
          <p:cNvPr id="4" name="Slide Number Placeholder 3"/>
          <p:cNvSpPr>
            <a:spLocks noGrp="1"/>
          </p:cNvSpPr>
          <p:nvPr>
            <p:ph type="sldNum" sz="quarter" idx="5"/>
          </p:nvPr>
        </p:nvSpPr>
        <p:spPr/>
        <p:txBody>
          <a:bodyPr/>
          <a:lstStyle/>
          <a:p>
            <a:fld id="{D571B207-F9F8-4919-A2C4-29751FD63841}" type="slidenum">
              <a:rPr lang="en-US" smtClean="0"/>
              <a:t>11</a:t>
            </a:fld>
            <a:endParaRPr lang="en-US" dirty="0"/>
          </a:p>
        </p:txBody>
      </p:sp>
    </p:spTree>
    <p:extLst>
      <p:ext uri="{BB962C8B-B14F-4D97-AF65-F5344CB8AC3E}">
        <p14:creationId xmlns:p14="http://schemas.microsoft.com/office/powerpoint/2010/main" val="2457952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Professional organizations or professional associations advance a specific profession and support the interests of those in that profession or connected to the profession in some way. Professional organizations typically require membership dues, have an elected leadership body, have an executive office with staff, and include committees that assist with the work of the organization. They may be national or international in scope. Professional organizations engage in a variety of professional development, communication, research, and advocacy activities to support their members and advance the profession. They also provide a vehicle to network with others with similar interests.</a:t>
            </a:r>
          </a:p>
          <a:p>
            <a:endParaRPr lang="en-US" dirty="0"/>
          </a:p>
          <a:p>
            <a:r>
              <a:rPr lang="en-US" dirty="0"/>
              <a:t>We will briefly discuss three professional organizations that relate directly to the ECE and EI/ECSE professions. These are the Council for Exceptional Children (CEC) and its Division for Early Childhood (DEC), both of which are international organizations. A national ECE professional organizations with which CEC and DEC work closely is the National Association for the Education of Young Children (NAEYC).    </a:t>
            </a:r>
          </a:p>
        </p:txBody>
      </p:sp>
      <p:sp>
        <p:nvSpPr>
          <p:cNvPr id="4" name="Slide Number Placeholder 3"/>
          <p:cNvSpPr>
            <a:spLocks noGrp="1"/>
          </p:cNvSpPr>
          <p:nvPr>
            <p:ph type="sldNum" sz="quarter" idx="5"/>
          </p:nvPr>
        </p:nvSpPr>
        <p:spPr/>
        <p:txBody>
          <a:bodyPr/>
          <a:lstStyle/>
          <a:p>
            <a:fld id="{D571B207-F9F8-4919-A2C4-29751FD63841}" type="slidenum">
              <a:rPr lang="en-US" smtClean="0"/>
              <a:t>12</a:t>
            </a:fld>
            <a:endParaRPr lang="en-US" dirty="0"/>
          </a:p>
        </p:txBody>
      </p:sp>
    </p:spTree>
    <p:extLst>
      <p:ext uri="{BB962C8B-B14F-4D97-AF65-F5344CB8AC3E}">
        <p14:creationId xmlns:p14="http://schemas.microsoft.com/office/powerpoint/2010/main" val="11427827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special education professional association, CEC focuses on services and supports for professionals (e.g., teachers, administrators, university faculty, professional development providers) who work with or on behalf of children and youth birth through 21 years who receive services under the Individuals with Disabilities Education Act (IDEA). </a:t>
            </a:r>
          </a:p>
        </p:txBody>
      </p:sp>
      <p:sp>
        <p:nvSpPr>
          <p:cNvPr id="4" name="Slide Number Placeholder 3"/>
          <p:cNvSpPr>
            <a:spLocks noGrp="1"/>
          </p:cNvSpPr>
          <p:nvPr>
            <p:ph type="sldNum" sz="quarter" idx="5"/>
          </p:nvPr>
        </p:nvSpPr>
        <p:spPr/>
        <p:txBody>
          <a:bodyPr/>
          <a:lstStyle/>
          <a:p>
            <a:fld id="{D571B207-F9F8-4919-A2C4-29751FD63841}" type="slidenum">
              <a:rPr lang="en-US" smtClean="0"/>
              <a:t>13</a:t>
            </a:fld>
            <a:endParaRPr lang="en-US" dirty="0"/>
          </a:p>
        </p:txBody>
      </p:sp>
    </p:spTree>
    <p:extLst>
      <p:ext uri="{BB962C8B-B14F-4D97-AF65-F5344CB8AC3E}">
        <p14:creationId xmlns:p14="http://schemas.microsoft.com/office/powerpoint/2010/main" val="33074527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learners to read CEC’s Vision and Mission. Then, ask them what supports and resources based on the vision and mission statements that CEC might provide its members.  </a:t>
            </a:r>
          </a:p>
          <a:p>
            <a:r>
              <a:rPr lang="en-US" dirty="0"/>
              <a:t>  </a:t>
            </a:r>
          </a:p>
        </p:txBody>
      </p:sp>
      <p:sp>
        <p:nvSpPr>
          <p:cNvPr id="4" name="Slide Number Placeholder 3"/>
          <p:cNvSpPr>
            <a:spLocks noGrp="1"/>
          </p:cNvSpPr>
          <p:nvPr>
            <p:ph type="sldNum" sz="quarter" idx="5"/>
          </p:nvPr>
        </p:nvSpPr>
        <p:spPr/>
        <p:txBody>
          <a:bodyPr/>
          <a:lstStyle/>
          <a:p>
            <a:fld id="{D571B207-F9F8-4919-A2C4-29751FD63841}" type="slidenum">
              <a:rPr lang="en-US" smtClean="0"/>
              <a:t>14</a:t>
            </a:fld>
            <a:endParaRPr lang="en-US" dirty="0"/>
          </a:p>
        </p:txBody>
      </p:sp>
    </p:spTree>
    <p:extLst>
      <p:ext uri="{BB962C8B-B14F-4D97-AF65-F5344CB8AC3E}">
        <p14:creationId xmlns:p14="http://schemas.microsoft.com/office/powerpoint/2010/main" val="16303431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the hyperlinks in the slide, talk about where to find more information on CEC’s website. Mention that some examples of resources for PD and professional practice are on next slide. As you scroll through the website, point out some of the key resources as identified below. </a:t>
            </a:r>
          </a:p>
          <a:p>
            <a:endParaRPr lang="en-US" dirty="0"/>
          </a:p>
          <a:p>
            <a:pPr marL="171450" indent="-171450">
              <a:buFont typeface="Arial" panose="020B0604020202020204" pitchFamily="34" charset="0"/>
              <a:buChar char="•"/>
            </a:pPr>
            <a:r>
              <a:rPr lang="en-US" dirty="0"/>
              <a:t>Advocacy – Advocacy is one of the major activities in which CEC engages. On the website, you will find CEC’s policy agenda, learn about issues being addressed at the federal level, and be able to send letters to your members of Congress about specific issues.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Professional Standards – As the parent organization for DEC and CEC’s other subdivisions, it is the “holder” of the different sets of professional standards. These standards identify what beginning professionals for that specialization area should know and be able to do to practice effectively.  CEC has initial standards for EI/ECSE which we will discuss in more depth below, K-12 special educators, gifted educators. It also has advanced standards including those for special education administrators. The link on the slide will take you to each of those sets of standards as well as resources to support the use of the standards.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Professional development and practice – CEC hosts an annual conference and individually designed training on the high leverage practices for local, district, or state teams.  It also hosts a variety of online learning events such as webinars and Jump Start for new special educators.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D571B207-F9F8-4919-A2C4-29751FD63841}" type="slidenum">
              <a:rPr lang="en-US" smtClean="0"/>
              <a:t>15</a:t>
            </a:fld>
            <a:endParaRPr lang="en-US" dirty="0"/>
          </a:p>
        </p:txBody>
      </p:sp>
    </p:spTree>
    <p:extLst>
      <p:ext uri="{BB962C8B-B14F-4D97-AF65-F5344CB8AC3E}">
        <p14:creationId xmlns:p14="http://schemas.microsoft.com/office/powerpoint/2010/main" val="2823131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CEC’s members receive two journals: Exceptional Children which reports results of research studies, and Teaching Exceptional Children which includes articles that discuss applying research in your practice.</a:t>
            </a:r>
          </a:p>
          <a:p>
            <a:endParaRPr lang="en-US" dirty="0"/>
          </a:p>
          <a:p>
            <a:r>
              <a:rPr lang="en-US" dirty="0"/>
              <a:t>High-leverage practices are practices in four areas; instruction, assessment, collaboration, and social-emotional; that beginning K-12 professionals should be able to implement. A variety of resources have been developed to support the use of the HLPs.</a:t>
            </a:r>
          </a:p>
        </p:txBody>
      </p:sp>
      <p:sp>
        <p:nvSpPr>
          <p:cNvPr id="4" name="Slide Number Placeholder 3"/>
          <p:cNvSpPr>
            <a:spLocks noGrp="1"/>
          </p:cNvSpPr>
          <p:nvPr>
            <p:ph type="sldNum" sz="quarter" idx="5"/>
          </p:nvPr>
        </p:nvSpPr>
        <p:spPr/>
        <p:txBody>
          <a:bodyPr/>
          <a:lstStyle/>
          <a:p>
            <a:fld id="{D571B207-F9F8-4919-A2C4-29751FD63841}" type="slidenum">
              <a:rPr lang="en-US" smtClean="0"/>
              <a:t>16</a:t>
            </a:fld>
            <a:endParaRPr lang="en-US" dirty="0"/>
          </a:p>
        </p:txBody>
      </p:sp>
    </p:spTree>
    <p:extLst>
      <p:ext uri="{BB962C8B-B14F-4D97-AF65-F5344CB8AC3E}">
        <p14:creationId xmlns:p14="http://schemas.microsoft.com/office/powerpoint/2010/main" val="14293422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rPr>
              <a:t>DEC is a special interest division within the Council for Exceptional Children (CEC). You have to be a member of CEC to join DEC or any of their special interest divisions.  </a:t>
            </a:r>
          </a:p>
          <a:p>
            <a:endParaRPr lang="en-US" dirty="0"/>
          </a:p>
        </p:txBody>
      </p:sp>
      <p:sp>
        <p:nvSpPr>
          <p:cNvPr id="4" name="Slide Number Placeholder 3"/>
          <p:cNvSpPr>
            <a:spLocks noGrp="1"/>
          </p:cNvSpPr>
          <p:nvPr>
            <p:ph type="sldNum" sz="quarter" idx="5"/>
          </p:nvPr>
        </p:nvSpPr>
        <p:spPr/>
        <p:txBody>
          <a:bodyPr/>
          <a:lstStyle/>
          <a:p>
            <a:fld id="{D571B207-F9F8-4919-A2C4-29751FD63841}" type="slidenum">
              <a:rPr lang="en-US" smtClean="0"/>
              <a:t>17</a:t>
            </a:fld>
            <a:endParaRPr lang="en-US" dirty="0"/>
          </a:p>
        </p:txBody>
      </p:sp>
    </p:spTree>
    <p:extLst>
      <p:ext uri="{BB962C8B-B14F-4D97-AF65-F5344CB8AC3E}">
        <p14:creationId xmlns:p14="http://schemas.microsoft.com/office/powerpoint/2010/main" val="32103443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DEC has several documents that guide the work of the organization: priority issues agenda, ends statements, bylaws, and organizational chart. Each of these can be found at the Guiding Documents link on the website. DEC is committed to equity, inclusion, and social justice. As a result of a recent racial equity assessment, DEC has developed a statement on racism and equity that identifies DEC’s commitment to overcoming institutional racism in all of its work.    </a:t>
            </a:r>
          </a:p>
        </p:txBody>
      </p:sp>
      <p:sp>
        <p:nvSpPr>
          <p:cNvPr id="4" name="Slide Number Placeholder 3"/>
          <p:cNvSpPr>
            <a:spLocks noGrp="1"/>
          </p:cNvSpPr>
          <p:nvPr>
            <p:ph type="sldNum" sz="quarter" idx="5"/>
          </p:nvPr>
        </p:nvSpPr>
        <p:spPr/>
        <p:txBody>
          <a:bodyPr/>
          <a:lstStyle/>
          <a:p>
            <a:fld id="{D571B207-F9F8-4919-A2C4-29751FD63841}" type="slidenum">
              <a:rPr lang="en-US" smtClean="0"/>
              <a:t>19</a:t>
            </a:fld>
            <a:endParaRPr lang="en-US" dirty="0"/>
          </a:p>
        </p:txBody>
      </p:sp>
    </p:spTree>
    <p:extLst>
      <p:ext uri="{BB962C8B-B14F-4D97-AF65-F5344CB8AC3E}">
        <p14:creationId xmlns:p14="http://schemas.microsoft.com/office/powerpoint/2010/main" val="11278771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Using the hyperlinks in the slide, talk about where to find more information on DEC’s website.  As you scroll through the website, point out some of the key resources as identified below. </a:t>
            </a:r>
          </a:p>
          <a:p>
            <a:pPr marL="0" indent="0">
              <a:buFontTx/>
              <a:buNone/>
            </a:pPr>
            <a:endParaRPr lang="en-US" dirty="0"/>
          </a:p>
          <a:p>
            <a:pPr marL="171450" indent="-171450">
              <a:buFont typeface="Arial" panose="020B0604020202020204" pitchFamily="34" charset="0"/>
              <a:buChar char="•"/>
            </a:pPr>
            <a:r>
              <a:rPr lang="en-US" dirty="0"/>
              <a:t>DEC sponsors a variety of activities and resources to support ongoing professional development. These include:</a:t>
            </a:r>
          </a:p>
          <a:p>
            <a:pPr marL="228600" indent="-228600">
              <a:buFont typeface="+mj-lt"/>
              <a:buAutoNum type="arabicPeriod"/>
            </a:pPr>
            <a:r>
              <a:rPr lang="en-US" dirty="0"/>
              <a:t>An annual conference</a:t>
            </a:r>
          </a:p>
          <a:p>
            <a:pPr marL="228600" indent="-228600">
              <a:buFont typeface="+mj-lt"/>
              <a:buAutoNum type="arabicPeriod"/>
            </a:pPr>
            <a:r>
              <a:rPr lang="en-US" dirty="0"/>
              <a:t>Learning decks (webinars) based on topics of interest to members in various roles (e.g., Snack Talk…., Who is Missing at the Table? Leadership Fundamentals…&gt;).</a:t>
            </a:r>
          </a:p>
          <a:p>
            <a:pPr marL="228600" indent="-228600">
              <a:buFont typeface="+mj-lt"/>
              <a:buAutoNum type="arabicPeriod"/>
            </a:pPr>
            <a:r>
              <a:rPr lang="en-US" dirty="0"/>
              <a:t>eLearning Library with modules, toolkits, and webinars again with varied topics for individuals in different roles.</a:t>
            </a:r>
          </a:p>
          <a:p>
            <a:pPr marL="228600" indent="-228600">
              <a:buFont typeface="+mj-lt"/>
              <a:buAutoNum type="arabicPeriod"/>
            </a:pPr>
            <a:endParaRPr lang="en-US" dirty="0"/>
          </a:p>
          <a:p>
            <a:pPr marL="171450" indent="-171450">
              <a:buFont typeface="Arial" panose="020B0604020202020204" pitchFamily="34" charset="0"/>
              <a:buChar char="•"/>
            </a:pPr>
            <a:r>
              <a:rPr lang="en-US" dirty="0"/>
              <a:t>Recommended practices – DEC has developed recommended practices based on research and the best wisdom of the field. A variety of resources (e.g., videos, monographs) have been developed to support the use of the practices. The recommended practices and resources will be discussed in more detail in the PD Guide for Standard 7, component 7.2.</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EI/ECSE Standards – DEC in collaboration with CEC has developed professional standards for individuals who work as early interventionists and early childhood special educators. These standards and resources will be discussed in more detail below.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As a DEC member, you receive two journals, </a:t>
            </a:r>
            <a:r>
              <a:rPr lang="en-US" i="1" dirty="0"/>
              <a:t>Journal of Early Intervention (JEI) </a:t>
            </a:r>
            <a:r>
              <a:rPr lang="en-US" dirty="0"/>
              <a:t>and </a:t>
            </a:r>
            <a:r>
              <a:rPr lang="en-US" i="1" dirty="0"/>
              <a:t>Young Exceptional Children (YEC). </a:t>
            </a:r>
            <a:r>
              <a:rPr lang="en-US" i="0" dirty="0"/>
              <a:t>The primary focus of JEI is to include articles that report research studies. While YEC includes articles that discuss how research can be applied to early childhood practice.</a:t>
            </a:r>
            <a:endParaRPr lang="en-US" i="1" dirty="0"/>
          </a:p>
          <a:p>
            <a:endParaRPr lang="en-US" dirty="0"/>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rPr>
              <a:t>DEC offers several ways to engage in policy and advocacy activities.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rPr>
              <a:t>1. The Children’s Action Network (CAN) is a communication network that works toward changes in policy and legislation at the local, state and federal level. Through DEC state subdivisions, the CAN network engages members to take action on issues important to the field.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rPr>
              <a:t>2. Joining a listserv will alert you to current policy and advocacy issues and provide opportunities to contribute or get involved.</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rPr>
              <a:t>3. DEC provides templates that are issue specific to facilitate writing letters to your legislators.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rPr>
              <a:t>4. For individuals interested in policy and advocacy, DEC sponsors a community of practice focused on policy and advocacy committee for which DEC members and non-members can participate.</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rPr>
              <a:t>5. The DEC website identifies other resources specific to policy and advocacy.  </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D571B207-F9F8-4919-A2C4-29751FD63841}" type="slidenum">
              <a:rPr lang="en-US" smtClean="0"/>
              <a:t>20</a:t>
            </a:fld>
            <a:endParaRPr lang="en-US" dirty="0"/>
          </a:p>
        </p:txBody>
      </p:sp>
    </p:spTree>
    <p:extLst>
      <p:ext uri="{BB962C8B-B14F-4D97-AF65-F5344CB8AC3E}">
        <p14:creationId xmlns:p14="http://schemas.microsoft.com/office/powerpoint/2010/main" val="14353961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video discusses through its members’ voices who NAEYC is, what it does, and how NAEYC is working to provide brighter futures for all young children. After watching the video, discuss learner’s responses to the questions on the slide.</a:t>
            </a:r>
          </a:p>
          <a:p>
            <a:r>
              <a:rPr lang="en-US" dirty="0"/>
              <a:t> </a:t>
            </a:r>
          </a:p>
        </p:txBody>
      </p:sp>
      <p:sp>
        <p:nvSpPr>
          <p:cNvPr id="4" name="Slide Number Placeholder 3"/>
          <p:cNvSpPr>
            <a:spLocks noGrp="1"/>
          </p:cNvSpPr>
          <p:nvPr>
            <p:ph type="sldNum" sz="quarter" idx="5"/>
          </p:nvPr>
        </p:nvSpPr>
        <p:spPr/>
        <p:txBody>
          <a:bodyPr/>
          <a:lstStyle/>
          <a:p>
            <a:fld id="{D571B207-F9F8-4919-A2C4-29751FD63841}" type="slidenum">
              <a:rPr lang="en-US" smtClean="0"/>
              <a:t>22</a:t>
            </a:fld>
            <a:endParaRPr lang="en-US" dirty="0"/>
          </a:p>
        </p:txBody>
      </p:sp>
    </p:spTree>
    <p:extLst>
      <p:ext uri="{BB962C8B-B14F-4D97-AF65-F5344CB8AC3E}">
        <p14:creationId xmlns:p14="http://schemas.microsoft.com/office/powerpoint/2010/main" val="16300090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rPr>
              <a:t>Ask participants to silently read Standard 7. Then, progress to the next slide.</a:t>
            </a:r>
          </a:p>
          <a:p>
            <a:endParaRPr lang="en-US" dirty="0"/>
          </a:p>
        </p:txBody>
      </p:sp>
      <p:sp>
        <p:nvSpPr>
          <p:cNvPr id="4" name="Slide Number Placeholder 3"/>
          <p:cNvSpPr>
            <a:spLocks noGrp="1"/>
          </p:cNvSpPr>
          <p:nvPr>
            <p:ph type="sldNum" sz="quarter" idx="5"/>
          </p:nvPr>
        </p:nvSpPr>
        <p:spPr/>
        <p:txBody>
          <a:bodyPr/>
          <a:lstStyle/>
          <a:p>
            <a:fld id="{D571B207-F9F8-4919-A2C4-29751FD63841}" type="slidenum">
              <a:rPr lang="en-US" smtClean="0"/>
              <a:t>2</a:t>
            </a:fld>
            <a:endParaRPr lang="en-US" dirty="0"/>
          </a:p>
        </p:txBody>
      </p:sp>
    </p:spTree>
    <p:extLst>
      <p:ext uri="{BB962C8B-B14F-4D97-AF65-F5344CB8AC3E}">
        <p14:creationId xmlns:p14="http://schemas.microsoft.com/office/powerpoint/2010/main" val="12450702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Review the directions for this activity on the slide. After learners individually have had time to look at resources on each of the websites, ask some of the group to share the resources that they identified and why they think that will be helpful to them in their work. You might also with a show of hands, ask if others in the group identified one or more of those resources. </a:t>
            </a:r>
            <a:endParaRPr dirty="0"/>
          </a:p>
        </p:txBody>
      </p:sp>
      <p:sp>
        <p:nvSpPr>
          <p:cNvPr id="177" name="Google Shape;177;p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897827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0" algn="l" defTabSz="914400" rtl="0" eaLnBrk="1" fontAlgn="auto" latinLnBrk="0" hangingPunct="1">
              <a:lnSpc>
                <a:spcPct val="9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They are one of the types of standards that form the basis of a state-wide early education system. They are the first link in an aligned Birth through grade 12 educational system.</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US" dirty="0"/>
          </a:p>
        </p:txBody>
      </p:sp>
      <p:sp>
        <p:nvSpPr>
          <p:cNvPr id="4" name="Slide Number Placeholder 3"/>
          <p:cNvSpPr>
            <a:spLocks noGrp="1"/>
          </p:cNvSpPr>
          <p:nvPr>
            <p:ph type="sldNum" sz="quarter" idx="5"/>
          </p:nvPr>
        </p:nvSpPr>
        <p:spPr/>
        <p:txBody>
          <a:bodyPr/>
          <a:lstStyle/>
          <a:p>
            <a:fld id="{D571B207-F9F8-4919-A2C4-29751FD63841}" type="slidenum">
              <a:rPr lang="en-US" smtClean="0"/>
              <a:t>25</a:t>
            </a:fld>
            <a:endParaRPr lang="en-US" dirty="0"/>
          </a:p>
        </p:txBody>
      </p:sp>
    </p:spTree>
    <p:extLst>
      <p:ext uri="{BB962C8B-B14F-4D97-AF65-F5344CB8AC3E}">
        <p14:creationId xmlns:p14="http://schemas.microsoft.com/office/powerpoint/2010/main" val="33108278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Early learning standards typically include the birth through 4-year age range. Age 5 or kindergarten would then be included in the state’s standards for grades K-12. Early learning standards vary somewhat across states; however, they typically include skills based on developmental domains for birth to 3-years. The standards for 3 and 4-year-olds are more commonly based on pre-academic areas. For both age ranges, approaches to learning and creative arts/expression are included as content areas.</a:t>
            </a:r>
          </a:p>
        </p:txBody>
      </p:sp>
      <p:sp>
        <p:nvSpPr>
          <p:cNvPr id="4" name="Slide Number Placeholder 3"/>
          <p:cNvSpPr>
            <a:spLocks noGrp="1"/>
          </p:cNvSpPr>
          <p:nvPr>
            <p:ph type="sldNum" sz="quarter" idx="5"/>
          </p:nvPr>
        </p:nvSpPr>
        <p:spPr/>
        <p:txBody>
          <a:bodyPr/>
          <a:lstStyle/>
          <a:p>
            <a:fld id="{D571B207-F9F8-4919-A2C4-29751FD63841}" type="slidenum">
              <a:rPr lang="en-US" smtClean="0"/>
              <a:t>26</a:t>
            </a:fld>
            <a:endParaRPr lang="en-US" dirty="0"/>
          </a:p>
        </p:txBody>
      </p:sp>
    </p:spTree>
    <p:extLst>
      <p:ext uri="{BB962C8B-B14F-4D97-AF65-F5344CB8AC3E}">
        <p14:creationId xmlns:p14="http://schemas.microsoft.com/office/powerpoint/2010/main" val="425639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Provide learners with approximately 15 minutes to research their state’s early learning standards using the questions in the slide. Discussion within the group might address questions such as, What did you like about the organization and format of the standards? Were you surprised by anything in your state’s standards? If yes, what? </a:t>
            </a:r>
          </a:p>
        </p:txBody>
      </p:sp>
      <p:sp>
        <p:nvSpPr>
          <p:cNvPr id="4" name="Slide Number Placeholder 3"/>
          <p:cNvSpPr>
            <a:spLocks noGrp="1"/>
          </p:cNvSpPr>
          <p:nvPr>
            <p:ph type="sldNum" sz="quarter" idx="5"/>
          </p:nvPr>
        </p:nvSpPr>
        <p:spPr/>
        <p:txBody>
          <a:bodyPr/>
          <a:lstStyle/>
          <a:p>
            <a:fld id="{D571B207-F9F8-4919-A2C4-29751FD63841}" type="slidenum">
              <a:rPr lang="en-US" smtClean="0"/>
              <a:t>28</a:t>
            </a:fld>
            <a:endParaRPr lang="en-US" dirty="0"/>
          </a:p>
        </p:txBody>
      </p:sp>
    </p:spTree>
    <p:extLst>
      <p:ext uri="{BB962C8B-B14F-4D97-AF65-F5344CB8AC3E}">
        <p14:creationId xmlns:p14="http://schemas.microsoft.com/office/powerpoint/2010/main" val="123383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Another essential component of a comprehensive high-quality statewide system of early education is professional standards. DEC in collaboration developed the first ever EI/ECSE Standards for beginning professionals in EI/ECSE. These Standards identify what EI/ECSE professionals upon completion of a higher education initial or preservice program should know and be able to do. They were developed by a 12-member Standards Development Task Force with input from the field. Multiple resources were used to develop the Standards, including research, the DEC Recommended Practices, and the CEC High Leverage Practices.  Knowledge bases for each component identify the resources for that component.  </a:t>
            </a:r>
            <a:b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br>
            <a:endParaRPr lang="en-US" dirty="0"/>
          </a:p>
        </p:txBody>
      </p:sp>
      <p:sp>
        <p:nvSpPr>
          <p:cNvPr id="4" name="Slide Number Placeholder 3"/>
          <p:cNvSpPr>
            <a:spLocks noGrp="1"/>
          </p:cNvSpPr>
          <p:nvPr>
            <p:ph type="sldNum" sz="quarter" idx="5"/>
          </p:nvPr>
        </p:nvSpPr>
        <p:spPr/>
        <p:txBody>
          <a:bodyPr/>
          <a:lstStyle/>
          <a:p>
            <a:fld id="{D571B207-F9F8-4919-A2C4-29751FD63841}" type="slidenum">
              <a:rPr lang="en-US" smtClean="0"/>
              <a:t>29</a:t>
            </a:fld>
            <a:endParaRPr lang="en-US" dirty="0"/>
          </a:p>
        </p:txBody>
      </p:sp>
    </p:spTree>
    <p:extLst>
      <p:ext uri="{BB962C8B-B14F-4D97-AF65-F5344CB8AC3E}">
        <p14:creationId xmlns:p14="http://schemas.microsoft.com/office/powerpoint/2010/main" val="42727741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EI/ECSE Standards include Standards for 7 content areas and an additional 8</a:t>
            </a:r>
            <a:r>
              <a:rPr lang="en-US" baseline="30000" dirty="0"/>
              <a:t>th</a:t>
            </a:r>
            <a:r>
              <a:rPr lang="en-US" dirty="0"/>
              <a:t> Standard focused on field and clinical experiences. Each of the 7 content Standards has components which further describe what professionals should know and be able to do based on that Standard. Each component has a supporting explanation which includes examples of what that Standards and component would look like in practice. The Standards and components can be found at the link on the slide along with a link to a document that includes the supporting explanations.</a:t>
            </a:r>
          </a:p>
        </p:txBody>
      </p:sp>
      <p:sp>
        <p:nvSpPr>
          <p:cNvPr id="4" name="Slide Number Placeholder 3"/>
          <p:cNvSpPr>
            <a:spLocks noGrp="1"/>
          </p:cNvSpPr>
          <p:nvPr>
            <p:ph type="sldNum" sz="quarter" idx="5"/>
          </p:nvPr>
        </p:nvSpPr>
        <p:spPr/>
        <p:txBody>
          <a:bodyPr/>
          <a:lstStyle/>
          <a:p>
            <a:fld id="{D571B207-F9F8-4919-A2C4-29751FD63841}" type="slidenum">
              <a:rPr lang="en-US" smtClean="0"/>
              <a:t>30</a:t>
            </a:fld>
            <a:endParaRPr lang="en-US" dirty="0"/>
          </a:p>
        </p:txBody>
      </p:sp>
    </p:spTree>
    <p:extLst>
      <p:ext uri="{BB962C8B-B14F-4D97-AF65-F5344CB8AC3E}">
        <p14:creationId xmlns:p14="http://schemas.microsoft.com/office/powerpoint/2010/main" val="18383356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video provides an overview of the EI/ECSE Standards, why they are important, how they were developed, the content of the Standards. Introduce the video and the questions for reflection on the slide. After watching the video, divide the group into small groups to discuss the 3 questions. After about 10 minutes, use a round robin method for each group to share one main point per question.  </a:t>
            </a:r>
          </a:p>
        </p:txBody>
      </p:sp>
      <p:sp>
        <p:nvSpPr>
          <p:cNvPr id="4" name="Slide Number Placeholder 3"/>
          <p:cNvSpPr>
            <a:spLocks noGrp="1"/>
          </p:cNvSpPr>
          <p:nvPr>
            <p:ph type="sldNum" sz="quarter" idx="5"/>
          </p:nvPr>
        </p:nvSpPr>
        <p:spPr/>
        <p:txBody>
          <a:bodyPr/>
          <a:lstStyle/>
          <a:p>
            <a:fld id="{D571B207-F9F8-4919-A2C4-29751FD63841}" type="slidenum">
              <a:rPr lang="en-US" smtClean="0"/>
              <a:t>31</a:t>
            </a:fld>
            <a:endParaRPr lang="en-US" dirty="0"/>
          </a:p>
        </p:txBody>
      </p:sp>
    </p:spTree>
    <p:extLst>
      <p:ext uri="{BB962C8B-B14F-4D97-AF65-F5344CB8AC3E}">
        <p14:creationId xmlns:p14="http://schemas.microsoft.com/office/powerpoint/2010/main" val="9703828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the overview video, there are many other resources for the Standards on the DEC website. Two additional overview resources are an infographic and power point slides.</a:t>
            </a:r>
          </a:p>
        </p:txBody>
      </p:sp>
      <p:sp>
        <p:nvSpPr>
          <p:cNvPr id="4" name="Slide Number Placeholder 3"/>
          <p:cNvSpPr>
            <a:spLocks noGrp="1"/>
          </p:cNvSpPr>
          <p:nvPr>
            <p:ph type="sldNum" sz="quarter" idx="5"/>
          </p:nvPr>
        </p:nvSpPr>
        <p:spPr/>
        <p:txBody>
          <a:bodyPr/>
          <a:lstStyle/>
          <a:p>
            <a:fld id="{D571B207-F9F8-4919-A2C4-29751FD63841}" type="slidenum">
              <a:rPr lang="en-US" smtClean="0"/>
              <a:t>32</a:t>
            </a:fld>
            <a:endParaRPr lang="en-US" dirty="0"/>
          </a:p>
        </p:txBody>
      </p:sp>
    </p:spTree>
    <p:extLst>
      <p:ext uri="{BB962C8B-B14F-4D97-AF65-F5344CB8AC3E}">
        <p14:creationId xmlns:p14="http://schemas.microsoft.com/office/powerpoint/2010/main" val="18736838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the overview video, there are many other resources for the Standards on the DEC website. Two additional overview resources are an infographic and power point slides.</a:t>
            </a:r>
          </a:p>
        </p:txBody>
      </p:sp>
      <p:sp>
        <p:nvSpPr>
          <p:cNvPr id="4" name="Slide Number Placeholder 3"/>
          <p:cNvSpPr>
            <a:spLocks noGrp="1"/>
          </p:cNvSpPr>
          <p:nvPr>
            <p:ph type="sldNum" sz="quarter" idx="5"/>
          </p:nvPr>
        </p:nvSpPr>
        <p:spPr/>
        <p:txBody>
          <a:bodyPr/>
          <a:lstStyle/>
          <a:p>
            <a:fld id="{D571B207-F9F8-4919-A2C4-29751FD63841}" type="slidenum">
              <a:rPr lang="en-US" smtClean="0"/>
              <a:t>33</a:t>
            </a:fld>
            <a:endParaRPr lang="en-US" dirty="0"/>
          </a:p>
        </p:txBody>
      </p:sp>
    </p:spTree>
    <p:extLst>
      <p:ext uri="{BB962C8B-B14F-4D97-AF65-F5344CB8AC3E}">
        <p14:creationId xmlns:p14="http://schemas.microsoft.com/office/powerpoint/2010/main" val="26507000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ECPC resource that may be especially helpful to practitioners in applying the EI/ECSE Standards are the E-learning lessons and videos. </a:t>
            </a:r>
          </a:p>
        </p:txBody>
      </p:sp>
      <p:sp>
        <p:nvSpPr>
          <p:cNvPr id="4" name="Slide Number Placeholder 3"/>
          <p:cNvSpPr>
            <a:spLocks noGrp="1"/>
          </p:cNvSpPr>
          <p:nvPr>
            <p:ph type="sldNum" sz="quarter" idx="5"/>
          </p:nvPr>
        </p:nvSpPr>
        <p:spPr/>
        <p:txBody>
          <a:bodyPr/>
          <a:lstStyle/>
          <a:p>
            <a:fld id="{D571B207-F9F8-4919-A2C4-29751FD63841}" type="slidenum">
              <a:rPr lang="en-US" smtClean="0"/>
              <a:t>34</a:t>
            </a:fld>
            <a:endParaRPr lang="en-US" dirty="0"/>
          </a:p>
        </p:txBody>
      </p:sp>
    </p:spTree>
    <p:extLst>
      <p:ext uri="{BB962C8B-B14F-4D97-AF65-F5344CB8AC3E}">
        <p14:creationId xmlns:p14="http://schemas.microsoft.com/office/powerpoint/2010/main" val="26959795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rPr>
              <a:t>Today, we will focus on component 7.1 for Standard 7. Then, r</a:t>
            </a:r>
            <a:r>
              <a:rPr kumimoji="0" lang="en-US" sz="1200" b="0" i="0" u="none" strike="noStrike" kern="1200" cap="none" spc="0" normalizeH="0" baseline="0" noProof="0" dirty="0">
                <a:ln>
                  <a:noFill/>
                </a:ln>
                <a:solidFill>
                  <a:prstClr val="black"/>
                </a:solidFill>
                <a:effectLst/>
                <a:uLnTx/>
                <a:uFillTx/>
                <a:latin typeface="Calibri" panose="020F0502020204030204"/>
                <a:ea typeface="Calibri"/>
                <a:cs typeface="Calibri"/>
                <a:sym typeface="Calibri"/>
              </a:rPr>
              <a:t>ead component 7.1 aloud to the group.</a:t>
            </a:r>
          </a:p>
          <a:p>
            <a:endParaRPr lang="en-US" dirty="0"/>
          </a:p>
        </p:txBody>
      </p:sp>
      <p:sp>
        <p:nvSpPr>
          <p:cNvPr id="4" name="Slide Number Placeholder 3"/>
          <p:cNvSpPr>
            <a:spLocks noGrp="1"/>
          </p:cNvSpPr>
          <p:nvPr>
            <p:ph type="sldNum" sz="quarter" idx="5"/>
          </p:nvPr>
        </p:nvSpPr>
        <p:spPr/>
        <p:txBody>
          <a:bodyPr/>
          <a:lstStyle/>
          <a:p>
            <a:fld id="{D571B207-F9F8-4919-A2C4-29751FD63841}" type="slidenum">
              <a:rPr lang="en-US" smtClean="0"/>
              <a:t>3</a:t>
            </a:fld>
            <a:endParaRPr lang="en-US" dirty="0"/>
          </a:p>
        </p:txBody>
      </p:sp>
    </p:spTree>
    <p:extLst>
      <p:ext uri="{BB962C8B-B14F-4D97-AF65-F5344CB8AC3E}">
        <p14:creationId xmlns:p14="http://schemas.microsoft.com/office/powerpoint/2010/main" val="33661635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Both the ECE Standards and the K-12 Special Education Standards may be ones that will be used at times by EI/ECSE professionals. It is important for both higher education faculty and professional development providers to know about them. For example, if it is a blended ECE and EI/ECSE program, both the ECE and EI/ECSE Standards would be used to develop the curriculum. EI/ECSE professionals working in an inclusive early childhood birth through 8-year setting will want to know what knowledge and skills that their ECE colleagues were prepared to demonstrate in practice.    </a:t>
            </a:r>
          </a:p>
        </p:txBody>
      </p:sp>
      <p:sp>
        <p:nvSpPr>
          <p:cNvPr id="4" name="Slide Number Placeholder 3"/>
          <p:cNvSpPr>
            <a:spLocks noGrp="1"/>
          </p:cNvSpPr>
          <p:nvPr>
            <p:ph type="sldNum" sz="quarter" idx="5"/>
          </p:nvPr>
        </p:nvSpPr>
        <p:spPr/>
        <p:txBody>
          <a:bodyPr/>
          <a:lstStyle/>
          <a:p>
            <a:fld id="{D571B207-F9F8-4919-A2C4-29751FD63841}" type="slidenum">
              <a:rPr lang="en-US" smtClean="0"/>
              <a:t>35</a:t>
            </a:fld>
            <a:endParaRPr lang="en-US" dirty="0"/>
          </a:p>
        </p:txBody>
      </p:sp>
    </p:spTree>
    <p:extLst>
      <p:ext uri="{BB962C8B-B14F-4D97-AF65-F5344CB8AC3E}">
        <p14:creationId xmlns:p14="http://schemas.microsoft.com/office/powerpoint/2010/main" val="15071086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an EI/ECSE professional, it is important to know what the current issues and trends are in the field, especially as they influence your advocacy focus and your practice. Although some issues seem to remain constant over time (e.g., adequate funding for EI/ECSE services), other issues and trends change based on societal influences, research, and legislation. Therefore, it is important that we know what sources will be informative in identifying what the current issues and trends are and their implications for us as professionals.      </a:t>
            </a:r>
          </a:p>
        </p:txBody>
      </p:sp>
      <p:sp>
        <p:nvSpPr>
          <p:cNvPr id="4" name="Slide Number Placeholder 3"/>
          <p:cNvSpPr>
            <a:spLocks noGrp="1"/>
          </p:cNvSpPr>
          <p:nvPr>
            <p:ph type="sldNum" sz="quarter" idx="5"/>
          </p:nvPr>
        </p:nvSpPr>
        <p:spPr/>
        <p:txBody>
          <a:bodyPr/>
          <a:lstStyle/>
          <a:p>
            <a:fld id="{D571B207-F9F8-4919-A2C4-29751FD63841}" type="slidenum">
              <a:rPr lang="en-US" smtClean="0"/>
              <a:t>36</a:t>
            </a:fld>
            <a:endParaRPr lang="en-US" dirty="0"/>
          </a:p>
        </p:txBody>
      </p:sp>
    </p:spTree>
    <p:extLst>
      <p:ext uri="{BB962C8B-B14F-4D97-AF65-F5344CB8AC3E}">
        <p14:creationId xmlns:p14="http://schemas.microsoft.com/office/powerpoint/2010/main" val="21539674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Both CEC and DEC provide information about current policy related issues for which advocacy is need at the Policy and Advocacy sections of their websites as well as ways for you to be involved. </a:t>
            </a:r>
          </a:p>
          <a:p>
            <a:endParaRPr lang="en-US" dirty="0"/>
          </a:p>
          <a:p>
            <a:r>
              <a:rPr lang="en-US" dirty="0"/>
              <a:t>Professional journals tend to be of two types: those that report research (e.g., </a:t>
            </a:r>
            <a:r>
              <a:rPr lang="en-US" i="1" dirty="0"/>
              <a:t>Journal of Early Intervention</a:t>
            </a:r>
            <a:r>
              <a:rPr lang="en-US" dirty="0"/>
              <a:t>) and those that include articles about how that research informs practice (e.g., </a:t>
            </a:r>
            <a:r>
              <a:rPr lang="en-US" i="1" dirty="0"/>
              <a:t>Young Exceptional Children</a:t>
            </a:r>
            <a:r>
              <a:rPr lang="en-US" dirty="0"/>
              <a:t>).  </a:t>
            </a:r>
          </a:p>
          <a:p>
            <a:endParaRPr lang="en-US" dirty="0"/>
          </a:p>
          <a:p>
            <a:r>
              <a:rPr lang="en-US" dirty="0"/>
              <a:t>NIEER conducts research into various topics/issues related to ECE and EI/ECSE. Its website includes reports of those research studies, as well as resources to inform how that research might be applied, current news in the field and other products.</a:t>
            </a:r>
          </a:p>
          <a:p>
            <a:endParaRPr lang="en-US" dirty="0"/>
          </a:p>
          <a:p>
            <a:r>
              <a:rPr lang="en-US" dirty="0"/>
              <a:t>OSERS offers multiple ways in </a:t>
            </a:r>
            <a:r>
              <a:rPr lang="en-US"/>
              <a:t>which a professional </a:t>
            </a:r>
            <a:r>
              <a:rPr lang="en-US" dirty="0"/>
              <a:t>can stay abreast of current issues and trends (e.g., newsletters, blogs, listservs), and its website includes how one can sign up </a:t>
            </a:r>
            <a:r>
              <a:rPr lang="en-US"/>
              <a:t>for these. </a:t>
            </a:r>
            <a:r>
              <a:rPr lang="en-US" dirty="0"/>
              <a:t>Similarly, ECTA and DEC provide email updates that include information about policy, practice, and research. The links provided in the slide include information about how to sign up for these updates.</a:t>
            </a:r>
          </a:p>
          <a:p>
            <a:endParaRPr lang="en-US" dirty="0"/>
          </a:p>
          <a:p>
            <a:r>
              <a:rPr lang="en-US" dirty="0"/>
              <a:t> </a:t>
            </a:r>
          </a:p>
        </p:txBody>
      </p:sp>
      <p:sp>
        <p:nvSpPr>
          <p:cNvPr id="4" name="Slide Number Placeholder 3"/>
          <p:cNvSpPr>
            <a:spLocks noGrp="1"/>
          </p:cNvSpPr>
          <p:nvPr>
            <p:ph type="sldNum" sz="quarter" idx="5"/>
          </p:nvPr>
        </p:nvSpPr>
        <p:spPr/>
        <p:txBody>
          <a:bodyPr/>
          <a:lstStyle/>
          <a:p>
            <a:fld id="{D571B207-F9F8-4919-A2C4-29751FD63841}" type="slidenum">
              <a:rPr lang="en-US" smtClean="0"/>
              <a:t>37</a:t>
            </a:fld>
            <a:endParaRPr lang="en-US" dirty="0"/>
          </a:p>
        </p:txBody>
      </p:sp>
    </p:spTree>
    <p:extLst>
      <p:ext uri="{BB962C8B-B14F-4D97-AF65-F5344CB8AC3E}">
        <p14:creationId xmlns:p14="http://schemas.microsoft.com/office/powerpoint/2010/main" val="3234786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the activity. It could be done individually or in a small group. Then, in the large group ask individuals or small groups to share their source and what they identified as an issue and a trend.</a:t>
            </a:r>
          </a:p>
          <a:p>
            <a:endParaRPr lang="en-US" dirty="0"/>
          </a:p>
          <a:p>
            <a:r>
              <a:rPr lang="en-US" dirty="0"/>
              <a:t>Note: The link for the DEC email updates is actually the page to sign-up for all updates or select ones. If this link is chosen, they should google DEC Update – Weekly Newsletter or DEC Spotlight. </a:t>
            </a:r>
          </a:p>
        </p:txBody>
      </p:sp>
      <p:sp>
        <p:nvSpPr>
          <p:cNvPr id="4" name="Slide Number Placeholder 3"/>
          <p:cNvSpPr>
            <a:spLocks noGrp="1"/>
          </p:cNvSpPr>
          <p:nvPr>
            <p:ph type="sldNum" sz="quarter" idx="5"/>
          </p:nvPr>
        </p:nvSpPr>
        <p:spPr/>
        <p:txBody>
          <a:bodyPr/>
          <a:lstStyle/>
          <a:p>
            <a:fld id="{D571B207-F9F8-4919-A2C4-29751FD63841}" type="slidenum">
              <a:rPr lang="en-US" smtClean="0"/>
              <a:t>38</a:t>
            </a:fld>
            <a:endParaRPr lang="en-US" dirty="0"/>
          </a:p>
        </p:txBody>
      </p:sp>
    </p:spTree>
    <p:extLst>
      <p:ext uri="{BB962C8B-B14F-4D97-AF65-F5344CB8AC3E}">
        <p14:creationId xmlns:p14="http://schemas.microsoft.com/office/powerpoint/2010/main" val="2050090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71B207-F9F8-4919-A2C4-29751FD63841}" type="slidenum">
              <a:rPr lang="en-US" smtClean="0"/>
              <a:t>40</a:t>
            </a:fld>
            <a:endParaRPr lang="en-US" dirty="0"/>
          </a:p>
        </p:txBody>
      </p:sp>
    </p:spTree>
    <p:extLst>
      <p:ext uri="{BB962C8B-B14F-4D97-AF65-F5344CB8AC3E}">
        <p14:creationId xmlns:p14="http://schemas.microsoft.com/office/powerpoint/2010/main" val="11618706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71B207-F9F8-4919-A2C4-29751FD63841}" type="slidenum">
              <a:rPr lang="en-US" smtClean="0"/>
              <a:t>41</a:t>
            </a:fld>
            <a:endParaRPr lang="en-US" dirty="0"/>
          </a:p>
        </p:txBody>
      </p:sp>
    </p:spTree>
    <p:extLst>
      <p:ext uri="{BB962C8B-B14F-4D97-AF65-F5344CB8AC3E}">
        <p14:creationId xmlns:p14="http://schemas.microsoft.com/office/powerpoint/2010/main" val="12113517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71B207-F9F8-4919-A2C4-29751FD63841}" type="slidenum">
              <a:rPr lang="en-US" smtClean="0"/>
              <a:t>42</a:t>
            </a:fld>
            <a:endParaRPr lang="en-US" dirty="0"/>
          </a:p>
        </p:txBody>
      </p:sp>
    </p:spTree>
    <p:extLst>
      <p:ext uri="{BB962C8B-B14F-4D97-AF65-F5344CB8AC3E}">
        <p14:creationId xmlns:p14="http://schemas.microsoft.com/office/powerpoint/2010/main" val="6193484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71B207-F9F8-4919-A2C4-29751FD63841}" type="slidenum">
              <a:rPr lang="en-US" smtClean="0"/>
              <a:t>4</a:t>
            </a:fld>
            <a:endParaRPr lang="en-US" dirty="0"/>
          </a:p>
        </p:txBody>
      </p:sp>
    </p:spTree>
    <p:extLst>
      <p:ext uri="{BB962C8B-B14F-4D97-AF65-F5344CB8AC3E}">
        <p14:creationId xmlns:p14="http://schemas.microsoft.com/office/powerpoint/2010/main" val="21501367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Early Childhood Education - Early care and education services are provided in a variety of public and private settings (e.g., Head Start, childcare). Even though the settings in which these services are provided may include young children with developmental delays and disabilities, the primary focus of the professionals who work in these settings is preparation to work with young children who are developing typically.</a:t>
            </a:r>
          </a:p>
          <a:p>
            <a:endParaRPr lang="en-US" dirty="0"/>
          </a:p>
          <a:p>
            <a:r>
              <a:rPr lang="en-US" dirty="0"/>
              <a:t>Early intervention services are provided in natural environments, homes and other community settings. A primary goal of early intervention with children birth to 3 years with developmental delays and disabilities is partner with the family to promote the child’s development and learning. Early intervention services are provided through Part C of IDEA. Additional information about Part C requirements is provided in the PD Guide for Standard 7, Component 7.4.</a:t>
            </a:r>
          </a:p>
          <a:p>
            <a:endParaRPr lang="en-US" dirty="0"/>
          </a:p>
          <a:p>
            <a:r>
              <a:rPr lang="en-US" dirty="0"/>
              <a:t>Early Childhood Special Education services are provided in a variety of pubic and private settings (e.g., public schools, Head Start, childcare). These services are provided under IDEA, Part B, Section 619. For the purposes of this PD guide, our focus will be on services for children with developmental delays and disabilities three through five years and their families.   </a:t>
            </a:r>
          </a:p>
          <a:p>
            <a:r>
              <a:rPr lang="en-US" dirty="0"/>
              <a:t> </a:t>
            </a:r>
          </a:p>
          <a:p>
            <a:endParaRPr lang="en-US" dirty="0"/>
          </a:p>
          <a:p>
            <a:endParaRPr lang="en-US" dirty="0"/>
          </a:p>
        </p:txBody>
      </p:sp>
      <p:sp>
        <p:nvSpPr>
          <p:cNvPr id="4" name="Slide Number Placeholder 3"/>
          <p:cNvSpPr>
            <a:spLocks noGrp="1"/>
          </p:cNvSpPr>
          <p:nvPr>
            <p:ph type="sldNum" sz="quarter" idx="5"/>
          </p:nvPr>
        </p:nvSpPr>
        <p:spPr/>
        <p:txBody>
          <a:bodyPr/>
          <a:lstStyle/>
          <a:p>
            <a:fld id="{D571B207-F9F8-4919-A2C4-29751FD63841}" type="slidenum">
              <a:rPr lang="en-US" smtClean="0"/>
              <a:t>6</a:t>
            </a:fld>
            <a:endParaRPr lang="en-US" dirty="0"/>
          </a:p>
        </p:txBody>
      </p:sp>
    </p:spTree>
    <p:extLst>
      <p:ext uri="{BB962C8B-B14F-4D97-AF65-F5344CB8AC3E}">
        <p14:creationId xmlns:p14="http://schemas.microsoft.com/office/powerpoint/2010/main" val="23919022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definitions provided here focus on professionals who are working directly with young children and families and who have demonstrated performance in the professional standards for the discipline (i.e., what professionals in the discipline should know and be able to do). The Power to the Profession Unifying Framework (p. 11) also includes others in the early childhood field such as administrators, higher education faculty, professional development providers, and childcare providers.</a:t>
            </a:r>
          </a:p>
          <a:p>
            <a:endParaRPr lang="en-US" dirty="0"/>
          </a:p>
          <a:p>
            <a:r>
              <a:rPr lang="en-US" dirty="0"/>
              <a:t>https://powertotheprofession.org/wp-content/uploads/2020/03/Power-to-Profession-Framework-03312020-web.pdf</a:t>
            </a:r>
          </a:p>
          <a:p>
            <a:endParaRPr lang="en-US" dirty="0"/>
          </a:p>
          <a:p>
            <a:r>
              <a:rPr lang="en-US" dirty="0"/>
              <a:t>The following slides will roles for the EIE and the ECSE. </a:t>
            </a:r>
          </a:p>
        </p:txBody>
      </p:sp>
      <p:sp>
        <p:nvSpPr>
          <p:cNvPr id="4" name="Slide Number Placeholder 3"/>
          <p:cNvSpPr>
            <a:spLocks noGrp="1"/>
          </p:cNvSpPr>
          <p:nvPr>
            <p:ph type="sldNum" sz="quarter" idx="5"/>
          </p:nvPr>
        </p:nvSpPr>
        <p:spPr/>
        <p:txBody>
          <a:bodyPr/>
          <a:lstStyle/>
          <a:p>
            <a:fld id="{D571B207-F9F8-4919-A2C4-29751FD63841}" type="slidenum">
              <a:rPr lang="en-US" smtClean="0"/>
              <a:t>7</a:t>
            </a:fld>
            <a:endParaRPr lang="en-US" dirty="0"/>
          </a:p>
        </p:txBody>
      </p:sp>
    </p:spTree>
    <p:extLst>
      <p:ext uri="{BB962C8B-B14F-4D97-AF65-F5344CB8AC3E}">
        <p14:creationId xmlns:p14="http://schemas.microsoft.com/office/powerpoint/2010/main" val="1641067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Early intervention services are provided by professionals from a variety of disciplines (e.g., physical therapy, occupational therapy, speech language pathology). Early intervention educators (EIEs) are the special educator on the team and provide what is referred to as special instruction in the Part C of IDEA regulations. EIEs work with children birth to 3 years with developmental delays and disabilities and their families in the families’ natural environment (e.g., home, neighborhood park, grocery store). The EIE works in partnership with the family to support the parent/caregiver in using evidence-based intervention strategies to address IFSP outcomes in the family’s daily activities and routines. For example, if a child is working on pincer grasp, strategies to assist the child in acquiring that grasp might be incorporated into a mealtime in which the child is picking up a small food item (e.g., cereal). The EIE also conduct ongoing informal assessments and monitors progress on the IFSP. In a Primary Service Provider model, the EIE may serve as the primary service provider. The EIE also communicates with other team members on a regular basis and is a member of the team when IFSP meetings and transition meetings are conducted. Depending on the regulations and procedures in the state, some EIEs may conduct evaluations.     </a:t>
            </a:r>
          </a:p>
        </p:txBody>
      </p:sp>
      <p:sp>
        <p:nvSpPr>
          <p:cNvPr id="4" name="Slide Number Placeholder 3"/>
          <p:cNvSpPr>
            <a:spLocks noGrp="1"/>
          </p:cNvSpPr>
          <p:nvPr>
            <p:ph type="sldNum" sz="quarter" idx="5"/>
          </p:nvPr>
        </p:nvSpPr>
        <p:spPr/>
        <p:txBody>
          <a:bodyPr/>
          <a:lstStyle/>
          <a:p>
            <a:fld id="{D571B207-F9F8-4919-A2C4-29751FD63841}" type="slidenum">
              <a:rPr lang="en-US" smtClean="0"/>
              <a:t>8</a:t>
            </a:fld>
            <a:endParaRPr lang="en-US" dirty="0"/>
          </a:p>
        </p:txBody>
      </p:sp>
    </p:spTree>
    <p:extLst>
      <p:ext uri="{BB962C8B-B14F-4D97-AF65-F5344CB8AC3E}">
        <p14:creationId xmlns:p14="http://schemas.microsoft.com/office/powerpoint/2010/main" val="10202386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Early Childhood Special Educators (ECSE) may work as a classroom teacher in a preschool or kindergarten setting that includes children 3 through 5 years with developmental delays and disabilities. Based on the least restrictive environment (LRE) provision of IDEA, these should be inclusive classrooms. As a member of the team, the ECSE participates in IEP meetings to develop and/or revise the IEP. In partnership with the family and other team members, the ECSE plans universally designed instructional activities, implements instruction, and monitors progress through informal assessment. The ECSE communicates with the family on a regular basis (e.g., email, newsletters, home visits, parent-teacher conferences) and partners with families to plan special activities for families (e.g., open house, literacy night). The ECSE also serves as a team leader with the paraprofessional(s) and related service providers who may be coming into the classroom to work with children who have IEPs and meets with them regularly to plan instruction and discuss progress. The ECSE serves in a mentor role for the paraprofessional(s) in the classroom.   </a:t>
            </a:r>
          </a:p>
        </p:txBody>
      </p:sp>
      <p:sp>
        <p:nvSpPr>
          <p:cNvPr id="4" name="Slide Number Placeholder 3"/>
          <p:cNvSpPr>
            <a:spLocks noGrp="1"/>
          </p:cNvSpPr>
          <p:nvPr>
            <p:ph type="sldNum" sz="quarter" idx="5"/>
          </p:nvPr>
        </p:nvSpPr>
        <p:spPr/>
        <p:txBody>
          <a:bodyPr/>
          <a:lstStyle/>
          <a:p>
            <a:fld id="{D571B207-F9F8-4919-A2C4-29751FD63841}" type="slidenum">
              <a:rPr lang="en-US" smtClean="0"/>
              <a:t>9</a:t>
            </a:fld>
            <a:endParaRPr lang="en-US" dirty="0"/>
          </a:p>
        </p:txBody>
      </p:sp>
    </p:spTree>
    <p:extLst>
      <p:ext uri="{BB962C8B-B14F-4D97-AF65-F5344CB8AC3E}">
        <p14:creationId xmlns:p14="http://schemas.microsoft.com/office/powerpoint/2010/main" val="24370324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programs may employ ECSEs who serve in an itinerant or consultant role working with several ECEs in public and private settings (e.g., public school, Head Start, childcare) to support the classroom staff in including children’s IEP goals into the daily activities and routines. The ECSE may model the use of specific evidence-based instructional strategies through direct instruction or co-teaching. Or the ECSE may serve as a coach or consultant to the classroom staff to support them in planning and implementing universally designed instruction, monitoring progress, and communication with families. As a member of the team, the ECSE communicates with other team members on a regular basis and participates in IEP meetings and other meetings.  </a:t>
            </a:r>
          </a:p>
        </p:txBody>
      </p:sp>
      <p:sp>
        <p:nvSpPr>
          <p:cNvPr id="4" name="Slide Number Placeholder 3"/>
          <p:cNvSpPr>
            <a:spLocks noGrp="1"/>
          </p:cNvSpPr>
          <p:nvPr>
            <p:ph type="sldNum" sz="quarter" idx="5"/>
          </p:nvPr>
        </p:nvSpPr>
        <p:spPr/>
        <p:txBody>
          <a:bodyPr/>
          <a:lstStyle/>
          <a:p>
            <a:fld id="{D571B207-F9F8-4919-A2C4-29751FD63841}" type="slidenum">
              <a:rPr lang="en-US" smtClean="0"/>
              <a:t>10</a:t>
            </a:fld>
            <a:endParaRPr lang="en-US" dirty="0"/>
          </a:p>
        </p:txBody>
      </p:sp>
    </p:spTree>
    <p:extLst>
      <p:ext uri="{BB962C8B-B14F-4D97-AF65-F5344CB8AC3E}">
        <p14:creationId xmlns:p14="http://schemas.microsoft.com/office/powerpoint/2010/main" val="32022932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122363"/>
            <a:ext cx="7772400" cy="2387600"/>
          </a:xfrm>
        </p:spPr>
        <p:txBody>
          <a:bodyPr anchor="b"/>
          <a:lstStyle>
            <a:lvl1pPr algn="ctr">
              <a:defRPr sz="6000" b="1">
                <a:solidFill>
                  <a:srgbClr val="121F88"/>
                </a:solidFill>
                <a:latin typeface="+mn-lt"/>
              </a:defRPr>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9667587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lvl1pPr>
              <a:defRPr b="1">
                <a:solidFill>
                  <a:srgbClr val="121F88"/>
                </a:solidFill>
                <a:latin typeface="+mn-lt"/>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088252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122363"/>
            <a:ext cx="7772400" cy="2387600"/>
          </a:xfrm>
        </p:spPr>
        <p:txBody>
          <a:bodyPr anchor="b"/>
          <a:lstStyle>
            <a:lvl1pPr algn="ctr">
              <a:defRPr sz="6000" b="1">
                <a:solidFill>
                  <a:srgbClr val="121F88"/>
                </a:solidFill>
                <a:latin typeface="+mn-lt"/>
              </a:defRPr>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848694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121F88"/>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748501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b="1">
                <a:solidFill>
                  <a:srgbClr val="121F88"/>
                </a:solidFill>
                <a:latin typeface="+mn-lt"/>
              </a:defRPr>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9476183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121F88"/>
                </a:solidFill>
                <a:latin typeface="+mn-lt"/>
              </a:defRPr>
            </a:lvl1pPr>
          </a:lstStyle>
          <a:p>
            <a:r>
              <a:rPr lang="en-US"/>
              <a:t>Click to edit Master title style</a:t>
            </a:r>
            <a:endParaRPr lang="en-US" dirty="0"/>
          </a:p>
        </p:txBody>
      </p:sp>
      <p:sp>
        <p:nvSpPr>
          <p:cNvPr id="3" name="Content Placeholder 2"/>
          <p:cNvSpPr>
            <a:spLocks noGrp="1"/>
          </p:cNvSpPr>
          <p:nvPr>
            <p:ph sz="half" idx="1"/>
          </p:nvPr>
        </p:nvSpPr>
        <p:spPr>
          <a:xfrm>
            <a:off x="628650" y="2743199"/>
            <a:ext cx="3886200" cy="3433763"/>
          </a:xfrm>
          <a:solidFill>
            <a:srgbClr val="8FAFCF"/>
          </a:solidFill>
        </p:spPr>
        <p:txBody>
          <a:bodyPr/>
          <a:lstStyle>
            <a:lvl1pPr>
              <a:defRPr sz="2400"/>
            </a:lvl1pPr>
            <a:lvl2pPr>
              <a:defRPr sz="2000"/>
            </a:lvl2pPr>
            <a:lvl3pPr>
              <a:defRPr sz="1800"/>
            </a:lvl3pPr>
            <a:lvl4pPr>
              <a:defRPr sz="1600"/>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Content Placeholder 2"/>
          <p:cNvSpPr>
            <a:spLocks noGrp="1"/>
          </p:cNvSpPr>
          <p:nvPr>
            <p:ph sz="half" idx="10" hasCustomPrompt="1"/>
          </p:nvPr>
        </p:nvSpPr>
        <p:spPr>
          <a:xfrm>
            <a:off x="628650" y="1998955"/>
            <a:ext cx="3886200" cy="628836"/>
          </a:xfrm>
          <a:solidFill>
            <a:srgbClr val="1B2246"/>
          </a:solidFill>
          <a:ln w="38100">
            <a:solidFill>
              <a:srgbClr val="8FAFCF"/>
            </a:solidFill>
          </a:ln>
        </p:spPr>
        <p:txBody>
          <a:bodyPr anchor="ctr">
            <a:normAutofit/>
          </a:bodyPr>
          <a:lstStyle>
            <a:lvl1pPr marL="0" indent="0">
              <a:buNone/>
              <a:defRPr sz="2400" b="1">
                <a:solidFill>
                  <a:schemeClr val="bg1"/>
                </a:solidFill>
              </a:defRPr>
            </a:lvl1pPr>
          </a:lstStyle>
          <a:p>
            <a:pPr lvl="0"/>
            <a:r>
              <a:rPr lang="en-US" dirty="0"/>
              <a:t>EDIT MASTER TEXT STYLES</a:t>
            </a:r>
          </a:p>
        </p:txBody>
      </p:sp>
      <p:sp>
        <p:nvSpPr>
          <p:cNvPr id="6" name="Content Placeholder 2"/>
          <p:cNvSpPr>
            <a:spLocks noGrp="1"/>
          </p:cNvSpPr>
          <p:nvPr>
            <p:ph sz="half" idx="11"/>
          </p:nvPr>
        </p:nvSpPr>
        <p:spPr>
          <a:xfrm>
            <a:off x="4629150" y="2743199"/>
            <a:ext cx="3886200" cy="3433763"/>
          </a:xfrm>
          <a:solidFill>
            <a:srgbClr val="FF9797"/>
          </a:solidFill>
        </p:spPr>
        <p:txBody>
          <a:bodyPr/>
          <a:lstStyle>
            <a:lvl1pPr>
              <a:defRPr sz="2400"/>
            </a:lvl1pPr>
            <a:lvl2pPr>
              <a:defRPr sz="2000"/>
            </a:lvl2pPr>
            <a:lvl3pPr>
              <a:defRPr sz="1800"/>
            </a:lvl3pPr>
            <a:lvl4pPr>
              <a:defRPr sz="1600"/>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Content Placeholder 2"/>
          <p:cNvSpPr>
            <a:spLocks noGrp="1"/>
          </p:cNvSpPr>
          <p:nvPr>
            <p:ph sz="half" idx="12" hasCustomPrompt="1"/>
          </p:nvPr>
        </p:nvSpPr>
        <p:spPr>
          <a:xfrm>
            <a:off x="4629150" y="1998955"/>
            <a:ext cx="3886200" cy="628836"/>
          </a:xfrm>
          <a:solidFill>
            <a:srgbClr val="C00000"/>
          </a:solidFill>
          <a:ln w="38100">
            <a:solidFill>
              <a:srgbClr val="FF9797"/>
            </a:solidFill>
          </a:ln>
        </p:spPr>
        <p:txBody>
          <a:bodyPr anchor="ctr">
            <a:normAutofit/>
          </a:bodyPr>
          <a:lstStyle>
            <a:lvl1pPr marL="0" indent="0">
              <a:buNone/>
              <a:defRPr sz="2400" b="1">
                <a:solidFill>
                  <a:schemeClr val="bg1"/>
                </a:solidFill>
              </a:defRPr>
            </a:lvl1pPr>
          </a:lstStyle>
          <a:p>
            <a:pPr lvl="0"/>
            <a:r>
              <a:rPr lang="en-US" dirty="0"/>
              <a:t>EDIT MASTER TEXT STYLES</a:t>
            </a:r>
          </a:p>
        </p:txBody>
      </p:sp>
    </p:spTree>
    <p:extLst>
      <p:ext uri="{BB962C8B-B14F-4D97-AF65-F5344CB8AC3E}">
        <p14:creationId xmlns:p14="http://schemas.microsoft.com/office/powerpoint/2010/main" val="23898349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121F88"/>
                </a:solidFill>
                <a:latin typeface="+mn-lt"/>
              </a:defRPr>
            </a:lvl1pPr>
          </a:lstStyle>
          <a:p>
            <a:r>
              <a:rPr lang="en-US"/>
              <a:t>Click to edit Master title style</a:t>
            </a:r>
            <a:endParaRPr lang="en-US" dirty="0"/>
          </a:p>
        </p:txBody>
      </p:sp>
    </p:spTree>
    <p:extLst>
      <p:ext uri="{BB962C8B-B14F-4D97-AF65-F5344CB8AC3E}">
        <p14:creationId xmlns:p14="http://schemas.microsoft.com/office/powerpoint/2010/main" val="12006031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00633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b="1">
                <a:solidFill>
                  <a:srgbClr val="121F88"/>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687518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b="1">
                <a:solidFill>
                  <a:srgbClr val="002060"/>
                </a:solidFill>
                <a:latin typeface="+mn-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8740853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121F88"/>
                </a:solidFill>
                <a:latin typeface="+mn-lt"/>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27301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121F88"/>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163577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lvl1pPr>
              <a:defRPr b="1">
                <a:solidFill>
                  <a:srgbClr val="121F88"/>
                </a:solidFill>
                <a:latin typeface="+mn-lt"/>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277171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305739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3" name="TextBox 1">
            <a:extLst>
              <a:ext uri="{FF2B5EF4-FFF2-40B4-BE49-F238E27FC236}">
                <a16:creationId xmlns:a16="http://schemas.microsoft.com/office/drawing/2014/main" id="{C20D3CF5-50A9-97F1-3BEA-88FC0898811B}"/>
              </a:ext>
            </a:extLst>
          </p:cNvPr>
          <p:cNvSpPr txBox="1"/>
          <p:nvPr userDrawn="1"/>
        </p:nvSpPr>
        <p:spPr>
          <a:xfrm>
            <a:off x="178068" y="2152657"/>
            <a:ext cx="8787865" cy="2552686"/>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This is a product of the Early Childhood Personnel Center (ECPC) awarded to the University of Connecticut Center for Excellence in Developmental Disabilities and was made possible by Cooperative Agreement #H325B170008 which is funded by the U.S. Department of Education, Office of Special Education Programs. However, the content does not necessarily represent the policy of the Department of Education, and you should not assume endorsement by the Federal Government. University of Connecticut Center for Excellence in Developmental Disabilities Education, Research and Service© 2022. All rights reserved. </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263 Farmington Avenue, Farmington, CT 06030-6222 • 860.679.1500 • infoucedd@uchc.edu</a:t>
            </a:r>
          </a:p>
        </p:txBody>
      </p:sp>
    </p:spTree>
    <p:extLst>
      <p:ext uri="{BB962C8B-B14F-4D97-AF65-F5344CB8AC3E}">
        <p14:creationId xmlns:p14="http://schemas.microsoft.com/office/powerpoint/2010/main" val="39994308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b="1">
                <a:solidFill>
                  <a:srgbClr val="121F88"/>
                </a:solidFill>
                <a:latin typeface="+mn-lt"/>
              </a:defRPr>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0944978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121F88"/>
                </a:solidFill>
                <a:latin typeface="+mn-lt"/>
              </a:defRPr>
            </a:lvl1pPr>
          </a:lstStyle>
          <a:p>
            <a:r>
              <a:rPr lang="en-US"/>
              <a:t>Click to edit Master title style</a:t>
            </a:r>
            <a:endParaRPr lang="en-US" dirty="0"/>
          </a:p>
        </p:txBody>
      </p:sp>
      <p:sp>
        <p:nvSpPr>
          <p:cNvPr id="3" name="Content Placeholder 2"/>
          <p:cNvSpPr>
            <a:spLocks noGrp="1"/>
          </p:cNvSpPr>
          <p:nvPr>
            <p:ph sz="half" idx="1"/>
          </p:nvPr>
        </p:nvSpPr>
        <p:spPr>
          <a:xfrm>
            <a:off x="628650" y="2743199"/>
            <a:ext cx="3886200" cy="3433763"/>
          </a:xfrm>
          <a:solidFill>
            <a:srgbClr val="8FAFCF"/>
          </a:solidFill>
        </p:spPr>
        <p:txBody>
          <a:bodyPr/>
          <a:lstStyle>
            <a:lvl1pPr>
              <a:defRPr sz="2400"/>
            </a:lvl1pPr>
            <a:lvl2pPr>
              <a:defRPr sz="2000"/>
            </a:lvl2pPr>
            <a:lvl3pPr>
              <a:defRPr sz="1800"/>
            </a:lvl3pPr>
            <a:lvl4pPr>
              <a:defRPr sz="1600"/>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Content Placeholder 2"/>
          <p:cNvSpPr>
            <a:spLocks noGrp="1"/>
          </p:cNvSpPr>
          <p:nvPr>
            <p:ph sz="half" idx="10" hasCustomPrompt="1"/>
          </p:nvPr>
        </p:nvSpPr>
        <p:spPr>
          <a:xfrm>
            <a:off x="628650" y="1998955"/>
            <a:ext cx="3886200" cy="628836"/>
          </a:xfrm>
          <a:solidFill>
            <a:srgbClr val="1B2246"/>
          </a:solidFill>
          <a:ln w="38100">
            <a:solidFill>
              <a:srgbClr val="8FAFCF"/>
            </a:solidFill>
          </a:ln>
        </p:spPr>
        <p:txBody>
          <a:bodyPr anchor="ctr">
            <a:normAutofit/>
          </a:bodyPr>
          <a:lstStyle>
            <a:lvl1pPr marL="0" indent="0">
              <a:buNone/>
              <a:defRPr sz="2400" b="1">
                <a:solidFill>
                  <a:schemeClr val="bg1"/>
                </a:solidFill>
              </a:defRPr>
            </a:lvl1pPr>
          </a:lstStyle>
          <a:p>
            <a:pPr lvl="0"/>
            <a:r>
              <a:rPr lang="en-US" dirty="0"/>
              <a:t>EDIT MASTER TEXT STYLES</a:t>
            </a:r>
          </a:p>
        </p:txBody>
      </p:sp>
      <p:sp>
        <p:nvSpPr>
          <p:cNvPr id="6" name="Content Placeholder 2"/>
          <p:cNvSpPr>
            <a:spLocks noGrp="1"/>
          </p:cNvSpPr>
          <p:nvPr>
            <p:ph sz="half" idx="11"/>
          </p:nvPr>
        </p:nvSpPr>
        <p:spPr>
          <a:xfrm>
            <a:off x="4629150" y="2743199"/>
            <a:ext cx="3886200" cy="3433763"/>
          </a:xfrm>
          <a:solidFill>
            <a:srgbClr val="FF9797"/>
          </a:solidFill>
        </p:spPr>
        <p:txBody>
          <a:bodyPr/>
          <a:lstStyle>
            <a:lvl1pPr>
              <a:defRPr sz="2400"/>
            </a:lvl1pPr>
            <a:lvl2pPr>
              <a:defRPr sz="2000"/>
            </a:lvl2pPr>
            <a:lvl3pPr>
              <a:defRPr sz="1800"/>
            </a:lvl3pPr>
            <a:lvl4pPr>
              <a:defRPr sz="1600"/>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Content Placeholder 2"/>
          <p:cNvSpPr>
            <a:spLocks noGrp="1"/>
          </p:cNvSpPr>
          <p:nvPr>
            <p:ph sz="half" idx="12" hasCustomPrompt="1"/>
          </p:nvPr>
        </p:nvSpPr>
        <p:spPr>
          <a:xfrm>
            <a:off x="4629150" y="1998955"/>
            <a:ext cx="3886200" cy="628836"/>
          </a:xfrm>
          <a:solidFill>
            <a:srgbClr val="C00000"/>
          </a:solidFill>
          <a:ln w="38100">
            <a:solidFill>
              <a:srgbClr val="FF9797"/>
            </a:solidFill>
          </a:ln>
        </p:spPr>
        <p:txBody>
          <a:bodyPr anchor="ctr">
            <a:normAutofit/>
          </a:bodyPr>
          <a:lstStyle>
            <a:lvl1pPr marL="0" indent="0">
              <a:buNone/>
              <a:defRPr sz="2400" b="1">
                <a:solidFill>
                  <a:schemeClr val="bg1"/>
                </a:solidFill>
              </a:defRPr>
            </a:lvl1pPr>
          </a:lstStyle>
          <a:p>
            <a:pPr lvl="0"/>
            <a:r>
              <a:rPr lang="en-US" dirty="0"/>
              <a:t>EDIT MASTER TEXT STYLES</a:t>
            </a:r>
          </a:p>
        </p:txBody>
      </p:sp>
    </p:spTree>
    <p:extLst>
      <p:ext uri="{BB962C8B-B14F-4D97-AF65-F5344CB8AC3E}">
        <p14:creationId xmlns:p14="http://schemas.microsoft.com/office/powerpoint/2010/main" val="1847956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121F88"/>
                </a:solidFill>
                <a:latin typeface="+mn-lt"/>
              </a:defRPr>
            </a:lvl1pPr>
          </a:lstStyle>
          <a:p>
            <a:r>
              <a:rPr lang="en-US"/>
              <a:t>Click to edit Master title style</a:t>
            </a:r>
            <a:endParaRPr lang="en-US" dirty="0"/>
          </a:p>
        </p:txBody>
      </p:sp>
    </p:spTree>
    <p:extLst>
      <p:ext uri="{BB962C8B-B14F-4D97-AF65-F5344CB8AC3E}">
        <p14:creationId xmlns:p14="http://schemas.microsoft.com/office/powerpoint/2010/main" val="31145679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0410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b="1">
                <a:solidFill>
                  <a:srgbClr val="121F88"/>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699909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b="1">
                <a:solidFill>
                  <a:srgbClr val="002060"/>
                </a:solidFill>
                <a:latin typeface="+mn-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5122452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121F88"/>
                </a:solidFill>
                <a:latin typeface="+mn-lt"/>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6484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9" name="Group 18"/>
          <p:cNvGrpSpPr/>
          <p:nvPr userDrawn="1"/>
        </p:nvGrpSpPr>
        <p:grpSpPr>
          <a:xfrm>
            <a:off x="0" y="6421043"/>
            <a:ext cx="9144000" cy="2"/>
            <a:chOff x="0" y="6475411"/>
            <a:chExt cx="9144000" cy="2"/>
          </a:xfrm>
        </p:grpSpPr>
        <p:cxnSp>
          <p:nvCxnSpPr>
            <p:cNvPr id="8" name="AutoShape 2"/>
            <p:cNvCxnSpPr>
              <a:cxnSpLocks noChangeShapeType="1"/>
            </p:cNvCxnSpPr>
            <p:nvPr userDrawn="1"/>
          </p:nvCxnSpPr>
          <p:spPr bwMode="auto">
            <a:xfrm>
              <a:off x="0" y="6475413"/>
              <a:ext cx="9144000" cy="0"/>
            </a:xfrm>
            <a:prstGeom prst="straightConnector1">
              <a:avLst/>
            </a:prstGeom>
            <a:noFill/>
            <a:ln w="57150" cmpd="sng">
              <a:solidFill>
                <a:srgbClr val="121F88"/>
              </a:solidFill>
              <a:round/>
              <a:headEnd type="none" w="med" len="med"/>
              <a:tailEnd type="none" w="med" len="med"/>
            </a:ln>
            <a:extLst>
              <a:ext uri="{909E8E84-426E-40DD-AFC4-6F175D3DCCD1}">
                <a14:hiddenFill xmlns:a14="http://schemas.microsoft.com/office/drawing/2010/main">
                  <a:noFill/>
                </a14:hiddenFill>
              </a:ext>
            </a:extLst>
          </p:spPr>
        </p:cxnSp>
        <p:cxnSp>
          <p:nvCxnSpPr>
            <p:cNvPr id="13" name="AutoShape 2"/>
            <p:cNvCxnSpPr>
              <a:cxnSpLocks noChangeShapeType="1"/>
            </p:cNvCxnSpPr>
            <p:nvPr userDrawn="1"/>
          </p:nvCxnSpPr>
          <p:spPr bwMode="auto">
            <a:xfrm>
              <a:off x="3888581" y="6475411"/>
              <a:ext cx="1519238" cy="0"/>
            </a:xfrm>
            <a:prstGeom prst="straightConnector1">
              <a:avLst/>
            </a:prstGeom>
            <a:noFill/>
            <a:ln w="57150" cmpd="sng">
              <a:solidFill>
                <a:schemeClr val="bg1"/>
              </a:solidFill>
              <a:round/>
              <a:headEnd type="none" w="med" len="med"/>
              <a:tailEnd type="none" w="med" len="med"/>
            </a:ln>
            <a:extLst>
              <a:ext uri="{909E8E84-426E-40DD-AFC4-6F175D3DCCD1}">
                <a14:hiddenFill xmlns:a14="http://schemas.microsoft.com/office/drawing/2010/main">
                  <a:noFill/>
                </a14:hiddenFill>
              </a:ext>
            </a:extLst>
          </p:spPr>
        </p:cxnSp>
      </p:grpSp>
      <p:pic>
        <p:nvPicPr>
          <p:cNvPr id="10" name="Picture 7"/>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bwMode="auto">
          <a:xfrm>
            <a:off x="3969426" y="6027457"/>
            <a:ext cx="1369001" cy="78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900307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Lst>
  <p:txStyles>
    <p:titleStyle>
      <a:lvl1pPr algn="l" defTabSz="914400" rtl="0" eaLnBrk="1" latinLnBrk="0" hangingPunct="1">
        <a:lnSpc>
          <a:spcPct val="90000"/>
        </a:lnSpc>
        <a:spcBef>
          <a:spcPct val="0"/>
        </a:spcBef>
        <a:buNone/>
        <a:defRPr sz="4400" b="1" kern="1200">
          <a:solidFill>
            <a:srgbClr val="121F88"/>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9" name="Group 18"/>
          <p:cNvGrpSpPr/>
          <p:nvPr userDrawn="1"/>
        </p:nvGrpSpPr>
        <p:grpSpPr>
          <a:xfrm>
            <a:off x="0" y="6421043"/>
            <a:ext cx="9144000" cy="2"/>
            <a:chOff x="0" y="6475411"/>
            <a:chExt cx="9144000" cy="2"/>
          </a:xfrm>
        </p:grpSpPr>
        <p:cxnSp>
          <p:nvCxnSpPr>
            <p:cNvPr id="8" name="AutoShape 2"/>
            <p:cNvCxnSpPr>
              <a:cxnSpLocks noChangeShapeType="1"/>
            </p:cNvCxnSpPr>
            <p:nvPr userDrawn="1"/>
          </p:nvCxnSpPr>
          <p:spPr bwMode="auto">
            <a:xfrm>
              <a:off x="0" y="6475413"/>
              <a:ext cx="9144000" cy="0"/>
            </a:xfrm>
            <a:prstGeom prst="straightConnector1">
              <a:avLst/>
            </a:prstGeom>
            <a:noFill/>
            <a:ln w="57150" cmpd="sng">
              <a:solidFill>
                <a:srgbClr val="121F88"/>
              </a:solidFill>
              <a:round/>
              <a:headEnd type="none" w="med" len="med"/>
              <a:tailEnd type="none" w="med" len="med"/>
            </a:ln>
            <a:extLst>
              <a:ext uri="{909E8E84-426E-40DD-AFC4-6F175D3DCCD1}">
                <a14:hiddenFill xmlns:a14="http://schemas.microsoft.com/office/drawing/2010/main">
                  <a:noFill/>
                </a14:hiddenFill>
              </a:ext>
            </a:extLst>
          </p:spPr>
        </p:cxnSp>
        <p:cxnSp>
          <p:nvCxnSpPr>
            <p:cNvPr id="13" name="AutoShape 2"/>
            <p:cNvCxnSpPr>
              <a:cxnSpLocks noChangeShapeType="1"/>
            </p:cNvCxnSpPr>
            <p:nvPr userDrawn="1"/>
          </p:nvCxnSpPr>
          <p:spPr bwMode="auto">
            <a:xfrm>
              <a:off x="3888581" y="6475411"/>
              <a:ext cx="1519238" cy="0"/>
            </a:xfrm>
            <a:prstGeom prst="straightConnector1">
              <a:avLst/>
            </a:prstGeom>
            <a:noFill/>
            <a:ln w="57150" cmpd="sng">
              <a:solidFill>
                <a:schemeClr val="bg1"/>
              </a:solidFill>
              <a:round/>
              <a:headEnd type="none" w="med" len="med"/>
              <a:tailEnd type="none" w="med" len="med"/>
            </a:ln>
            <a:extLst>
              <a:ext uri="{909E8E84-426E-40DD-AFC4-6F175D3DCCD1}">
                <a14:hiddenFill xmlns:a14="http://schemas.microsoft.com/office/drawing/2010/main">
                  <a:noFill/>
                </a14:hiddenFill>
              </a:ext>
            </a:extLst>
          </p:spPr>
        </p:cxnSp>
      </p:grpSp>
      <p:pic>
        <p:nvPicPr>
          <p:cNvPr id="10" name="Picture 7"/>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bwMode="auto">
          <a:xfrm>
            <a:off x="3969426" y="6027457"/>
            <a:ext cx="1369001" cy="78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8274757"/>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Lst>
  <p:txStyles>
    <p:titleStyle>
      <a:lvl1pPr algn="l" defTabSz="914400" rtl="0" eaLnBrk="1" latinLnBrk="0" hangingPunct="1">
        <a:lnSpc>
          <a:spcPct val="90000"/>
        </a:lnSpc>
        <a:spcBef>
          <a:spcPct val="0"/>
        </a:spcBef>
        <a:buNone/>
        <a:defRPr sz="4400" b="1" kern="1200">
          <a:solidFill>
            <a:srgbClr val="121F88"/>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youtu.be/a2wJqDw9B68?si=5pUWUd9lhWflnLEy"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exceptionalchildren.or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hyperlink" Target="https://exceptionalchildren.org/improving-your-practice/tools-and-resources"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exceptionalchildren.org/improving-your-practice/professional-development" TargetMode="External"/><Relationship Id="rId5" Type="http://schemas.openxmlformats.org/officeDocument/2006/relationships/hyperlink" Target="https://exceptionalchildren.org/standards" TargetMode="External"/><Relationship Id="rId4" Type="http://schemas.openxmlformats.org/officeDocument/2006/relationships/hyperlink" Target="https://exceptionalchildren.org/policy-and-advocacy"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highleveragepractices.org/" TargetMode="External"/><Relationship Id="rId7"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gif"/></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www.dec-sped.org/"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dec-sped.org/about-us"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www.dec-sped.org/about-us"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https://www.dec-sped.org/" TargetMode="External"/><Relationship Id="rId7"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hyperlink" Target="https://www.dec-sped.org/policy-and-advocacy" TargetMode="Externa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hyperlink" Target="https://www.naeyc.org/about-us"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youtube.com/watch?v=MxZz2OqRVeo&amp;t=139s"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exceptionalchildren.org/"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hyperlink" Target="https://www.naeyc.org/" TargetMode="External"/><Relationship Id="rId4" Type="http://schemas.openxmlformats.org/officeDocument/2006/relationships/hyperlink" Target="https://www.dec-sped.org/"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tags" Target="../tags/tag6.xml"/><Relationship Id="rId5" Type="http://schemas.openxmlformats.org/officeDocument/2006/relationships/image" Target="../media/image17.png"/><Relationship Id="rId4" Type="http://schemas.openxmlformats.org/officeDocument/2006/relationships/hyperlink" Target="https://www.dec-sped.org/ei-ecse-standards"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vimeo.com/606180811"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dec-sped.org/ei-ecse-resources"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33.xml.rels><?xml version="1.0" encoding="UTF-8" standalone="yes"?>
<Relationships xmlns="http://schemas.openxmlformats.org/package/2006/relationships"><Relationship Id="rId3" Type="http://schemas.openxmlformats.org/officeDocument/2006/relationships/hyperlink" Target="https://ecpcta.org/"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hyperlink" Target="https://ecpcta.org/ihe-faculty/"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ecpcta.org/instructional-videos/" TargetMode="External"/><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35.xml.rels><?xml version="1.0" encoding="UTF-8" standalone="yes"?>
<Relationships xmlns="http://schemas.openxmlformats.org/package/2006/relationships"><Relationship Id="rId3" Type="http://schemas.openxmlformats.org/officeDocument/2006/relationships/hyperlink" Target="https://www.naeyc.org/search/Professional%20Standards%20and%20Competencies" TargetMode="External"/><Relationship Id="rId7"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hyperlink" Target="K-12%20Special%20Education%20Standards%20(2020"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8" Type="http://schemas.openxmlformats.org/officeDocument/2006/relationships/hyperlink" Target="https://ectacenter.org/enotes/enotes.asp" TargetMode="External"/><Relationship Id="rId3" Type="http://schemas.openxmlformats.org/officeDocument/2006/relationships/notesSlide" Target="../notesSlides/notesSlide32.xml"/><Relationship Id="rId7" Type="http://schemas.openxmlformats.org/officeDocument/2006/relationships/hyperlink" Target="https://www2.ed.gov/about/offices/list/osers/index.html" TargetMode="External"/><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hyperlink" Target="https://nieer.org/" TargetMode="External"/><Relationship Id="rId5" Type="http://schemas.openxmlformats.org/officeDocument/2006/relationships/hyperlink" Target="https://www.dec-sped.org/policy-and-advocacy" TargetMode="External"/><Relationship Id="rId4" Type="http://schemas.openxmlformats.org/officeDocument/2006/relationships/hyperlink" Target="https://exceptionalchildren.org/policy-and-advocacy" TargetMode="External"/><Relationship Id="rId9" Type="http://schemas.openxmlformats.org/officeDocument/2006/relationships/hyperlink" Target="https://visitor.r20.constantcontact.com/manage/optin?v=001MNtL-EKyYUFz-EEPjlYMSQS3otLYkrRtcOn4x4tATVIrPgtRg042iF7RAEcTShdDv6C32U1XXS08woUny8TXTM3tsFlBssyIdXs239ANqd5nVs1jiATlUsSF9HxFN6U3u6qrRKyVYUA1yFrQ9Z9v-4JDD_9OIWVu"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www.dec-sped.org/" TargetMode="External"/><Relationship Id="rId2" Type="http://schemas.openxmlformats.org/officeDocument/2006/relationships/hyperlink" Target="https://exceptionalchildren.org/" TargetMode="External"/><Relationship Id="rId1" Type="http://schemas.openxmlformats.org/officeDocument/2006/relationships/slideLayout" Target="../slideLayouts/slideLayout2.xml"/><Relationship Id="rId6" Type="http://schemas.openxmlformats.org/officeDocument/2006/relationships/hyperlink" Target="https://www.naeyc.org/" TargetMode="External"/><Relationship Id="rId5" Type="http://schemas.openxmlformats.org/officeDocument/2006/relationships/hyperlink" Target="https://ecpcta.org/" TargetMode="External"/><Relationship Id="rId4" Type="http://schemas.openxmlformats.org/officeDocument/2006/relationships/hyperlink" Target="https://www.dec-sped.org/dec-recommended-practices"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8.xml"/><Relationship Id="rId5" Type="http://schemas.openxmlformats.org/officeDocument/2006/relationships/hyperlink" Target="https://www.dec-sped.org/ei-ecse-standards" TargetMode="External"/><Relationship Id="rId4" Type="http://schemas.openxmlformats.org/officeDocument/2006/relationships/hyperlink" Target="https://exceptionalchildren.org/professional-preparation-standards" TargetMode="Externa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hyperlink" Target="https://powertotheprofession.org/" TargetMode="External"/><Relationship Id="rId4" Type="http://schemas.openxmlformats.org/officeDocument/2006/relationships/hyperlink" Target="https://www.naeyc.org/resources/position-statements/professional-standards-competencies" TargetMode="Externa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sz="4400" dirty="0"/>
              <a:t>Professionalism and Ethical Practice</a:t>
            </a:r>
          </a:p>
        </p:txBody>
      </p:sp>
      <p:sp>
        <p:nvSpPr>
          <p:cNvPr id="5" name="Subtitle 4"/>
          <p:cNvSpPr>
            <a:spLocks noGrp="1"/>
          </p:cNvSpPr>
          <p:nvPr>
            <p:ph type="subTitle" idx="1"/>
          </p:nvPr>
        </p:nvSpPr>
        <p:spPr/>
        <p:txBody>
          <a:bodyPr/>
          <a:lstStyle/>
          <a:p>
            <a:r>
              <a:rPr lang="en-US" dirty="0"/>
              <a:t>Initial Practice Based Professional Standards for Early Interventionists/Early Childhood Special Educators (EI/ECSE) </a:t>
            </a:r>
          </a:p>
          <a:p>
            <a:r>
              <a:rPr lang="en-US" dirty="0"/>
              <a:t>7.1</a:t>
            </a:r>
          </a:p>
          <a:p>
            <a:endParaRPr lang="en-US" dirty="0"/>
          </a:p>
        </p:txBody>
      </p:sp>
    </p:spTree>
    <p:custDataLst>
      <p:tags r:id="rId1"/>
    </p:custDataLst>
    <p:extLst>
      <p:ext uri="{BB962C8B-B14F-4D97-AF65-F5344CB8AC3E}">
        <p14:creationId xmlns:p14="http://schemas.microsoft.com/office/powerpoint/2010/main" val="36094898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73425-DAE3-4C3F-2C50-227CBA853184}"/>
              </a:ext>
            </a:extLst>
          </p:cNvPr>
          <p:cNvSpPr>
            <a:spLocks noGrp="1"/>
          </p:cNvSpPr>
          <p:nvPr>
            <p:ph type="title"/>
          </p:nvPr>
        </p:nvSpPr>
        <p:spPr>
          <a:xfrm>
            <a:off x="628650" y="365126"/>
            <a:ext cx="7886700" cy="1090695"/>
          </a:xfrm>
        </p:spPr>
        <p:txBody>
          <a:bodyPr>
            <a:normAutofit fontScale="90000"/>
          </a:bodyPr>
          <a:lstStyle/>
          <a:p>
            <a:pPr algn="ctr"/>
            <a:r>
              <a:rPr kumimoji="0" lang="en-US" sz="4000" b="1" i="0" u="none" strike="noStrike" kern="1200" cap="none" spc="0" normalizeH="0" baseline="0" noProof="0" dirty="0">
                <a:ln>
                  <a:noFill/>
                </a:ln>
                <a:solidFill>
                  <a:srgbClr val="121F88"/>
                </a:solidFill>
                <a:effectLst/>
                <a:uLnTx/>
                <a:uFillTx/>
                <a:latin typeface="Calibri" panose="020F0502020204030204"/>
                <a:ea typeface="+mj-ea"/>
                <a:cs typeface="+mj-cs"/>
              </a:rPr>
              <a:t>What Are the Roles of an ECSE Itinerant Educator or Consultant?</a:t>
            </a:r>
            <a:endParaRPr lang="en-US" dirty="0"/>
          </a:p>
        </p:txBody>
      </p:sp>
      <p:sp>
        <p:nvSpPr>
          <p:cNvPr id="3" name="Content Placeholder 2">
            <a:extLst>
              <a:ext uri="{FF2B5EF4-FFF2-40B4-BE49-F238E27FC236}">
                <a16:creationId xmlns:a16="http://schemas.microsoft.com/office/drawing/2014/main" id="{170F73FE-63C5-0043-DB94-492801765AA3}"/>
              </a:ext>
            </a:extLst>
          </p:cNvPr>
          <p:cNvSpPr>
            <a:spLocks noGrp="1"/>
          </p:cNvSpPr>
          <p:nvPr>
            <p:ph idx="1"/>
          </p:nvPr>
        </p:nvSpPr>
        <p:spPr>
          <a:xfrm>
            <a:off x="628650" y="1576137"/>
            <a:ext cx="7886700" cy="4600826"/>
          </a:xfrm>
        </p:spPr>
        <p:txBody>
          <a:bodyPr>
            <a:normAutofit fontScale="85000" lnSpcReduction="20000"/>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Provide services in public and private preschool settings (e.g., public schools, Head Start, childcare),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Assist in developing and implementing the Individualized Education Plan (IEP),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Depending on the program may provide direct instruction, co-teach, coach, and/or consult with classroom teachers to facilitate inclusion of children with developmental delays and disabilities in:  </a:t>
            </a:r>
          </a:p>
          <a:p>
            <a:pPr lvl="1">
              <a:spcBef>
                <a:spcPts val="1000"/>
              </a:spcBef>
              <a:buFont typeface="Courier New" panose="02070309020205020404" pitchFamily="49" charset="0"/>
              <a:buChar char="o"/>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Universally designed instruction,</a:t>
            </a:r>
          </a:p>
          <a:p>
            <a:pPr lvl="1">
              <a:spcBef>
                <a:spcPts val="1000"/>
              </a:spcBef>
              <a:buFont typeface="Courier New" panose="02070309020205020404" pitchFamily="49" charset="0"/>
              <a:buChar char="o"/>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Monitoring progress, and  </a:t>
            </a:r>
          </a:p>
          <a:p>
            <a:pPr lvl="1">
              <a:spcBef>
                <a:spcPts val="1000"/>
              </a:spcBef>
              <a:buFont typeface="Courier New" panose="02070309020205020404" pitchFamily="49" charset="0"/>
              <a:buChar char="o"/>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Communicating with and partnering with families to plan and implement family activities.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Collaborate with team members (e.g., families, paraprofessionals, and related service providers.</a:t>
            </a:r>
          </a:p>
          <a:p>
            <a:endParaRPr lang="en-US" dirty="0"/>
          </a:p>
        </p:txBody>
      </p:sp>
    </p:spTree>
    <p:extLst>
      <p:ext uri="{BB962C8B-B14F-4D97-AF65-F5344CB8AC3E}">
        <p14:creationId xmlns:p14="http://schemas.microsoft.com/office/powerpoint/2010/main" val="28782054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3D85C-7FC1-2834-6EF7-B16E56827DFE}"/>
              </a:ext>
            </a:extLst>
          </p:cNvPr>
          <p:cNvSpPr>
            <a:spLocks noGrp="1"/>
          </p:cNvSpPr>
          <p:nvPr>
            <p:ph type="title"/>
          </p:nvPr>
        </p:nvSpPr>
        <p:spPr>
          <a:xfrm>
            <a:off x="628650" y="173736"/>
            <a:ext cx="7886700" cy="1516953"/>
          </a:xfrm>
        </p:spPr>
        <p:txBody>
          <a:bodyPr/>
          <a:lstStyle/>
          <a:p>
            <a:pPr algn="ctr"/>
            <a:r>
              <a:rPr lang="en-US" dirty="0">
                <a:hlinkClick r:id="rId3"/>
              </a:rPr>
              <a:t>Meaningful Inclusion in Early Childhood</a:t>
            </a:r>
            <a:r>
              <a:rPr lang="en-US" b="0" dirty="0"/>
              <a:t> </a:t>
            </a:r>
            <a:r>
              <a:rPr lang="en-US" dirty="0">
                <a:solidFill>
                  <a:schemeClr val="accent1">
                    <a:lumMod val="75000"/>
                  </a:schemeClr>
                </a:solidFill>
              </a:rPr>
              <a:t>(5:53)</a:t>
            </a:r>
          </a:p>
        </p:txBody>
      </p:sp>
      <p:sp>
        <p:nvSpPr>
          <p:cNvPr id="3" name="Content Placeholder 2">
            <a:extLst>
              <a:ext uri="{FF2B5EF4-FFF2-40B4-BE49-F238E27FC236}">
                <a16:creationId xmlns:a16="http://schemas.microsoft.com/office/drawing/2014/main" id="{136AE97D-0808-6FA6-C2DE-03048646438E}"/>
              </a:ext>
            </a:extLst>
          </p:cNvPr>
          <p:cNvSpPr>
            <a:spLocks noGrp="1"/>
          </p:cNvSpPr>
          <p:nvPr>
            <p:ph idx="1"/>
          </p:nvPr>
        </p:nvSpPr>
        <p:spPr>
          <a:xfrm>
            <a:off x="628650" y="1690689"/>
            <a:ext cx="7886700" cy="4486274"/>
          </a:xfrm>
        </p:spPr>
        <p:txBody>
          <a:bodyPr>
            <a:normAutofit/>
          </a:bodyPr>
          <a:lstStyle/>
          <a:p>
            <a:pPr marL="0" indent="0">
              <a:buNone/>
            </a:pPr>
            <a:r>
              <a:rPr lang="en-US" dirty="0"/>
              <a:t>Watch the video and respond to these questions:</a:t>
            </a:r>
          </a:p>
          <a:p>
            <a:pPr marL="514350" indent="-514350">
              <a:buAutoNum type="arabicPeriod"/>
            </a:pPr>
            <a:r>
              <a:rPr lang="en-US" dirty="0"/>
              <a:t>What information should be shared with families prior to their child enrolling in an inclusive classroom?</a:t>
            </a:r>
          </a:p>
          <a:p>
            <a:pPr marL="514350" indent="-514350">
              <a:buAutoNum type="arabicPeriod"/>
            </a:pPr>
            <a:r>
              <a:rPr lang="en-US" dirty="0"/>
              <a:t>What is the ECSE teacher’s role specific to:</a:t>
            </a:r>
          </a:p>
          <a:p>
            <a:pPr lvl="1"/>
            <a:r>
              <a:rPr lang="en-US" dirty="0"/>
              <a:t>Planning and implementing the IEP,</a:t>
            </a:r>
          </a:p>
          <a:p>
            <a:pPr lvl="1"/>
            <a:r>
              <a:rPr lang="en-US" dirty="0"/>
              <a:t>The learning environment, and</a:t>
            </a:r>
          </a:p>
          <a:p>
            <a:pPr lvl="1"/>
            <a:r>
              <a:rPr lang="en-US" dirty="0"/>
              <a:t>Planning and implementing instruction.</a:t>
            </a:r>
          </a:p>
          <a:p>
            <a:pPr marL="514350" indent="-514350">
              <a:buFont typeface="+mj-lt"/>
              <a:buAutoNum type="arabicPeriod"/>
            </a:pPr>
            <a:r>
              <a:rPr lang="en-US" dirty="0"/>
              <a:t>What additional questions do you have about being an ECSE in an inclusive classroom?</a:t>
            </a:r>
          </a:p>
          <a:p>
            <a:pPr marL="457200" lvl="1" indent="0">
              <a:buNone/>
            </a:pPr>
            <a:endParaRPr lang="en-US" dirty="0"/>
          </a:p>
          <a:p>
            <a:pPr marL="514350" indent="-514350">
              <a:buAutoNum type="arabicPeriod"/>
            </a:pPr>
            <a:endParaRPr lang="en-US" dirty="0"/>
          </a:p>
          <a:p>
            <a:pPr marL="514350" indent="-514350">
              <a:buAutoNum type="arabicPeriod"/>
            </a:pPr>
            <a:endParaRPr lang="en-US" dirty="0"/>
          </a:p>
        </p:txBody>
      </p:sp>
    </p:spTree>
    <p:extLst>
      <p:ext uri="{BB962C8B-B14F-4D97-AF65-F5344CB8AC3E}">
        <p14:creationId xmlns:p14="http://schemas.microsoft.com/office/powerpoint/2010/main" val="29142080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FEAD3-3076-6620-B34A-4BDA270C21E6}"/>
              </a:ext>
            </a:extLst>
          </p:cNvPr>
          <p:cNvSpPr>
            <a:spLocks noGrp="1"/>
          </p:cNvSpPr>
          <p:nvPr>
            <p:ph type="title"/>
          </p:nvPr>
        </p:nvSpPr>
        <p:spPr>
          <a:xfrm>
            <a:off x="768096" y="1298511"/>
            <a:ext cx="3685032" cy="1548384"/>
          </a:xfrm>
        </p:spPr>
        <p:txBody>
          <a:bodyPr>
            <a:normAutofit/>
          </a:bodyPr>
          <a:lstStyle/>
          <a:p>
            <a:r>
              <a:rPr lang="en-US" sz="4400" dirty="0"/>
              <a:t>Professional Organizations</a:t>
            </a:r>
          </a:p>
        </p:txBody>
      </p:sp>
      <p:sp>
        <p:nvSpPr>
          <p:cNvPr id="3" name="Text Placeholder 2" descr="Logs for three professional organizations are included on the slide. They are the Council for Exceptional Children, Division for Early Childhood, and the National Association for the Education of Young Children.">
            <a:extLst>
              <a:ext uri="{FF2B5EF4-FFF2-40B4-BE49-F238E27FC236}">
                <a16:creationId xmlns:a16="http://schemas.microsoft.com/office/drawing/2014/main" id="{A215AFAA-DBD6-38D6-C906-4BEBE32B354E}"/>
              </a:ext>
            </a:extLst>
          </p:cNvPr>
          <p:cNvSpPr>
            <a:spLocks noGrp="1"/>
          </p:cNvSpPr>
          <p:nvPr>
            <p:ph type="body" idx="1"/>
          </p:nvPr>
        </p:nvSpPr>
        <p:spPr>
          <a:xfrm>
            <a:off x="8013468" y="-13528708"/>
            <a:ext cx="9865545" cy="8799773"/>
          </a:xfrm>
        </p:spPr>
        <p:txBody>
          <a:bodyPr/>
          <a:lstStyle/>
          <a:p>
            <a:endParaRPr lang="en-US" dirty="0"/>
          </a:p>
          <a:p>
            <a:endParaRPr lang="en-US" dirty="0"/>
          </a:p>
        </p:txBody>
      </p:sp>
      <p:pic>
        <p:nvPicPr>
          <p:cNvPr id="2050" name="Picture 2" descr="This is the log for the Division for Early Childhood.">
            <a:extLst>
              <a:ext uri="{FF2B5EF4-FFF2-40B4-BE49-F238E27FC236}">
                <a16:creationId xmlns:a16="http://schemas.microsoft.com/office/drawing/2014/main" id="{ADAAF8A0-2843-2DA4-A810-ACB22B4C51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2697" y="1412937"/>
            <a:ext cx="2621280" cy="154838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close-up of a logo for the National Association for the Education of Young Children.">
            <a:extLst>
              <a:ext uri="{FF2B5EF4-FFF2-40B4-BE49-F238E27FC236}">
                <a16:creationId xmlns:a16="http://schemas.microsoft.com/office/drawing/2014/main" id="{38736527-319A-F493-0771-401BF95C02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0879" y="3517393"/>
            <a:ext cx="3521271" cy="1546168"/>
          </a:xfrm>
          <a:prstGeom prst="rect">
            <a:avLst/>
          </a:prstGeom>
        </p:spPr>
      </p:pic>
      <p:pic>
        <p:nvPicPr>
          <p:cNvPr id="7" name="Picture 6" descr="This is the log for the Council for Exceptional Children (CEC). ">
            <a:extLst>
              <a:ext uri="{FF2B5EF4-FFF2-40B4-BE49-F238E27FC236}">
                <a16:creationId xmlns:a16="http://schemas.microsoft.com/office/drawing/2014/main" id="{C063E9DE-C4B7-A750-EC47-57DDFAD53290}"/>
              </a:ext>
            </a:extLst>
          </p:cNvPr>
          <p:cNvPicPr>
            <a:picLocks noChangeAspect="1"/>
          </p:cNvPicPr>
          <p:nvPr/>
        </p:nvPicPr>
        <p:blipFill>
          <a:blip r:embed="rId5"/>
          <a:stretch>
            <a:fillRect/>
          </a:stretch>
        </p:blipFill>
        <p:spPr>
          <a:xfrm>
            <a:off x="4757971" y="3429000"/>
            <a:ext cx="2956006" cy="1380743"/>
          </a:xfrm>
          <a:prstGeom prst="rect">
            <a:avLst/>
          </a:prstGeom>
        </p:spPr>
      </p:pic>
    </p:spTree>
    <p:extLst>
      <p:ext uri="{BB962C8B-B14F-4D97-AF65-F5344CB8AC3E}">
        <p14:creationId xmlns:p14="http://schemas.microsoft.com/office/powerpoint/2010/main" val="33562990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ogo for CEC.">
            <a:extLst>
              <a:ext uri="{FF2B5EF4-FFF2-40B4-BE49-F238E27FC236}">
                <a16:creationId xmlns:a16="http://schemas.microsoft.com/office/drawing/2014/main" id="{2FCA7A5B-9C92-E928-D291-591409E9A1C9}"/>
              </a:ext>
            </a:extLst>
          </p:cNvPr>
          <p:cNvPicPr>
            <a:picLocks noChangeAspect="1"/>
          </p:cNvPicPr>
          <p:nvPr/>
        </p:nvPicPr>
        <p:blipFill>
          <a:blip r:embed="rId3"/>
          <a:stretch>
            <a:fillRect/>
          </a:stretch>
        </p:blipFill>
        <p:spPr>
          <a:xfrm>
            <a:off x="693963" y="365126"/>
            <a:ext cx="2939143" cy="1251403"/>
          </a:xfrm>
          <a:prstGeom prst="rect">
            <a:avLst/>
          </a:prstGeom>
        </p:spPr>
      </p:pic>
      <p:sp>
        <p:nvSpPr>
          <p:cNvPr id="2" name="Title 1">
            <a:extLst>
              <a:ext uri="{FF2B5EF4-FFF2-40B4-BE49-F238E27FC236}">
                <a16:creationId xmlns:a16="http://schemas.microsoft.com/office/drawing/2014/main" id="{DB936386-16A0-FA63-0E0A-02D650592A9E}"/>
              </a:ext>
            </a:extLst>
          </p:cNvPr>
          <p:cNvSpPr>
            <a:spLocks noGrp="1"/>
          </p:cNvSpPr>
          <p:nvPr>
            <p:ph type="title"/>
          </p:nvPr>
        </p:nvSpPr>
        <p:spPr>
          <a:xfrm>
            <a:off x="628650" y="365126"/>
            <a:ext cx="7886700" cy="1325563"/>
          </a:xfrm>
        </p:spPr>
        <p:txBody>
          <a:bodyPr/>
          <a:lstStyle/>
          <a:p>
            <a:pPr algn="ctr"/>
            <a:r>
              <a:rPr lang="en-US" dirty="0"/>
              <a:t>                About </a:t>
            </a:r>
            <a:r>
              <a:rPr lang="en-US" dirty="0">
                <a:hlinkClick r:id="rId4"/>
              </a:rPr>
              <a:t>CEC</a:t>
            </a:r>
            <a:endParaRPr lang="en-US" dirty="0"/>
          </a:p>
        </p:txBody>
      </p:sp>
      <p:sp>
        <p:nvSpPr>
          <p:cNvPr id="3" name="Content Placeholder 2">
            <a:extLst>
              <a:ext uri="{FF2B5EF4-FFF2-40B4-BE49-F238E27FC236}">
                <a16:creationId xmlns:a16="http://schemas.microsoft.com/office/drawing/2014/main" id="{871D61BE-0336-96FA-9BF3-3B9E7B881116}"/>
              </a:ext>
            </a:extLst>
          </p:cNvPr>
          <p:cNvSpPr>
            <a:spLocks noGrp="1"/>
          </p:cNvSpPr>
          <p:nvPr>
            <p:ph idx="1"/>
          </p:nvPr>
        </p:nvSpPr>
        <p:spPr>
          <a:xfrm>
            <a:off x="628650" y="1865375"/>
            <a:ext cx="7886700" cy="4311587"/>
          </a:xfrm>
        </p:spPr>
        <p:txBody>
          <a:bodyPr>
            <a:normAutofit/>
          </a:bodyPr>
          <a:lstStyle/>
          <a:p>
            <a:r>
              <a:rPr lang="en-US" sz="3200" dirty="0"/>
              <a:t>Largest international professional organization in special education</a:t>
            </a:r>
          </a:p>
          <a:p>
            <a:r>
              <a:rPr lang="en-US" sz="3200" dirty="0"/>
              <a:t>Dedicated to improving outcomes for children and youth with disabilities and/or gifts and talents</a:t>
            </a:r>
          </a:p>
          <a:p>
            <a:r>
              <a:rPr lang="en-US" sz="3200" dirty="0"/>
              <a:t>Units in all 50 states and Canada</a:t>
            </a:r>
          </a:p>
          <a:p>
            <a:r>
              <a:rPr lang="en-US" sz="3200" dirty="0"/>
              <a:t>18 special interest divisions with DEC being one</a:t>
            </a:r>
          </a:p>
        </p:txBody>
      </p:sp>
    </p:spTree>
    <p:extLst>
      <p:ext uri="{BB962C8B-B14F-4D97-AF65-F5344CB8AC3E}">
        <p14:creationId xmlns:p14="http://schemas.microsoft.com/office/powerpoint/2010/main" val="16537881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ogo for CEC.">
            <a:extLst>
              <a:ext uri="{FF2B5EF4-FFF2-40B4-BE49-F238E27FC236}">
                <a16:creationId xmlns:a16="http://schemas.microsoft.com/office/drawing/2014/main" id="{2FCA7A5B-9C92-E928-D291-591409E9A1C9}"/>
              </a:ext>
            </a:extLst>
          </p:cNvPr>
          <p:cNvPicPr>
            <a:picLocks noChangeAspect="1"/>
          </p:cNvPicPr>
          <p:nvPr/>
        </p:nvPicPr>
        <p:blipFill>
          <a:blip r:embed="rId3"/>
          <a:stretch>
            <a:fillRect/>
          </a:stretch>
        </p:blipFill>
        <p:spPr>
          <a:xfrm>
            <a:off x="693963" y="365127"/>
            <a:ext cx="2939143" cy="1110106"/>
          </a:xfrm>
          <a:prstGeom prst="rect">
            <a:avLst/>
          </a:prstGeom>
        </p:spPr>
      </p:pic>
      <p:sp>
        <p:nvSpPr>
          <p:cNvPr id="2" name="Title 1">
            <a:extLst>
              <a:ext uri="{FF2B5EF4-FFF2-40B4-BE49-F238E27FC236}">
                <a16:creationId xmlns:a16="http://schemas.microsoft.com/office/drawing/2014/main" id="{DB936386-16A0-FA63-0E0A-02D650592A9E}"/>
              </a:ext>
            </a:extLst>
          </p:cNvPr>
          <p:cNvSpPr>
            <a:spLocks noGrp="1"/>
          </p:cNvSpPr>
          <p:nvPr>
            <p:ph type="title"/>
          </p:nvPr>
        </p:nvSpPr>
        <p:spPr>
          <a:xfrm>
            <a:off x="628650" y="365127"/>
            <a:ext cx="7886700" cy="1110106"/>
          </a:xfrm>
        </p:spPr>
        <p:txBody>
          <a:bodyPr/>
          <a:lstStyle/>
          <a:p>
            <a:pPr algn="r"/>
            <a:r>
              <a:rPr lang="en-US" dirty="0"/>
              <a:t>                        </a:t>
            </a:r>
            <a:r>
              <a:rPr lang="en-US" sz="3600" dirty="0"/>
              <a:t>Our Vision and Mission</a:t>
            </a:r>
          </a:p>
        </p:txBody>
      </p:sp>
      <p:sp>
        <p:nvSpPr>
          <p:cNvPr id="3" name="Content Placeholder 2">
            <a:extLst>
              <a:ext uri="{FF2B5EF4-FFF2-40B4-BE49-F238E27FC236}">
                <a16:creationId xmlns:a16="http://schemas.microsoft.com/office/drawing/2014/main" id="{871D61BE-0336-96FA-9BF3-3B9E7B881116}"/>
              </a:ext>
            </a:extLst>
          </p:cNvPr>
          <p:cNvSpPr>
            <a:spLocks noGrp="1"/>
          </p:cNvSpPr>
          <p:nvPr>
            <p:ph idx="1"/>
          </p:nvPr>
        </p:nvSpPr>
        <p:spPr>
          <a:xfrm>
            <a:off x="628650" y="1645921"/>
            <a:ext cx="7886700" cy="4531042"/>
          </a:xfrm>
        </p:spPr>
        <p:txBody>
          <a:bodyPr>
            <a:normAutofit fontScale="92500" lnSpcReduction="20000"/>
          </a:bodyPr>
          <a:lstStyle/>
          <a:p>
            <a:pPr marL="0" indent="0">
              <a:lnSpc>
                <a:spcPct val="110000"/>
              </a:lnSpc>
              <a:buNone/>
            </a:pPr>
            <a:r>
              <a:rPr lang="en-US" b="1" dirty="0"/>
              <a:t>CEC’s Vision: </a:t>
            </a:r>
            <a:r>
              <a:rPr lang="en-US" dirty="0"/>
              <a:t>High-quality education that is inclusive and equitable for individuals with disabilities. </a:t>
            </a:r>
          </a:p>
          <a:p>
            <a:pPr marL="0" indent="0">
              <a:lnSpc>
                <a:spcPct val="120000"/>
              </a:lnSpc>
              <a:buNone/>
            </a:pPr>
            <a:r>
              <a:rPr lang="en-US" b="1" dirty="0"/>
              <a:t>CEC’s Mission:</a:t>
            </a:r>
          </a:p>
          <a:p>
            <a:pPr marL="0" indent="0">
              <a:lnSpc>
                <a:spcPct val="110000"/>
              </a:lnSpc>
              <a:buNone/>
            </a:pPr>
            <a:r>
              <a:rPr lang="en-US" dirty="0"/>
              <a:t>Cultivating, supporting, &amp; empowering education professionals who work with individuals with disabilities,</a:t>
            </a:r>
          </a:p>
          <a:p>
            <a:pPr marL="0" indent="0">
              <a:lnSpc>
                <a:spcPct val="110000"/>
              </a:lnSpc>
              <a:buNone/>
            </a:pPr>
            <a:r>
              <a:rPr lang="en-US" dirty="0"/>
              <a:t>Advocating for education professionals and for individuals with disabilities and/or gifts and talents,</a:t>
            </a:r>
          </a:p>
          <a:p>
            <a:pPr marL="0" indent="0">
              <a:lnSpc>
                <a:spcPct val="110000"/>
              </a:lnSpc>
              <a:buNone/>
            </a:pPr>
            <a:r>
              <a:rPr lang="en-US" dirty="0"/>
              <a:t>Advancing professional practice and scholarly research,</a:t>
            </a:r>
          </a:p>
          <a:p>
            <a:pPr marL="0" indent="0">
              <a:lnSpc>
                <a:spcPct val="110000"/>
              </a:lnSpc>
              <a:buNone/>
            </a:pPr>
            <a:r>
              <a:rPr lang="en-US" dirty="0"/>
              <a:t>Promoting diversity, equity, inclusivity, &amp; accessibility, </a:t>
            </a:r>
          </a:p>
          <a:p>
            <a:pPr marL="0" indent="0">
              <a:lnSpc>
                <a:spcPct val="110000"/>
              </a:lnSpc>
              <a:buNone/>
            </a:pPr>
            <a:r>
              <a:rPr lang="en-US" dirty="0"/>
              <a:t>Building networks, partnerships, &amp; communities.</a:t>
            </a:r>
          </a:p>
        </p:txBody>
      </p:sp>
    </p:spTree>
    <p:extLst>
      <p:ext uri="{BB962C8B-B14F-4D97-AF65-F5344CB8AC3E}">
        <p14:creationId xmlns:p14="http://schemas.microsoft.com/office/powerpoint/2010/main" val="17353744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 for CEC.">
            <a:extLst>
              <a:ext uri="{FF2B5EF4-FFF2-40B4-BE49-F238E27FC236}">
                <a16:creationId xmlns:a16="http://schemas.microsoft.com/office/drawing/2014/main" id="{85FEB9CD-F515-EC8A-D3AE-06AC519BC9B0}"/>
              </a:ext>
            </a:extLst>
          </p:cNvPr>
          <p:cNvPicPr>
            <a:picLocks noChangeAspect="1"/>
          </p:cNvPicPr>
          <p:nvPr/>
        </p:nvPicPr>
        <p:blipFill>
          <a:blip r:embed="rId3"/>
          <a:stretch>
            <a:fillRect/>
          </a:stretch>
        </p:blipFill>
        <p:spPr>
          <a:xfrm>
            <a:off x="628650" y="365127"/>
            <a:ext cx="3272790" cy="1219834"/>
          </a:xfrm>
          <a:prstGeom prst="rect">
            <a:avLst/>
          </a:prstGeom>
        </p:spPr>
      </p:pic>
      <p:sp>
        <p:nvSpPr>
          <p:cNvPr id="2" name="Title 1">
            <a:extLst>
              <a:ext uri="{FF2B5EF4-FFF2-40B4-BE49-F238E27FC236}">
                <a16:creationId xmlns:a16="http://schemas.microsoft.com/office/drawing/2014/main" id="{99C43C2B-3996-9656-260C-63CA0C297341}"/>
              </a:ext>
            </a:extLst>
          </p:cNvPr>
          <p:cNvSpPr>
            <a:spLocks noGrp="1"/>
          </p:cNvSpPr>
          <p:nvPr>
            <p:ph type="title"/>
          </p:nvPr>
        </p:nvSpPr>
        <p:spPr/>
        <p:txBody>
          <a:bodyPr/>
          <a:lstStyle/>
          <a:p>
            <a:pPr algn="ctr"/>
            <a:r>
              <a:rPr lang="en-US" dirty="0"/>
              <a:t>                        What We Do   </a:t>
            </a:r>
          </a:p>
        </p:txBody>
      </p:sp>
      <p:sp>
        <p:nvSpPr>
          <p:cNvPr id="3" name="Content Placeholder 2">
            <a:extLst>
              <a:ext uri="{FF2B5EF4-FFF2-40B4-BE49-F238E27FC236}">
                <a16:creationId xmlns:a16="http://schemas.microsoft.com/office/drawing/2014/main" id="{8C306D4C-F61B-8C7D-B221-ED742153DF2A}"/>
              </a:ext>
            </a:extLst>
          </p:cNvPr>
          <p:cNvSpPr>
            <a:spLocks noGrp="1"/>
          </p:cNvSpPr>
          <p:nvPr>
            <p:ph idx="1"/>
          </p:nvPr>
        </p:nvSpPr>
        <p:spPr>
          <a:xfrm>
            <a:off x="628650" y="2011679"/>
            <a:ext cx="7886700" cy="4165283"/>
          </a:xfrm>
        </p:spPr>
        <p:txBody>
          <a:bodyPr>
            <a:normAutofit/>
          </a:bodyPr>
          <a:lstStyle/>
          <a:p>
            <a:r>
              <a:rPr lang="en-US" sz="3200" dirty="0">
                <a:hlinkClick r:id="rId4"/>
              </a:rPr>
              <a:t>Advocate</a:t>
            </a:r>
            <a:r>
              <a:rPr lang="en-US" sz="3200" dirty="0"/>
              <a:t> for appropriate governmental policies,</a:t>
            </a:r>
          </a:p>
          <a:p>
            <a:r>
              <a:rPr lang="en-US" sz="3200" dirty="0"/>
              <a:t>Set </a:t>
            </a:r>
            <a:r>
              <a:rPr lang="en-US" sz="3200" dirty="0">
                <a:hlinkClick r:id="rId5"/>
              </a:rPr>
              <a:t>professional standards</a:t>
            </a:r>
            <a:r>
              <a:rPr lang="en-US" sz="3200" dirty="0"/>
              <a:t>,</a:t>
            </a:r>
          </a:p>
          <a:p>
            <a:r>
              <a:rPr lang="en-US" sz="3200" dirty="0"/>
              <a:t>Provide </a:t>
            </a:r>
            <a:r>
              <a:rPr lang="en-US" sz="3200" dirty="0">
                <a:hlinkClick r:id="rId6"/>
              </a:rPr>
              <a:t>professional development</a:t>
            </a:r>
            <a:r>
              <a:rPr lang="en-US" sz="3200" dirty="0"/>
              <a:t>, and </a:t>
            </a:r>
          </a:p>
          <a:p>
            <a:r>
              <a:rPr lang="en-US" sz="3200" dirty="0"/>
              <a:t>Provide resources for effective </a:t>
            </a:r>
            <a:r>
              <a:rPr lang="en-US" sz="3200" dirty="0">
                <a:hlinkClick r:id="rId7"/>
              </a:rPr>
              <a:t>professional practice</a:t>
            </a:r>
            <a:r>
              <a:rPr lang="en-US" sz="3200" dirty="0"/>
              <a:t>. </a:t>
            </a:r>
          </a:p>
        </p:txBody>
      </p:sp>
    </p:spTree>
    <p:extLst>
      <p:ext uri="{BB962C8B-B14F-4D97-AF65-F5344CB8AC3E}">
        <p14:creationId xmlns:p14="http://schemas.microsoft.com/office/powerpoint/2010/main" val="24063239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7472D-4495-3B41-0F20-6F5AC3EC17DF}"/>
              </a:ext>
            </a:extLst>
          </p:cNvPr>
          <p:cNvSpPr>
            <a:spLocks noGrp="1"/>
          </p:cNvSpPr>
          <p:nvPr>
            <p:ph type="title"/>
          </p:nvPr>
        </p:nvSpPr>
        <p:spPr>
          <a:xfrm>
            <a:off x="877825" y="457201"/>
            <a:ext cx="3877055" cy="1071510"/>
          </a:xfrm>
        </p:spPr>
        <p:txBody>
          <a:bodyPr>
            <a:noAutofit/>
          </a:bodyPr>
          <a:lstStyle/>
          <a:p>
            <a:pPr algn="ctr"/>
            <a:r>
              <a:rPr kumimoji="0" lang="en-US" sz="3600" b="1" i="0" u="none" strike="noStrike" kern="1200" cap="none" spc="0" normalizeH="0" baseline="0" noProof="0" dirty="0">
                <a:ln>
                  <a:noFill/>
                </a:ln>
                <a:solidFill>
                  <a:srgbClr val="121F88"/>
                </a:solidFill>
                <a:effectLst/>
                <a:uLnTx/>
                <a:uFillTx/>
                <a:latin typeface="Calibri" panose="020F0502020204030204"/>
                <a:ea typeface="+mj-ea"/>
                <a:cs typeface="+mj-cs"/>
              </a:rPr>
              <a:t>Sample Training and Resources</a:t>
            </a:r>
            <a:endParaRPr lang="en-US" sz="3600" dirty="0"/>
          </a:p>
        </p:txBody>
      </p:sp>
      <p:sp>
        <p:nvSpPr>
          <p:cNvPr id="4" name="Text Placeholder 3">
            <a:extLst>
              <a:ext uri="{FF2B5EF4-FFF2-40B4-BE49-F238E27FC236}">
                <a16:creationId xmlns:a16="http://schemas.microsoft.com/office/drawing/2014/main" id="{2BD78DEA-9903-4AF4-6492-4F039896E1EF}"/>
              </a:ext>
            </a:extLst>
          </p:cNvPr>
          <p:cNvSpPr>
            <a:spLocks noGrp="1"/>
          </p:cNvSpPr>
          <p:nvPr>
            <p:ph type="body" sz="half" idx="2"/>
          </p:nvPr>
        </p:nvSpPr>
        <p:spPr>
          <a:xfrm>
            <a:off x="376518" y="1589647"/>
            <a:ext cx="5396753" cy="2982353"/>
          </a:xfr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Professional development:</a:t>
            </a:r>
          </a:p>
          <a:p>
            <a:pPr marL="685800" marR="0" lvl="1" indent="-228600"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Annual convention and expo</a:t>
            </a:r>
          </a:p>
          <a:p>
            <a:pPr marL="685800" marR="0" lvl="1" indent="-228600"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Learning library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Information and research:</a:t>
            </a:r>
          </a:p>
          <a:p>
            <a:pPr marL="685800" marR="0" lvl="1" indent="-228600"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Journals and publications      </a:t>
            </a:r>
          </a:p>
          <a:p>
            <a:pPr marL="685800" marR="0" lvl="1" indent="-228600"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High-leverage practices</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US" dirty="0"/>
          </a:p>
        </p:txBody>
      </p:sp>
      <p:pic>
        <p:nvPicPr>
          <p:cNvPr id="2050" name="Picture 2">
            <a:extLst>
              <a:ext uri="{FF2B5EF4-FFF2-40B4-BE49-F238E27FC236}">
                <a16:creationId xmlns:a16="http://schemas.microsoft.com/office/drawing/2014/main" id="{738E0EEE-6EF3-A34D-4DC9-FD0FE97BA397}"/>
              </a:ext>
              <a:ext uri="{C183D7F6-B498-43B3-948B-1728B52AA6E4}">
                <adec:decorative xmlns:adec="http://schemas.microsoft.com/office/drawing/2017/decorative" val="1"/>
              </a:ext>
            </a:extLst>
          </p:cNvPr>
          <p:cNvPicPr>
            <a:picLocks noGrp="1" noChangeAspect="1" noChangeArrowheads="1"/>
          </p:cNvPicPr>
          <p:nvPr>
            <p:ph type="pic" idx="1"/>
          </p:nvPr>
        </p:nvPicPr>
        <p:blipFill>
          <a:blip r:embed="rId4">
            <a:extLst>
              <a:ext uri="{28A0092B-C50C-407E-A947-70E740481C1C}">
                <a14:useLocalDpi xmlns:a14="http://schemas.microsoft.com/office/drawing/2010/main" val="0"/>
              </a:ext>
            </a:extLst>
          </a:blip>
          <a:srcRect l="4984" r="4984"/>
          <a:stretch>
            <a:fillRect/>
          </a:stretch>
        </p:blipFill>
        <p:spPr bwMode="auto">
          <a:xfrm>
            <a:off x="5954751" y="1528711"/>
            <a:ext cx="2581905" cy="218738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E5235CC2-5DDE-8501-EAB2-C1E69EDF6539}"/>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rot="555113">
            <a:off x="5539503" y="3796406"/>
            <a:ext cx="2061026" cy="2187388"/>
          </a:xfrm>
          <a:prstGeom prst="rect">
            <a:avLst/>
          </a:prstGeom>
        </p:spPr>
      </p:pic>
      <p:pic>
        <p:nvPicPr>
          <p:cNvPr id="2052" name="Picture 4">
            <a:extLst>
              <a:ext uri="{FF2B5EF4-FFF2-40B4-BE49-F238E27FC236}">
                <a16:creationId xmlns:a16="http://schemas.microsoft.com/office/drawing/2014/main" id="{B9627935-5C4B-3891-01F3-211B66C71364}"/>
              </a:ext>
              <a:ext uri="{C183D7F6-B498-43B3-948B-1728B52AA6E4}">
                <adec:decorative xmlns:adec="http://schemas.microsoft.com/office/drawing/2017/decorative" val="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0727531">
            <a:off x="1863907" y="4564633"/>
            <a:ext cx="1916568" cy="162153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F512A97B-1455-63C3-C23B-6268558AC6C5}"/>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5163671" y="189014"/>
            <a:ext cx="2956006" cy="1215434"/>
          </a:xfrm>
          <a:prstGeom prst="rect">
            <a:avLst/>
          </a:prstGeom>
        </p:spPr>
      </p:pic>
    </p:spTree>
    <p:extLst>
      <p:ext uri="{BB962C8B-B14F-4D97-AF65-F5344CB8AC3E}">
        <p14:creationId xmlns:p14="http://schemas.microsoft.com/office/powerpoint/2010/main" val="8198974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 for the Division for Early Childhood (DEC).">
            <a:extLst>
              <a:ext uri="{FF2B5EF4-FFF2-40B4-BE49-F238E27FC236}">
                <a16:creationId xmlns:a16="http://schemas.microsoft.com/office/drawing/2014/main" id="{E76851BD-B0A2-8FC1-5E89-9FF295CD8C79}"/>
              </a:ext>
            </a:extLst>
          </p:cNvPr>
          <p:cNvPicPr>
            <a:picLocks noChangeAspect="1"/>
          </p:cNvPicPr>
          <p:nvPr/>
        </p:nvPicPr>
        <p:blipFill>
          <a:blip r:embed="rId3"/>
          <a:stretch>
            <a:fillRect/>
          </a:stretch>
        </p:blipFill>
        <p:spPr>
          <a:xfrm>
            <a:off x="628651" y="365126"/>
            <a:ext cx="3004566" cy="1325563"/>
          </a:xfrm>
          <a:prstGeom prst="rect">
            <a:avLst/>
          </a:prstGeom>
        </p:spPr>
      </p:pic>
      <p:sp>
        <p:nvSpPr>
          <p:cNvPr id="2" name="Title 1">
            <a:extLst>
              <a:ext uri="{FF2B5EF4-FFF2-40B4-BE49-F238E27FC236}">
                <a16:creationId xmlns:a16="http://schemas.microsoft.com/office/drawing/2014/main" id="{F4B15787-14EC-8E30-4FFD-543F4AD4CB7E}"/>
              </a:ext>
            </a:extLst>
          </p:cNvPr>
          <p:cNvSpPr>
            <a:spLocks noGrp="1"/>
          </p:cNvSpPr>
          <p:nvPr>
            <p:ph type="title"/>
          </p:nvPr>
        </p:nvSpPr>
        <p:spPr/>
        <p:txBody>
          <a:bodyPr/>
          <a:lstStyle/>
          <a:p>
            <a:pPr algn="ctr"/>
            <a:r>
              <a:rPr lang="en-US" dirty="0"/>
              <a:t>              About </a:t>
            </a:r>
            <a:r>
              <a:rPr lang="en-US" dirty="0">
                <a:hlinkClick r:id="rId4"/>
              </a:rPr>
              <a:t>DEC</a:t>
            </a:r>
            <a:endParaRPr lang="en-US" dirty="0"/>
          </a:p>
        </p:txBody>
      </p:sp>
      <p:sp>
        <p:nvSpPr>
          <p:cNvPr id="3" name="Content Placeholder 2">
            <a:extLst>
              <a:ext uri="{FF2B5EF4-FFF2-40B4-BE49-F238E27FC236}">
                <a16:creationId xmlns:a16="http://schemas.microsoft.com/office/drawing/2014/main" id="{64634A7B-386C-23E6-C197-7EDDD3B3B5A2}"/>
              </a:ext>
            </a:extLst>
          </p:cNvPr>
          <p:cNvSpPr>
            <a:spLocks noGrp="1"/>
          </p:cNvSpPr>
          <p:nvPr>
            <p:ph idx="1"/>
          </p:nvPr>
        </p:nvSpPr>
        <p:spPr/>
        <p:txBody>
          <a:bodyPr>
            <a:normAutofit fontScale="92500"/>
          </a:bodyPr>
          <a:lstStyle/>
          <a:p>
            <a:r>
              <a:rPr lang="en-US" sz="3200" dirty="0"/>
              <a:t>Largest international professional organization in EI/ECSE</a:t>
            </a:r>
          </a:p>
          <a:p>
            <a:r>
              <a:rPr lang="en-US" sz="3200" dirty="0"/>
              <a:t>Dedicated to supporting children, birth through 8 years, who have or at-risk for developmental delays and disabilities and their families</a:t>
            </a:r>
          </a:p>
          <a:p>
            <a:r>
              <a:rPr lang="en-US" sz="3200" dirty="0"/>
              <a:t>Membership open to those who work with or on behalf of young children and families </a:t>
            </a:r>
          </a:p>
          <a:p>
            <a:r>
              <a:rPr lang="en-US" sz="3200" dirty="0"/>
              <a:t>A special interest division of CEC so must also be a CEC member</a:t>
            </a:r>
          </a:p>
        </p:txBody>
      </p:sp>
    </p:spTree>
    <p:extLst>
      <p:ext uri="{BB962C8B-B14F-4D97-AF65-F5344CB8AC3E}">
        <p14:creationId xmlns:p14="http://schemas.microsoft.com/office/powerpoint/2010/main" val="37964465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 for the Division for Early Childhood (DEC).">
            <a:extLst>
              <a:ext uri="{FF2B5EF4-FFF2-40B4-BE49-F238E27FC236}">
                <a16:creationId xmlns:a16="http://schemas.microsoft.com/office/drawing/2014/main" id="{E76851BD-B0A2-8FC1-5E89-9FF295CD8C79}"/>
              </a:ext>
            </a:extLst>
          </p:cNvPr>
          <p:cNvPicPr>
            <a:picLocks noChangeAspect="1"/>
          </p:cNvPicPr>
          <p:nvPr/>
        </p:nvPicPr>
        <p:blipFill>
          <a:blip r:embed="rId2"/>
          <a:stretch>
            <a:fillRect/>
          </a:stretch>
        </p:blipFill>
        <p:spPr>
          <a:xfrm>
            <a:off x="628651" y="365126"/>
            <a:ext cx="3004566" cy="1325563"/>
          </a:xfrm>
          <a:prstGeom prst="rect">
            <a:avLst/>
          </a:prstGeom>
        </p:spPr>
      </p:pic>
      <p:sp>
        <p:nvSpPr>
          <p:cNvPr id="2" name="Title 1">
            <a:extLst>
              <a:ext uri="{FF2B5EF4-FFF2-40B4-BE49-F238E27FC236}">
                <a16:creationId xmlns:a16="http://schemas.microsoft.com/office/drawing/2014/main" id="{F4B15787-14EC-8E30-4FFD-543F4AD4CB7E}"/>
              </a:ext>
            </a:extLst>
          </p:cNvPr>
          <p:cNvSpPr>
            <a:spLocks noGrp="1"/>
          </p:cNvSpPr>
          <p:nvPr>
            <p:ph type="title"/>
          </p:nvPr>
        </p:nvSpPr>
        <p:spPr/>
        <p:txBody>
          <a:bodyPr/>
          <a:lstStyle/>
          <a:p>
            <a:pPr algn="ctr"/>
            <a:r>
              <a:rPr lang="en-US" dirty="0"/>
              <a:t>              </a:t>
            </a:r>
            <a:r>
              <a:rPr lang="en-US" dirty="0">
                <a:hlinkClick r:id="rId3"/>
              </a:rPr>
              <a:t>DEC’s Mission</a:t>
            </a:r>
            <a:endParaRPr lang="en-US" dirty="0"/>
          </a:p>
        </p:txBody>
      </p:sp>
      <p:sp>
        <p:nvSpPr>
          <p:cNvPr id="3" name="Content Placeholder 2">
            <a:extLst>
              <a:ext uri="{FF2B5EF4-FFF2-40B4-BE49-F238E27FC236}">
                <a16:creationId xmlns:a16="http://schemas.microsoft.com/office/drawing/2014/main" id="{64634A7B-386C-23E6-C197-7EDDD3B3B5A2}"/>
              </a:ext>
            </a:extLst>
          </p:cNvPr>
          <p:cNvSpPr>
            <a:spLocks noGrp="1"/>
          </p:cNvSpPr>
          <p:nvPr>
            <p:ph idx="1"/>
          </p:nvPr>
        </p:nvSpPr>
        <p:spPr>
          <a:xfrm>
            <a:off x="628650" y="1975103"/>
            <a:ext cx="7886700" cy="4201859"/>
          </a:xfrm>
        </p:spPr>
        <p:txBody>
          <a:bodyPr>
            <a:normAutofit/>
          </a:bodyPr>
          <a:lstStyle/>
          <a:p>
            <a:pPr marL="0" indent="0">
              <a:buNone/>
            </a:pPr>
            <a:r>
              <a:rPr lang="en-US" sz="3200" b="0" i="0" dirty="0">
                <a:solidFill>
                  <a:srgbClr val="000000"/>
                </a:solidFill>
                <a:effectLst/>
              </a:rPr>
              <a:t>The Division for Early Childhood (DEC) promotes policies and advances evidence-based practices that support families and enhance the optimal development of young children (0-8) who have or are at risk for developmental delays and disabilities.</a:t>
            </a:r>
            <a:endParaRPr lang="en-US" sz="3200" dirty="0"/>
          </a:p>
        </p:txBody>
      </p:sp>
    </p:spTree>
    <p:extLst>
      <p:ext uri="{BB962C8B-B14F-4D97-AF65-F5344CB8AC3E}">
        <p14:creationId xmlns:p14="http://schemas.microsoft.com/office/powerpoint/2010/main" val="37642775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 for the Division for Early Childhood (DEC).">
            <a:extLst>
              <a:ext uri="{FF2B5EF4-FFF2-40B4-BE49-F238E27FC236}">
                <a16:creationId xmlns:a16="http://schemas.microsoft.com/office/drawing/2014/main" id="{E76851BD-B0A2-8FC1-5E89-9FF295CD8C79}"/>
              </a:ext>
            </a:extLst>
          </p:cNvPr>
          <p:cNvPicPr>
            <a:picLocks noChangeAspect="1"/>
          </p:cNvPicPr>
          <p:nvPr/>
        </p:nvPicPr>
        <p:blipFill>
          <a:blip r:embed="rId3"/>
          <a:stretch>
            <a:fillRect/>
          </a:stretch>
        </p:blipFill>
        <p:spPr>
          <a:xfrm>
            <a:off x="628651" y="365126"/>
            <a:ext cx="2334005" cy="1073531"/>
          </a:xfrm>
          <a:prstGeom prst="rect">
            <a:avLst/>
          </a:prstGeom>
        </p:spPr>
      </p:pic>
      <p:sp>
        <p:nvSpPr>
          <p:cNvPr id="2" name="Title 1">
            <a:extLst>
              <a:ext uri="{FF2B5EF4-FFF2-40B4-BE49-F238E27FC236}">
                <a16:creationId xmlns:a16="http://schemas.microsoft.com/office/drawing/2014/main" id="{F4B15787-14EC-8E30-4FFD-543F4AD4CB7E}"/>
              </a:ext>
            </a:extLst>
          </p:cNvPr>
          <p:cNvSpPr>
            <a:spLocks noGrp="1"/>
          </p:cNvSpPr>
          <p:nvPr>
            <p:ph type="title"/>
          </p:nvPr>
        </p:nvSpPr>
        <p:spPr/>
        <p:txBody>
          <a:bodyPr/>
          <a:lstStyle/>
          <a:p>
            <a:pPr algn="ctr"/>
            <a:r>
              <a:rPr lang="en-US" dirty="0"/>
              <a:t>                   </a:t>
            </a:r>
            <a:r>
              <a:rPr lang="en-US" dirty="0">
                <a:hlinkClick r:id="rId4"/>
              </a:rPr>
              <a:t>Guiding Documents</a:t>
            </a:r>
            <a:endParaRPr lang="en-US" dirty="0"/>
          </a:p>
        </p:txBody>
      </p:sp>
      <p:sp>
        <p:nvSpPr>
          <p:cNvPr id="3" name="Content Placeholder 2">
            <a:extLst>
              <a:ext uri="{FF2B5EF4-FFF2-40B4-BE49-F238E27FC236}">
                <a16:creationId xmlns:a16="http://schemas.microsoft.com/office/drawing/2014/main" id="{64634A7B-386C-23E6-C197-7EDDD3B3B5A2}"/>
              </a:ext>
            </a:extLst>
          </p:cNvPr>
          <p:cNvSpPr>
            <a:spLocks noGrp="1"/>
          </p:cNvSpPr>
          <p:nvPr>
            <p:ph idx="1"/>
          </p:nvPr>
        </p:nvSpPr>
        <p:spPr/>
        <p:txBody>
          <a:bodyPr>
            <a:normAutofit/>
          </a:bodyPr>
          <a:lstStyle/>
          <a:p>
            <a:r>
              <a:rPr lang="en-US" sz="3200" dirty="0"/>
              <a:t>Priority Issues Agenda</a:t>
            </a:r>
          </a:p>
          <a:p>
            <a:r>
              <a:rPr lang="en-US" sz="3200" dirty="0"/>
              <a:t>Ends Statements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DEC Bylaws</a:t>
            </a:r>
          </a:p>
          <a:p>
            <a:r>
              <a:rPr lang="en-US" sz="3200" dirty="0"/>
              <a:t>Organizational Chart</a:t>
            </a:r>
          </a:p>
          <a:p>
            <a:r>
              <a:rPr lang="en-US" sz="3200" dirty="0"/>
              <a:t>Statement on Racism and Equity</a:t>
            </a:r>
          </a:p>
          <a:p>
            <a:r>
              <a:rPr lang="en-US" sz="3200" dirty="0"/>
              <a:t>DEC’s Racial Equity Point of View</a:t>
            </a:r>
          </a:p>
          <a:p>
            <a:endParaRPr lang="en-US" sz="3200" dirty="0"/>
          </a:p>
        </p:txBody>
      </p:sp>
    </p:spTree>
    <p:extLst>
      <p:ext uri="{BB962C8B-B14F-4D97-AF65-F5344CB8AC3E}">
        <p14:creationId xmlns:p14="http://schemas.microsoft.com/office/powerpoint/2010/main" val="25492001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a:t>Standard 7</a:t>
            </a:r>
          </a:p>
        </p:txBody>
      </p:sp>
      <p:sp>
        <p:nvSpPr>
          <p:cNvPr id="5" name="Content Placeholder 4"/>
          <p:cNvSpPr>
            <a:spLocks noGrp="1"/>
          </p:cNvSpPr>
          <p:nvPr>
            <p:ph idx="1"/>
          </p:nvPr>
        </p:nvSpPr>
        <p:spPr>
          <a:xfrm>
            <a:off x="628650" y="1450848"/>
            <a:ext cx="7886700" cy="4726115"/>
          </a:xfrm>
        </p:spPr>
        <p:txBody>
          <a:bodyPr>
            <a:normAutofit/>
          </a:bodyPr>
          <a:lstStyle/>
          <a:p>
            <a:pPr marL="0" indent="0">
              <a:lnSpc>
                <a:spcPct val="150000"/>
              </a:lnSpc>
              <a:buNone/>
            </a:pPr>
            <a:r>
              <a:rPr lang="en-US" dirty="0"/>
              <a:t>Candidates identify and engage with the profession of early intervention and early childhood special education (EI/ECSE) by exhibiting skills in reflective practice, advocacy, and leadership while adhering to ethical and legal guidelines. Evidence-based and recommended practices are promoted and used by candidates.</a:t>
            </a:r>
          </a:p>
        </p:txBody>
      </p:sp>
    </p:spTree>
    <p:custDataLst>
      <p:tags r:id="rId1"/>
    </p:custDataLst>
    <p:extLst>
      <p:ext uri="{BB962C8B-B14F-4D97-AF65-F5344CB8AC3E}">
        <p14:creationId xmlns:p14="http://schemas.microsoft.com/office/powerpoint/2010/main" val="38941451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1B81C-2DB0-59D4-790F-7B12CB3BF668}"/>
              </a:ext>
            </a:extLst>
          </p:cNvPr>
          <p:cNvSpPr>
            <a:spLocks noGrp="1"/>
          </p:cNvSpPr>
          <p:nvPr>
            <p:ph type="title"/>
          </p:nvPr>
        </p:nvSpPr>
        <p:spPr>
          <a:xfrm>
            <a:off x="914400" y="256032"/>
            <a:ext cx="3657599" cy="1036320"/>
          </a:xfrm>
        </p:spPr>
        <p:txBody>
          <a:bodyPr/>
          <a:lstStyle/>
          <a:p>
            <a:r>
              <a:rPr lang="en-US" dirty="0">
                <a:hlinkClick r:id="rId3"/>
              </a:rPr>
              <a:t>Sample Resources</a:t>
            </a:r>
            <a:endParaRPr lang="en-US" dirty="0"/>
          </a:p>
        </p:txBody>
      </p:sp>
      <p:pic>
        <p:nvPicPr>
          <p:cNvPr id="5" name="Picture 4">
            <a:extLst>
              <a:ext uri="{FF2B5EF4-FFF2-40B4-BE49-F238E27FC236}">
                <a16:creationId xmlns:a16="http://schemas.microsoft.com/office/drawing/2014/main" id="{0770D853-0758-112A-A3B3-E155606B9BB4}"/>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437404" y="131699"/>
            <a:ext cx="2621507" cy="1277112"/>
          </a:xfrm>
          <a:prstGeom prst="rect">
            <a:avLst/>
          </a:prstGeom>
        </p:spPr>
      </p:pic>
      <p:sp>
        <p:nvSpPr>
          <p:cNvPr id="4" name="Text Placeholder 3">
            <a:extLst>
              <a:ext uri="{FF2B5EF4-FFF2-40B4-BE49-F238E27FC236}">
                <a16:creationId xmlns:a16="http://schemas.microsoft.com/office/drawing/2014/main" id="{8D80D941-EB01-91E0-DDD1-5D5DA38570D7}"/>
              </a:ext>
              <a:ext uri="{C183D7F6-B498-43B3-948B-1728B52AA6E4}">
                <adec:decorative xmlns:adec="http://schemas.microsoft.com/office/drawing/2017/decorative" val="0"/>
              </a:ext>
            </a:extLst>
          </p:cNvPr>
          <p:cNvSpPr>
            <a:spLocks noGrp="1"/>
          </p:cNvSpPr>
          <p:nvPr>
            <p:ph type="body" sz="half" idx="2"/>
          </p:nvPr>
        </p:nvSpPr>
        <p:spPr>
          <a:xfrm>
            <a:off x="629840" y="1408811"/>
            <a:ext cx="4439117" cy="18848614"/>
          </a:xfrm>
        </p:spPr>
        <p:txBody>
          <a:bodyPr/>
          <a:lstStyle/>
          <a:p>
            <a:pPr marL="285750" indent="-285750">
              <a:buFont typeface="Arial" panose="020B0604020202020204" pitchFamily="34" charset="0"/>
              <a:buChar char="•"/>
            </a:pPr>
            <a:r>
              <a:rPr lang="en-US" sz="2400" dirty="0"/>
              <a:t>Professional development:</a:t>
            </a:r>
          </a:p>
          <a:p>
            <a:pPr marL="742950" lvl="1" indent="-285750">
              <a:buFont typeface="Courier New" panose="02070309020205020404" pitchFamily="49" charset="0"/>
              <a:buChar char="o"/>
            </a:pPr>
            <a:r>
              <a:rPr lang="en-US" sz="2400" dirty="0"/>
              <a:t>Annual conference</a:t>
            </a:r>
          </a:p>
          <a:p>
            <a:pPr marL="742950" lvl="1" indent="-285750">
              <a:buFont typeface="Courier New" panose="02070309020205020404" pitchFamily="49" charset="0"/>
              <a:buChar char="o"/>
            </a:pPr>
            <a:r>
              <a:rPr lang="en-US" sz="2400" dirty="0"/>
              <a:t>Webinars – Learning decks</a:t>
            </a:r>
          </a:p>
          <a:p>
            <a:pPr marL="742950" lvl="1" indent="-285750">
              <a:buFont typeface="Courier New" panose="02070309020205020404" pitchFamily="49" charset="0"/>
              <a:buChar char="o"/>
            </a:pPr>
            <a:r>
              <a:rPr lang="en-US" sz="2400" dirty="0"/>
              <a:t>eLearning</a:t>
            </a:r>
          </a:p>
          <a:p>
            <a:pPr marL="285750" indent="-285750">
              <a:buFont typeface="Arial" panose="020B0604020202020204" pitchFamily="34" charset="0"/>
              <a:buChar char="•"/>
            </a:pPr>
            <a:r>
              <a:rPr lang="en-US" sz="2400" dirty="0"/>
              <a:t>Information and Research</a:t>
            </a:r>
          </a:p>
          <a:p>
            <a:pPr marL="742950" lvl="1" indent="-285750">
              <a:buFont typeface="Courier New" panose="02070309020205020404" pitchFamily="49" charset="0"/>
              <a:buChar char="o"/>
            </a:pPr>
            <a:r>
              <a:rPr lang="en-US" sz="2400" dirty="0"/>
              <a:t>Publications</a:t>
            </a:r>
          </a:p>
          <a:p>
            <a:pPr marL="742950" lvl="1" indent="-285750">
              <a:buFont typeface="Courier New" panose="02070309020205020404" pitchFamily="49" charset="0"/>
              <a:buChar char="o"/>
            </a:pPr>
            <a:r>
              <a:rPr lang="en-US" sz="2400" dirty="0"/>
              <a:t>Journals</a:t>
            </a:r>
          </a:p>
          <a:p>
            <a:pPr marL="742950" lvl="1" indent="-285750">
              <a:buFont typeface="Courier New" panose="02070309020205020404" pitchFamily="49" charset="0"/>
              <a:buChar char="o"/>
            </a:pPr>
            <a:r>
              <a:rPr lang="en-US" sz="2400" dirty="0"/>
              <a:t>Recommended practices</a:t>
            </a:r>
          </a:p>
          <a:p>
            <a:pPr marL="285750" indent="-285750">
              <a:buFont typeface="Arial" panose="020B0604020202020204" pitchFamily="34" charset="0"/>
              <a:buChar char="•"/>
            </a:pPr>
            <a:r>
              <a:rPr lang="en-US" sz="2400" dirty="0"/>
              <a:t>EI/ECSE Standards</a:t>
            </a:r>
          </a:p>
          <a:p>
            <a:pPr marL="285750" indent="-285750">
              <a:buFont typeface="Arial" panose="020B0604020202020204" pitchFamily="34" charset="0"/>
              <a:buChar char="•"/>
            </a:pPr>
            <a:r>
              <a:rPr lang="en-US" sz="2400" dirty="0">
                <a:hlinkClick r:id="rId5"/>
              </a:rPr>
              <a:t>Policy and Advocacy</a:t>
            </a:r>
            <a:endParaRPr lang="en-US" sz="2400" dirty="0"/>
          </a:p>
          <a:p>
            <a:pPr marL="742950" lvl="1" indent="-285750">
              <a:buFont typeface="Courier New" panose="02070309020205020404" pitchFamily="49" charset="0"/>
              <a:buChar char="o"/>
            </a:pPr>
            <a:endParaRPr lang="en-US" dirty="0"/>
          </a:p>
          <a:p>
            <a:pPr marL="742950" lvl="1" indent="-285750">
              <a:buFont typeface="Courier New" panose="02070309020205020404" pitchFamily="49" charset="0"/>
              <a:buChar char="o"/>
            </a:pPr>
            <a:endParaRPr lang="en-US" dirty="0"/>
          </a:p>
          <a:p>
            <a:pPr marL="742950" lvl="1" indent="-285750">
              <a:buFont typeface="Courier New" panose="02070309020205020404" pitchFamily="49" charset="0"/>
              <a:buChar char="o"/>
            </a:pPr>
            <a:endParaRPr lang="en-US" dirty="0"/>
          </a:p>
        </p:txBody>
      </p:sp>
      <p:pic>
        <p:nvPicPr>
          <p:cNvPr id="3074" name="Picture 2">
            <a:extLst>
              <a:ext uri="{FF2B5EF4-FFF2-40B4-BE49-F238E27FC236}">
                <a16:creationId xmlns:a16="http://schemas.microsoft.com/office/drawing/2014/main" id="{A6863CB0-4822-B6D3-E735-6B1C65D372D3}"/>
              </a:ext>
              <a:ext uri="{C183D7F6-B498-43B3-948B-1728B52AA6E4}">
                <adec:decorative xmlns:adec="http://schemas.microsoft.com/office/drawing/2017/decorative" val="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48157" y="1666748"/>
            <a:ext cx="1766003" cy="219202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EEA89B6B-9F26-B071-C801-518858F8BFEF}"/>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3496189" y="2564296"/>
            <a:ext cx="3145536" cy="578700"/>
          </a:xfrm>
          <a:prstGeom prst="rect">
            <a:avLst/>
          </a:prstGeom>
        </p:spPr>
      </p:pic>
      <p:pic>
        <p:nvPicPr>
          <p:cNvPr id="6" name="Content Placeholder 5">
            <a:extLst>
              <a:ext uri="{FF2B5EF4-FFF2-40B4-BE49-F238E27FC236}">
                <a16:creationId xmlns:a16="http://schemas.microsoft.com/office/drawing/2014/main" id="{C8C2BCE4-A983-1552-F487-C7F5DFB9506D}"/>
              </a:ext>
              <a:ext uri="{C183D7F6-B498-43B3-948B-1728B52AA6E4}">
                <adec:decorative xmlns:adec="http://schemas.microsoft.com/office/drawing/2017/decorative" val="1"/>
              </a:ext>
            </a:extLst>
          </p:cNvPr>
          <p:cNvPicPr>
            <a:picLocks noGrp="1" noChangeAspect="1"/>
          </p:cNvPicPr>
          <p:nvPr>
            <p:ph idx="1"/>
          </p:nvPr>
        </p:nvPicPr>
        <p:blipFill>
          <a:blip r:embed="rId8"/>
          <a:stretch>
            <a:fillRect/>
          </a:stretch>
        </p:blipFill>
        <p:spPr>
          <a:xfrm>
            <a:off x="4766301" y="3715005"/>
            <a:ext cx="1875424" cy="2192020"/>
          </a:xfrm>
          <a:prstGeom prst="rect">
            <a:avLst/>
          </a:prstGeom>
        </p:spPr>
      </p:pic>
    </p:spTree>
    <p:extLst>
      <p:ext uri="{BB962C8B-B14F-4D97-AF65-F5344CB8AC3E}">
        <p14:creationId xmlns:p14="http://schemas.microsoft.com/office/powerpoint/2010/main" val="3143923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 for the National Association for the Education of Young Children (NAEYC).">
            <a:extLst>
              <a:ext uri="{FF2B5EF4-FFF2-40B4-BE49-F238E27FC236}">
                <a16:creationId xmlns:a16="http://schemas.microsoft.com/office/drawing/2014/main" id="{1F02354B-B4B0-1353-ED77-4999FD265A1B}"/>
              </a:ext>
            </a:extLst>
          </p:cNvPr>
          <p:cNvPicPr>
            <a:picLocks noChangeAspect="1"/>
          </p:cNvPicPr>
          <p:nvPr/>
        </p:nvPicPr>
        <p:blipFill>
          <a:blip r:embed="rId2"/>
          <a:stretch>
            <a:fillRect/>
          </a:stretch>
        </p:blipFill>
        <p:spPr>
          <a:xfrm>
            <a:off x="628651" y="365126"/>
            <a:ext cx="3548902" cy="1325563"/>
          </a:xfrm>
          <a:prstGeom prst="rect">
            <a:avLst/>
          </a:prstGeom>
        </p:spPr>
      </p:pic>
      <p:sp>
        <p:nvSpPr>
          <p:cNvPr id="2" name="Title 1">
            <a:extLst>
              <a:ext uri="{FF2B5EF4-FFF2-40B4-BE49-F238E27FC236}">
                <a16:creationId xmlns:a16="http://schemas.microsoft.com/office/drawing/2014/main" id="{67C58F66-A4F7-FF06-83FB-24907EE7F5C0}"/>
              </a:ext>
            </a:extLst>
          </p:cNvPr>
          <p:cNvSpPr>
            <a:spLocks noGrp="1"/>
          </p:cNvSpPr>
          <p:nvPr>
            <p:ph type="title"/>
          </p:nvPr>
        </p:nvSpPr>
        <p:spPr/>
        <p:txBody>
          <a:bodyPr/>
          <a:lstStyle/>
          <a:p>
            <a:pPr algn="ctr"/>
            <a:r>
              <a:rPr lang="en-US" dirty="0"/>
              <a:t>                    </a:t>
            </a:r>
            <a:r>
              <a:rPr lang="en-US" dirty="0">
                <a:hlinkClick r:id="rId3"/>
              </a:rPr>
              <a:t>About NAEYC </a:t>
            </a:r>
            <a:endParaRPr lang="en-US" dirty="0"/>
          </a:p>
        </p:txBody>
      </p:sp>
      <p:sp>
        <p:nvSpPr>
          <p:cNvPr id="3" name="Content Placeholder 2">
            <a:extLst>
              <a:ext uri="{FF2B5EF4-FFF2-40B4-BE49-F238E27FC236}">
                <a16:creationId xmlns:a16="http://schemas.microsoft.com/office/drawing/2014/main" id="{A72A2A91-35D1-93B0-102B-CE78440D4EA1}"/>
              </a:ext>
            </a:extLst>
          </p:cNvPr>
          <p:cNvSpPr>
            <a:spLocks noGrp="1"/>
          </p:cNvSpPr>
          <p:nvPr>
            <p:ph idx="1"/>
          </p:nvPr>
        </p:nvSpPr>
        <p:spPr>
          <a:xfrm>
            <a:off x="628650" y="1690689"/>
            <a:ext cx="7886700" cy="4486274"/>
          </a:xfrm>
        </p:spPr>
        <p:txBody>
          <a:bodyPr>
            <a:normAutofit/>
          </a:bodyPr>
          <a:lstStyle/>
          <a:p>
            <a:r>
              <a:rPr lang="en-US" dirty="0"/>
              <a:t>A national professional membership organization with 52 state and/or regional affiliates</a:t>
            </a:r>
          </a:p>
          <a:p>
            <a:r>
              <a:rPr lang="en-US" dirty="0"/>
              <a:t>Members include any individual who cares for, educates, and works on behalf of young children </a:t>
            </a:r>
          </a:p>
          <a:p>
            <a:r>
              <a:rPr lang="en-US" dirty="0"/>
              <a:t>Dedicated to promoting high-quality early learning for all young children, birth through 8 years, by connecting practice, policy, and research</a:t>
            </a:r>
          </a:p>
          <a:p>
            <a:r>
              <a:rPr lang="en-US" dirty="0"/>
              <a:t>Membership is approximately 60,000</a:t>
            </a:r>
          </a:p>
          <a:p>
            <a:r>
              <a:rPr lang="en-US" dirty="0"/>
              <a:t>Works in partnership on many initiatives with DEC   and CEC</a:t>
            </a:r>
          </a:p>
          <a:p>
            <a:endParaRPr lang="en-US" dirty="0"/>
          </a:p>
        </p:txBody>
      </p:sp>
    </p:spTree>
    <p:extLst>
      <p:ext uri="{BB962C8B-B14F-4D97-AF65-F5344CB8AC3E}">
        <p14:creationId xmlns:p14="http://schemas.microsoft.com/office/powerpoint/2010/main" val="816557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16261-34F7-BF9C-7C31-FAA0E25BC996}"/>
              </a:ext>
            </a:extLst>
          </p:cNvPr>
          <p:cNvSpPr>
            <a:spLocks noGrp="1"/>
          </p:cNvSpPr>
          <p:nvPr>
            <p:ph type="title"/>
          </p:nvPr>
        </p:nvSpPr>
        <p:spPr>
          <a:xfrm>
            <a:off x="628650" y="292608"/>
            <a:ext cx="7886700" cy="1377696"/>
          </a:xfrm>
        </p:spPr>
        <p:txBody>
          <a:bodyPr>
            <a:normAutofit/>
          </a:bodyPr>
          <a:lstStyle/>
          <a:p>
            <a:r>
              <a:rPr lang="en-US" sz="3200" dirty="0">
                <a:hlinkClick r:id="rId3"/>
              </a:rPr>
              <a:t>Learn About the National Association for the Education of Young Children (NAEYC) (2:22)</a:t>
            </a:r>
            <a:endParaRPr lang="en-US" sz="3200" dirty="0"/>
          </a:p>
        </p:txBody>
      </p:sp>
      <p:sp>
        <p:nvSpPr>
          <p:cNvPr id="6" name="Content Placeholder 5">
            <a:extLst>
              <a:ext uri="{FF2B5EF4-FFF2-40B4-BE49-F238E27FC236}">
                <a16:creationId xmlns:a16="http://schemas.microsoft.com/office/drawing/2014/main" id="{BA04629A-797C-36F2-3DE1-BF85409B7A60}"/>
              </a:ext>
            </a:extLst>
          </p:cNvPr>
          <p:cNvSpPr>
            <a:spLocks noGrp="1"/>
          </p:cNvSpPr>
          <p:nvPr>
            <p:ph idx="1"/>
          </p:nvPr>
        </p:nvSpPr>
        <p:spPr/>
        <p:txBody>
          <a:bodyPr/>
          <a:lstStyle/>
          <a:p>
            <a:pPr marL="0" indent="0">
              <a:buNone/>
            </a:pPr>
            <a:r>
              <a:rPr lang="en-US" dirty="0"/>
              <a:t>Based on the previous slide and the video:</a:t>
            </a:r>
          </a:p>
          <a:p>
            <a:pPr marL="514350" indent="-514350">
              <a:buFont typeface="+mj-lt"/>
              <a:buAutoNum type="arabicPeriod"/>
            </a:pPr>
            <a:r>
              <a:rPr lang="en-US" dirty="0"/>
              <a:t>What seem to be some of the similarities and differences between NAEYC, CEC, and DEC?</a:t>
            </a:r>
          </a:p>
          <a:p>
            <a:pPr marL="514350" indent="-514350">
              <a:buFont typeface="+mj-lt"/>
              <a:buAutoNum type="arabicPeriod"/>
            </a:pPr>
            <a:r>
              <a:rPr lang="en-US" dirty="0"/>
              <a:t>What do NAEYC members identify as some of the key services and supports of membership?</a:t>
            </a:r>
          </a:p>
          <a:p>
            <a:pPr marL="514350" indent="-514350">
              <a:buFont typeface="+mj-lt"/>
              <a:buAutoNum type="arabicPeriod"/>
            </a:pPr>
            <a:r>
              <a:rPr lang="en-US" dirty="0"/>
              <a:t>What else do you want to know about NAEYC? </a:t>
            </a:r>
          </a:p>
        </p:txBody>
      </p:sp>
    </p:spTree>
    <p:extLst>
      <p:ext uri="{BB962C8B-B14F-4D97-AF65-F5344CB8AC3E}">
        <p14:creationId xmlns:p14="http://schemas.microsoft.com/office/powerpoint/2010/main" val="9505208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0"/>
          <p:cNvSpPr txBox="1">
            <a:spLocks noGrp="1"/>
          </p:cNvSpPr>
          <p:nvPr>
            <p:ph type="title"/>
          </p:nvPr>
        </p:nvSpPr>
        <p:spPr>
          <a:xfrm>
            <a:off x="628650" y="365127"/>
            <a:ext cx="7886700" cy="896746"/>
          </a:xfrm>
          <a:prstGeom prst="rect">
            <a:avLst/>
          </a:prstGeom>
          <a:noFill/>
          <a:ln>
            <a:noFill/>
          </a:ln>
        </p:spPr>
        <p:txBody>
          <a:bodyPr spcFirstLastPara="1" wrap="square" lIns="91425" tIns="45700" rIns="91425" bIns="45700" anchor="ctr" anchorCtr="0">
            <a:normAutofit fontScale="90000"/>
          </a:bodyPr>
          <a:lstStyle/>
          <a:p>
            <a:pPr lvl="0" algn="ctr">
              <a:buClr>
                <a:schemeClr val="dk1"/>
              </a:buClr>
              <a:buSzPts val="3600"/>
            </a:pPr>
            <a:r>
              <a:rPr kumimoji="0" lang="en-US" sz="3600" b="1" i="0" u="none" strike="noStrike" kern="1200" cap="none" spc="0" normalizeH="0" baseline="0" noProof="0" dirty="0">
                <a:ln>
                  <a:noFill/>
                </a:ln>
                <a:solidFill>
                  <a:srgbClr val="121F88"/>
                </a:solidFill>
                <a:effectLst/>
                <a:uLnTx/>
                <a:uFillTx/>
                <a:latin typeface="Calibri" panose="020F0502020204030204"/>
                <a:ea typeface="+mj-ea"/>
                <a:cs typeface="+mj-cs"/>
              </a:rPr>
              <a:t>CEC, DEC, and NAEYC Resources: </a:t>
            </a:r>
            <a:br>
              <a:rPr kumimoji="0" lang="en-US" sz="3600" b="1" i="0" u="none" strike="noStrike" kern="1200" cap="none" spc="0" normalizeH="0" baseline="0" noProof="0" dirty="0">
                <a:ln>
                  <a:noFill/>
                </a:ln>
                <a:solidFill>
                  <a:srgbClr val="121F88"/>
                </a:solidFill>
                <a:effectLst/>
                <a:uLnTx/>
                <a:uFillTx/>
                <a:latin typeface="Calibri" panose="020F0502020204030204"/>
                <a:ea typeface="+mj-ea"/>
                <a:cs typeface="+mj-cs"/>
              </a:rPr>
            </a:br>
            <a:r>
              <a:rPr kumimoji="0" lang="en-US" sz="3600" b="1" i="0" u="none" strike="noStrike" kern="1200" cap="none" spc="0" normalizeH="0" baseline="0" noProof="0" dirty="0">
                <a:ln>
                  <a:noFill/>
                </a:ln>
                <a:solidFill>
                  <a:srgbClr val="121F88"/>
                </a:solidFill>
                <a:effectLst/>
                <a:uLnTx/>
                <a:uFillTx/>
                <a:latin typeface="Calibri" panose="020F0502020204030204"/>
                <a:ea typeface="+mj-ea"/>
                <a:cs typeface="+mj-cs"/>
              </a:rPr>
              <a:t>What Can I Use Tomorrow?</a:t>
            </a:r>
            <a:endParaRPr dirty="0">
              <a:solidFill>
                <a:srgbClr val="002060"/>
              </a:solidFill>
            </a:endParaRPr>
          </a:p>
        </p:txBody>
      </p:sp>
      <p:sp>
        <p:nvSpPr>
          <p:cNvPr id="180" name="Google Shape;180;p20"/>
          <p:cNvSpPr txBox="1">
            <a:spLocks noGrp="1"/>
          </p:cNvSpPr>
          <p:nvPr>
            <p:ph idx="1"/>
          </p:nvPr>
        </p:nvSpPr>
        <p:spPr>
          <a:xfrm>
            <a:off x="628650" y="1380744"/>
            <a:ext cx="7886700" cy="4663440"/>
          </a:xfrm>
          <a:prstGeom prst="rect">
            <a:avLst/>
          </a:prstGeom>
          <a:noFill/>
          <a:ln>
            <a:noFill/>
          </a:ln>
        </p:spPr>
        <p:txBody>
          <a:bodyPr spcFirstLastPara="1" wrap="square" lIns="91425" tIns="45700" rIns="91425" bIns="45700" anchor="t" anchorCtr="0">
            <a:normAutofit fontScale="92500" lnSpcReduction="10000"/>
          </a:bodyPr>
          <a:lstStyle/>
          <a:p>
            <a:pPr marL="228600" lvl="0" indent="-228600" algn="l" rtl="0">
              <a:lnSpc>
                <a:spcPct val="150000"/>
              </a:lnSpc>
              <a:spcBef>
                <a:spcPts val="0"/>
              </a:spcBef>
              <a:spcAft>
                <a:spcPts val="0"/>
              </a:spcAft>
              <a:buClr>
                <a:schemeClr val="dk1"/>
              </a:buClr>
              <a:buSzPts val="2800"/>
              <a:buChar char="•"/>
            </a:pPr>
            <a:r>
              <a:rPr lang="en-US" dirty="0"/>
              <a:t>Review the resources that we just discussed. </a:t>
            </a:r>
          </a:p>
          <a:p>
            <a:pPr marL="228600" lvl="0" indent="-228600" algn="l" rtl="0">
              <a:lnSpc>
                <a:spcPct val="150000"/>
              </a:lnSpc>
              <a:spcBef>
                <a:spcPts val="0"/>
              </a:spcBef>
              <a:spcAft>
                <a:spcPts val="0"/>
              </a:spcAft>
              <a:buClr>
                <a:schemeClr val="dk1"/>
              </a:buClr>
              <a:buSzPts val="2800"/>
              <a:buChar char="•"/>
            </a:pPr>
            <a:r>
              <a:rPr lang="en-US" dirty="0"/>
              <a:t>After opening the </a:t>
            </a:r>
            <a:r>
              <a:rPr lang="en-US" dirty="0">
                <a:hlinkClick r:id="rId3"/>
              </a:rPr>
              <a:t>CEC</a:t>
            </a:r>
            <a:r>
              <a:rPr lang="en-US" dirty="0"/>
              <a:t>, </a:t>
            </a:r>
            <a:r>
              <a:rPr lang="en-US" dirty="0">
                <a:hlinkClick r:id="rId4"/>
              </a:rPr>
              <a:t>DEC</a:t>
            </a:r>
            <a:r>
              <a:rPr lang="en-US" dirty="0"/>
              <a:t>, and </a:t>
            </a:r>
            <a:r>
              <a:rPr lang="en-US" dirty="0">
                <a:hlinkClick r:id="rId5"/>
              </a:rPr>
              <a:t>NAEYC</a:t>
            </a:r>
            <a:r>
              <a:rPr lang="en-US" dirty="0"/>
              <a:t> websites, read additional information, as needed, about those resources.</a:t>
            </a:r>
          </a:p>
          <a:p>
            <a:pPr marL="228600" lvl="0" indent="-228600" algn="l" rtl="0">
              <a:lnSpc>
                <a:spcPct val="150000"/>
              </a:lnSpc>
              <a:spcBef>
                <a:spcPts val="0"/>
              </a:spcBef>
              <a:spcAft>
                <a:spcPts val="0"/>
              </a:spcAft>
              <a:buClr>
                <a:schemeClr val="dk1"/>
              </a:buClr>
              <a:buSzPts val="2800"/>
              <a:buChar char="•"/>
            </a:pPr>
            <a:r>
              <a:rPr lang="en-US" dirty="0"/>
              <a:t>Scroll through the websites to identify other resources that might be helpful for you.</a:t>
            </a:r>
          </a:p>
          <a:p>
            <a:pPr marL="228600" lvl="0" indent="-228600" algn="l" rtl="0">
              <a:lnSpc>
                <a:spcPct val="150000"/>
              </a:lnSpc>
              <a:spcBef>
                <a:spcPts val="0"/>
              </a:spcBef>
              <a:spcAft>
                <a:spcPts val="0"/>
              </a:spcAft>
              <a:buClr>
                <a:schemeClr val="dk1"/>
              </a:buClr>
              <a:buSzPts val="2800"/>
              <a:buChar char="•"/>
            </a:pPr>
            <a:r>
              <a:rPr lang="en-US" dirty="0"/>
              <a:t>Identify one resource each from CEC, DEC, and NAEYC that you could use tomorrow in your work.</a:t>
            </a:r>
          </a:p>
          <a:p>
            <a:pPr marL="228600" lvl="0" indent="-228600" algn="l" rtl="0">
              <a:lnSpc>
                <a:spcPct val="150000"/>
              </a:lnSpc>
              <a:spcBef>
                <a:spcPts val="0"/>
              </a:spcBef>
              <a:spcAft>
                <a:spcPts val="0"/>
              </a:spcAft>
              <a:buClr>
                <a:schemeClr val="dk1"/>
              </a:buClr>
              <a:buSzPts val="2800"/>
              <a:buChar char="•"/>
            </a:pPr>
            <a:endParaRPr lang="en-US" dirty="0"/>
          </a:p>
          <a:p>
            <a:pPr marL="228600" lvl="0" indent="-228600" algn="l" rtl="0">
              <a:lnSpc>
                <a:spcPct val="150000"/>
              </a:lnSpc>
              <a:spcBef>
                <a:spcPts val="0"/>
              </a:spcBef>
              <a:spcAft>
                <a:spcPts val="0"/>
              </a:spcAft>
              <a:buClr>
                <a:schemeClr val="dk1"/>
              </a:buClr>
              <a:buSzPts val="2800"/>
              <a:buChar char="•"/>
            </a:pPr>
            <a:endParaRPr lang="en-US" dirty="0"/>
          </a:p>
          <a:p>
            <a:pPr marL="228600" lvl="0" indent="-228600" algn="l" rtl="0">
              <a:lnSpc>
                <a:spcPct val="150000"/>
              </a:lnSpc>
              <a:spcBef>
                <a:spcPts val="0"/>
              </a:spcBef>
              <a:spcAft>
                <a:spcPts val="0"/>
              </a:spcAft>
              <a:buClr>
                <a:schemeClr val="dk1"/>
              </a:buClr>
              <a:buSzPts val="2800"/>
              <a:buChar char="•"/>
            </a:pPr>
            <a:endParaRPr b="1" dirty="0"/>
          </a:p>
        </p:txBody>
      </p:sp>
    </p:spTree>
    <p:extLst>
      <p:ext uri="{BB962C8B-B14F-4D97-AF65-F5344CB8AC3E}">
        <p14:creationId xmlns:p14="http://schemas.microsoft.com/office/powerpoint/2010/main" val="28669818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3A0CA-E8A8-2A79-3AB2-56E52AAEB2CE}"/>
              </a:ext>
            </a:extLst>
          </p:cNvPr>
          <p:cNvSpPr>
            <a:spLocks noGrp="1"/>
          </p:cNvSpPr>
          <p:nvPr>
            <p:ph type="title"/>
          </p:nvPr>
        </p:nvSpPr>
        <p:spPr>
          <a:xfrm>
            <a:off x="877824" y="1597152"/>
            <a:ext cx="2548128" cy="2694432"/>
          </a:xfrm>
        </p:spPr>
        <p:txBody>
          <a:bodyPr>
            <a:normAutofit/>
          </a:bodyPr>
          <a:lstStyle/>
          <a:p>
            <a:r>
              <a:rPr lang="en-US" sz="4400" dirty="0"/>
              <a:t>Early Learning Standards</a:t>
            </a:r>
            <a:br>
              <a:rPr lang="en-US" sz="4400" dirty="0"/>
            </a:br>
            <a:endParaRPr lang="en-US" sz="4400" dirty="0"/>
          </a:p>
        </p:txBody>
      </p:sp>
      <p:pic>
        <p:nvPicPr>
          <p:cNvPr id="3074" name="Picture 2">
            <a:extLst>
              <a:ext uri="{FF2B5EF4-FFF2-40B4-BE49-F238E27FC236}">
                <a16:creationId xmlns:a16="http://schemas.microsoft.com/office/drawing/2014/main" id="{D88BCDF3-D9BB-5B72-D338-7C394C51AEFD}"/>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2689" y="999744"/>
            <a:ext cx="3194303" cy="4023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51268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B7F0A-B42A-00C3-280C-211AD55A047E}"/>
              </a:ext>
            </a:extLst>
          </p:cNvPr>
          <p:cNvSpPr>
            <a:spLocks noGrp="1"/>
          </p:cNvSpPr>
          <p:nvPr>
            <p:ph type="title"/>
          </p:nvPr>
        </p:nvSpPr>
        <p:spPr/>
        <p:txBody>
          <a:bodyPr/>
          <a:lstStyle/>
          <a:p>
            <a:pPr algn="ctr"/>
            <a:r>
              <a:rPr lang="en-US" dirty="0"/>
              <a:t>The What and Why of Early Learning Standards?</a:t>
            </a:r>
          </a:p>
        </p:txBody>
      </p:sp>
      <p:sp>
        <p:nvSpPr>
          <p:cNvPr id="3" name="Content Placeholder 2">
            <a:extLst>
              <a:ext uri="{FF2B5EF4-FFF2-40B4-BE49-F238E27FC236}">
                <a16:creationId xmlns:a16="http://schemas.microsoft.com/office/drawing/2014/main" id="{36334246-D105-FCBD-258F-4D4C1AD74C2A}"/>
              </a:ext>
            </a:extLst>
          </p:cNvPr>
          <p:cNvSpPr>
            <a:spLocks noGrp="1"/>
          </p:cNvSpPr>
          <p:nvPr>
            <p:ph idx="1"/>
          </p:nvPr>
        </p:nvSpPr>
        <p:spPr>
          <a:xfrm>
            <a:off x="628650" y="2011679"/>
            <a:ext cx="7886700" cy="4165283"/>
          </a:xfrm>
        </p:spPr>
        <p:txBody>
          <a:bodyPr>
            <a:normAutofit lnSpcReduction="10000"/>
          </a:bodyPr>
          <a:lstStyle/>
          <a:p>
            <a:pPr marL="457200" rtl="0">
              <a:spcBef>
                <a:spcPts val="0"/>
              </a:spcBef>
              <a:spcAft>
                <a:spcPts val="0"/>
              </a:spcAft>
            </a:pPr>
            <a:r>
              <a:rPr lang="en-US" sz="3200" i="0" u="none" strike="noStrike" dirty="0">
                <a:solidFill>
                  <a:srgbClr val="000000"/>
                </a:solidFill>
                <a:effectLst/>
                <a:latin typeface="Calibri" panose="020F0502020204030204" pitchFamily="34" charset="0"/>
              </a:rPr>
              <a:t>Early Learning Standards </a:t>
            </a:r>
            <a:r>
              <a:rPr lang="en-US" sz="3200" b="0" i="0" u="none" strike="noStrike" dirty="0">
                <a:solidFill>
                  <a:srgbClr val="000000"/>
                </a:solidFill>
                <a:effectLst/>
                <a:latin typeface="Calibri" panose="020F0502020204030204" pitchFamily="34" charset="0"/>
              </a:rPr>
              <a:t>describe what children should know and be able to do based on their experiences in early childhood settings.</a:t>
            </a:r>
          </a:p>
          <a:p>
            <a:pPr marL="457200" rtl="0">
              <a:spcBef>
                <a:spcPts val="0"/>
              </a:spcBef>
              <a:spcAft>
                <a:spcPts val="0"/>
              </a:spcAft>
            </a:pPr>
            <a:endParaRPr lang="en-US" sz="3200" b="0" i="0" u="none" strike="noStrike" dirty="0">
              <a:solidFill>
                <a:srgbClr val="000000"/>
              </a:solidFill>
              <a:effectLst/>
              <a:latin typeface="Calibri" panose="020F0502020204030204" pitchFamily="34" charset="0"/>
            </a:endParaRPr>
          </a:p>
          <a:p>
            <a:pPr marL="457200" rtl="0">
              <a:spcBef>
                <a:spcPts val="0"/>
              </a:spcBef>
              <a:spcAft>
                <a:spcPts val="0"/>
              </a:spcAft>
            </a:pPr>
            <a:r>
              <a:rPr lang="en-US" sz="3200" dirty="0">
                <a:solidFill>
                  <a:srgbClr val="000000"/>
                </a:solidFill>
                <a:latin typeface="Calibri" panose="020F0502020204030204" pitchFamily="34" charset="0"/>
              </a:rPr>
              <a:t>Early learning standards are an essential component of a comprehensive high-quality statewide system of early education.</a:t>
            </a:r>
            <a:r>
              <a:rPr lang="en-US" sz="3200" b="0" i="0" u="none" strike="noStrike" dirty="0">
                <a:solidFill>
                  <a:srgbClr val="000000"/>
                </a:solidFill>
                <a:effectLst/>
                <a:latin typeface="Calibri" panose="020F0502020204030204" pitchFamily="34" charset="0"/>
              </a:rPr>
              <a:t> </a:t>
            </a:r>
            <a:br>
              <a:rPr lang="en-US" sz="3200" dirty="0"/>
            </a:br>
            <a:endParaRPr lang="en-US" sz="3200" dirty="0"/>
          </a:p>
        </p:txBody>
      </p:sp>
    </p:spTree>
    <p:extLst>
      <p:ext uri="{BB962C8B-B14F-4D97-AF65-F5344CB8AC3E}">
        <p14:creationId xmlns:p14="http://schemas.microsoft.com/office/powerpoint/2010/main" val="29733000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3D9DC-D9E3-07AE-2032-1CA62F79E7C5}"/>
              </a:ext>
            </a:extLst>
          </p:cNvPr>
          <p:cNvSpPr>
            <a:spLocks noGrp="1"/>
          </p:cNvSpPr>
          <p:nvPr>
            <p:ph type="title"/>
          </p:nvPr>
        </p:nvSpPr>
        <p:spPr>
          <a:xfrm>
            <a:off x="628650" y="203200"/>
            <a:ext cx="7886700" cy="659325"/>
          </a:xfrm>
        </p:spPr>
        <p:txBody>
          <a:bodyPr>
            <a:noAutofit/>
          </a:bodyPr>
          <a:lstStyle/>
          <a:p>
            <a:pPr algn="ctr"/>
            <a:r>
              <a:rPr lang="en-US" sz="3200" dirty="0"/>
              <a:t>Content Areas for Early Learning Standards </a:t>
            </a:r>
          </a:p>
        </p:txBody>
      </p:sp>
      <p:graphicFrame>
        <p:nvGraphicFramePr>
          <p:cNvPr id="4" name="Table 4">
            <a:extLst>
              <a:ext uri="{FF2B5EF4-FFF2-40B4-BE49-F238E27FC236}">
                <a16:creationId xmlns:a16="http://schemas.microsoft.com/office/drawing/2014/main" id="{7CFD036D-8E85-650B-FBE4-5109C91EEFF7}"/>
              </a:ext>
            </a:extLst>
          </p:cNvPr>
          <p:cNvGraphicFramePr>
            <a:graphicFrameLocks noGrp="1"/>
          </p:cNvGraphicFramePr>
          <p:nvPr>
            <p:ph idx="1"/>
            <p:extLst>
              <p:ext uri="{D42A27DB-BD31-4B8C-83A1-F6EECF244321}">
                <p14:modId xmlns:p14="http://schemas.microsoft.com/office/powerpoint/2010/main" val="1404146706"/>
              </p:ext>
            </p:extLst>
          </p:nvPr>
        </p:nvGraphicFramePr>
        <p:xfrm>
          <a:off x="432352" y="862525"/>
          <a:ext cx="8279296" cy="5103623"/>
        </p:xfrm>
        <a:graphic>
          <a:graphicData uri="http://schemas.openxmlformats.org/drawingml/2006/table">
            <a:tbl>
              <a:tblPr firstRow="1" bandRow="1">
                <a:tableStyleId>{5A111915-BE36-4E01-A7E5-04B1672EAD32}</a:tableStyleId>
              </a:tblPr>
              <a:tblGrid>
                <a:gridCol w="4139648">
                  <a:extLst>
                    <a:ext uri="{9D8B030D-6E8A-4147-A177-3AD203B41FA5}">
                      <a16:colId xmlns:a16="http://schemas.microsoft.com/office/drawing/2014/main" val="2146014841"/>
                    </a:ext>
                  </a:extLst>
                </a:gridCol>
                <a:gridCol w="4139648">
                  <a:extLst>
                    <a:ext uri="{9D8B030D-6E8A-4147-A177-3AD203B41FA5}">
                      <a16:colId xmlns:a16="http://schemas.microsoft.com/office/drawing/2014/main" val="3782700599"/>
                    </a:ext>
                  </a:extLst>
                </a:gridCol>
              </a:tblGrid>
              <a:tr h="432613">
                <a:tc>
                  <a:txBody>
                    <a:bodyPr/>
                    <a:lstStyle/>
                    <a:p>
                      <a:r>
                        <a:rPr lang="en-US" sz="2400" dirty="0"/>
                        <a:t>Birth to 3 years</a:t>
                      </a:r>
                    </a:p>
                  </a:txBody>
                  <a:tcPr/>
                </a:tc>
                <a:tc>
                  <a:txBody>
                    <a:bodyPr/>
                    <a:lstStyle/>
                    <a:p>
                      <a:r>
                        <a:rPr lang="en-US" sz="2400" dirty="0"/>
                        <a:t>3 through</a:t>
                      </a:r>
                      <a:r>
                        <a:rPr lang="en-US" sz="2400" baseline="0" dirty="0"/>
                        <a:t> 4 years</a:t>
                      </a:r>
                      <a:endParaRPr lang="en-US" sz="2400" dirty="0"/>
                    </a:p>
                  </a:txBody>
                  <a:tcPr/>
                </a:tc>
                <a:extLst>
                  <a:ext uri="{0D108BD9-81ED-4DB2-BD59-A6C34878D82A}">
                    <a16:rowId xmlns:a16="http://schemas.microsoft.com/office/drawing/2014/main" val="66800824"/>
                  </a:ext>
                </a:extLst>
              </a:tr>
              <a:tr h="432613">
                <a:tc>
                  <a:txBody>
                    <a:bodyPr/>
                    <a:lstStyle/>
                    <a:p>
                      <a:r>
                        <a:rPr lang="en-US" sz="2400" kern="1200" dirty="0">
                          <a:effectLst/>
                        </a:rPr>
                        <a:t>Approaches to Learning</a:t>
                      </a:r>
                      <a:endParaRPr lang="en-US" sz="2400" dirty="0"/>
                    </a:p>
                  </a:txBody>
                  <a:tcPr/>
                </a:tc>
                <a:tc>
                  <a:txBody>
                    <a:bodyPr/>
                    <a:lstStyle/>
                    <a:p>
                      <a:r>
                        <a:rPr lang="en-US" sz="2400" kern="1200" dirty="0">
                          <a:effectLst/>
                        </a:rPr>
                        <a:t>Approaches to Learning</a:t>
                      </a:r>
                      <a:endParaRPr lang="en-US" sz="2400" dirty="0"/>
                    </a:p>
                  </a:txBody>
                  <a:tcPr/>
                </a:tc>
                <a:extLst>
                  <a:ext uri="{0D108BD9-81ED-4DB2-BD59-A6C34878D82A}">
                    <a16:rowId xmlns:a16="http://schemas.microsoft.com/office/drawing/2014/main" val="2223853987"/>
                  </a:ext>
                </a:extLst>
              </a:tr>
              <a:tr h="1668459">
                <a:tc>
                  <a:txBody>
                    <a:bodyPr/>
                    <a:lstStyle/>
                    <a:p>
                      <a:r>
                        <a:rPr lang="en-US" sz="2400" kern="1200" dirty="0">
                          <a:effectLst/>
                        </a:rPr>
                        <a:t>Cognitive Development</a:t>
                      </a:r>
                      <a:endParaRPr lang="en-US" sz="2400" dirty="0"/>
                    </a:p>
                  </a:txBody>
                  <a:tcPr/>
                </a:tc>
                <a:tc>
                  <a:txBody>
                    <a:bodyPr/>
                    <a:lstStyle/>
                    <a:p>
                      <a:pPr marL="0" marR="0">
                        <a:lnSpc>
                          <a:spcPct val="107000"/>
                        </a:lnSpc>
                        <a:spcBef>
                          <a:spcPts val="0"/>
                        </a:spcBef>
                        <a:spcAft>
                          <a:spcPts val="800"/>
                        </a:spcAft>
                      </a:pPr>
                      <a:r>
                        <a:rPr lang="en-US" sz="2400" kern="100" dirty="0">
                          <a:effectLst/>
                        </a:rPr>
                        <a:t>Mathematics</a:t>
                      </a:r>
                    </a:p>
                    <a:p>
                      <a:pPr marL="0" marR="0">
                        <a:lnSpc>
                          <a:spcPct val="107000"/>
                        </a:lnSpc>
                        <a:spcBef>
                          <a:spcPts val="0"/>
                        </a:spcBef>
                        <a:spcAft>
                          <a:spcPts val="800"/>
                        </a:spcAft>
                      </a:pPr>
                      <a:r>
                        <a:rPr lang="en-US" sz="2400" kern="100" dirty="0">
                          <a:effectLst/>
                        </a:rPr>
                        <a:t>Science</a:t>
                      </a:r>
                    </a:p>
                    <a:p>
                      <a:pPr marL="0" marR="0">
                        <a:lnSpc>
                          <a:spcPct val="107000"/>
                        </a:lnSpc>
                        <a:spcBef>
                          <a:spcPts val="0"/>
                        </a:spcBef>
                        <a:spcAft>
                          <a:spcPts val="800"/>
                        </a:spcAft>
                      </a:pPr>
                      <a:r>
                        <a:rPr lang="en-US" sz="2400" kern="100" dirty="0">
                          <a:effectLst/>
                        </a:rPr>
                        <a:t>Social</a:t>
                      </a:r>
                      <a:r>
                        <a:rPr lang="en-US" sz="2400" kern="100" baseline="0" dirty="0">
                          <a:effectLst/>
                        </a:rPr>
                        <a:t> Studies</a:t>
                      </a:r>
                    </a:p>
                    <a:p>
                      <a:pPr marL="0" marR="0">
                        <a:lnSpc>
                          <a:spcPct val="107000"/>
                        </a:lnSpc>
                        <a:spcBef>
                          <a:spcPts val="0"/>
                        </a:spcBef>
                        <a:spcAft>
                          <a:spcPts val="800"/>
                        </a:spcAft>
                      </a:pPr>
                      <a:r>
                        <a:rPr lang="en-US" sz="2400" kern="100" baseline="0" dirty="0">
                          <a:effectLst/>
                        </a:rPr>
                        <a:t>Technology</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1303842144"/>
                  </a:ext>
                </a:extLst>
              </a:tr>
              <a:tr h="433873">
                <a:tc>
                  <a:txBody>
                    <a:bodyPr/>
                    <a:lstStyle/>
                    <a:p>
                      <a:r>
                        <a:rPr lang="en-US" sz="2400" kern="1200" dirty="0">
                          <a:effectLst/>
                        </a:rPr>
                        <a:t>Language Development</a:t>
                      </a:r>
                      <a:endParaRPr lang="en-US" sz="2400" dirty="0"/>
                    </a:p>
                  </a:txBody>
                  <a:tcPr/>
                </a:tc>
                <a:tc>
                  <a:txBody>
                    <a:bodyPr/>
                    <a:lstStyle/>
                    <a:p>
                      <a:pPr marL="0" marR="0">
                        <a:lnSpc>
                          <a:spcPct val="107000"/>
                        </a:lnSpc>
                        <a:spcBef>
                          <a:spcPts val="0"/>
                        </a:spcBef>
                        <a:spcAft>
                          <a:spcPts val="800"/>
                        </a:spcAft>
                      </a:pPr>
                      <a:r>
                        <a:rPr lang="en-US" sz="2400" kern="1200" dirty="0">
                          <a:effectLst/>
                        </a:rPr>
                        <a:t>Language and early literacy</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3789114415"/>
                  </a:ext>
                </a:extLst>
              </a:tr>
              <a:tr h="433873">
                <a:tc>
                  <a:txBody>
                    <a:bodyPr/>
                    <a:lstStyle/>
                    <a:p>
                      <a:r>
                        <a:rPr lang="en-US" sz="2400" kern="1200" dirty="0">
                          <a:effectLst/>
                        </a:rPr>
                        <a:t>Social-emotional Development</a:t>
                      </a:r>
                      <a:endParaRPr lang="en-US" sz="2400" dirty="0"/>
                    </a:p>
                  </a:txBody>
                  <a:tcPr/>
                </a:tc>
                <a:tc>
                  <a:txBody>
                    <a:bodyPr/>
                    <a:lstStyle/>
                    <a:p>
                      <a:pPr marL="0" marR="0">
                        <a:lnSpc>
                          <a:spcPct val="107000"/>
                        </a:lnSpc>
                        <a:spcBef>
                          <a:spcPts val="0"/>
                        </a:spcBef>
                        <a:spcAft>
                          <a:spcPts val="800"/>
                        </a:spcAft>
                      </a:pPr>
                      <a:r>
                        <a:rPr lang="en-US" sz="2400" kern="1200" dirty="0">
                          <a:effectLst/>
                        </a:rPr>
                        <a:t>Health/Mental Wellness</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1733641186"/>
                  </a:ext>
                </a:extLst>
              </a:tr>
              <a:tr h="776260">
                <a:tc>
                  <a:txBody>
                    <a:bodyPr/>
                    <a:lstStyle/>
                    <a:p>
                      <a:r>
                        <a:rPr lang="en-US" sz="2400" kern="1200" dirty="0">
                          <a:effectLst/>
                        </a:rPr>
                        <a:t>Motor Development – Fine and gross motor</a:t>
                      </a:r>
                      <a:endParaRPr lang="en-US" sz="2400" dirty="0"/>
                    </a:p>
                  </a:txBody>
                  <a:tcPr/>
                </a:tc>
                <a:tc>
                  <a:txBody>
                    <a:bodyPr/>
                    <a:lstStyle/>
                    <a:p>
                      <a:pPr marL="0" marR="0">
                        <a:lnSpc>
                          <a:spcPct val="107000"/>
                        </a:lnSpc>
                        <a:spcBef>
                          <a:spcPts val="0"/>
                        </a:spcBef>
                        <a:spcAft>
                          <a:spcPts val="800"/>
                        </a:spcAft>
                      </a:pPr>
                      <a:r>
                        <a:rPr lang="en-US" sz="2400" kern="1200" dirty="0">
                          <a:effectLst/>
                        </a:rPr>
                        <a:t>Motor Development – Fine and gross motor</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2489679795"/>
                  </a:ext>
                </a:extLst>
              </a:tr>
              <a:tr h="432613">
                <a:tc>
                  <a:txBody>
                    <a:bodyPr/>
                    <a:lstStyle/>
                    <a:p>
                      <a:r>
                        <a:rPr lang="en-US" sz="2400" kern="1200" dirty="0">
                          <a:effectLst/>
                        </a:rPr>
                        <a:t>Creative Expression</a:t>
                      </a:r>
                      <a:endParaRPr lang="en-US" sz="2400" dirty="0"/>
                    </a:p>
                  </a:txBody>
                  <a:tcPr/>
                </a:tc>
                <a:tc>
                  <a:txBody>
                    <a:bodyPr/>
                    <a:lstStyle/>
                    <a:p>
                      <a:r>
                        <a:rPr lang="en-US" sz="2400" kern="1200" dirty="0">
                          <a:effectLst/>
                        </a:rPr>
                        <a:t>Creative Arts</a:t>
                      </a:r>
                      <a:endParaRPr lang="en-US" sz="2400" dirty="0"/>
                    </a:p>
                  </a:txBody>
                  <a:tcPr/>
                </a:tc>
                <a:extLst>
                  <a:ext uri="{0D108BD9-81ED-4DB2-BD59-A6C34878D82A}">
                    <a16:rowId xmlns:a16="http://schemas.microsoft.com/office/drawing/2014/main" val="2912117480"/>
                  </a:ext>
                </a:extLst>
              </a:tr>
            </a:tbl>
          </a:graphicData>
        </a:graphic>
      </p:graphicFrame>
    </p:spTree>
    <p:extLst>
      <p:ext uri="{BB962C8B-B14F-4D97-AF65-F5344CB8AC3E}">
        <p14:creationId xmlns:p14="http://schemas.microsoft.com/office/powerpoint/2010/main" val="10966563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1B1EA-2B87-AE3E-9207-235851622AA7}"/>
              </a:ext>
            </a:extLst>
          </p:cNvPr>
          <p:cNvSpPr>
            <a:spLocks noGrp="1"/>
          </p:cNvSpPr>
          <p:nvPr>
            <p:ph type="title"/>
          </p:nvPr>
        </p:nvSpPr>
        <p:spPr>
          <a:xfrm>
            <a:off x="628650" y="365127"/>
            <a:ext cx="7886700" cy="1122298"/>
          </a:xfrm>
        </p:spPr>
        <p:txBody>
          <a:bodyPr>
            <a:normAutofit/>
          </a:bodyPr>
          <a:lstStyle/>
          <a:p>
            <a:pPr algn="ctr"/>
            <a:r>
              <a:rPr lang="en-US" sz="3600" dirty="0"/>
              <a:t>How Should the Early learning Standards Be Used?</a:t>
            </a:r>
          </a:p>
        </p:txBody>
      </p:sp>
      <p:sp>
        <p:nvSpPr>
          <p:cNvPr id="3" name="Content Placeholder 2">
            <a:extLst>
              <a:ext uri="{FF2B5EF4-FFF2-40B4-BE49-F238E27FC236}">
                <a16:creationId xmlns:a16="http://schemas.microsoft.com/office/drawing/2014/main" id="{71420531-65F1-A731-D433-EBB7F1741BAA}"/>
              </a:ext>
            </a:extLst>
          </p:cNvPr>
          <p:cNvSpPr>
            <a:spLocks noGrp="1"/>
          </p:cNvSpPr>
          <p:nvPr>
            <p:ph idx="1"/>
          </p:nvPr>
        </p:nvSpPr>
        <p:spPr>
          <a:xfrm>
            <a:off x="628650" y="1487425"/>
            <a:ext cx="7886700" cy="4689538"/>
          </a:xfrm>
        </p:spPr>
        <p:txBody>
          <a:bodyPr/>
          <a:lstStyle/>
          <a:p>
            <a:r>
              <a:rPr lang="en-US" dirty="0"/>
              <a:t>To develop age and developmentally appropriate learning goals and experiences,</a:t>
            </a:r>
          </a:p>
          <a:p>
            <a:r>
              <a:rPr lang="en-US" dirty="0"/>
              <a:t>To monitor children’s progress toward achieving learning goals, </a:t>
            </a:r>
          </a:p>
          <a:p>
            <a:r>
              <a:rPr lang="en-US" dirty="0"/>
              <a:t>To guide decisions about selecting curriculum and assessments consistent with the content of the standards,</a:t>
            </a:r>
          </a:p>
          <a:p>
            <a:r>
              <a:rPr lang="en-US" dirty="0"/>
              <a:t>To individualize goals and learning experiences to meet the diverse social and cultural backgrounds, experiences, and abilities of children. </a:t>
            </a:r>
          </a:p>
        </p:txBody>
      </p:sp>
    </p:spTree>
    <p:extLst>
      <p:ext uri="{BB962C8B-B14F-4D97-AF65-F5344CB8AC3E}">
        <p14:creationId xmlns:p14="http://schemas.microsoft.com/office/powerpoint/2010/main" val="17508731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75A1D-C282-CF0B-BAD6-285CBAB1EC47}"/>
              </a:ext>
            </a:extLst>
          </p:cNvPr>
          <p:cNvSpPr>
            <a:spLocks noGrp="1"/>
          </p:cNvSpPr>
          <p:nvPr>
            <p:ph type="title"/>
          </p:nvPr>
        </p:nvSpPr>
        <p:spPr/>
        <p:txBody>
          <a:bodyPr/>
          <a:lstStyle/>
          <a:p>
            <a:pPr algn="ctr"/>
            <a:r>
              <a:rPr lang="en-US" dirty="0"/>
              <a:t>Activity: Researching Your State’s Early Learning Standards</a:t>
            </a:r>
          </a:p>
        </p:txBody>
      </p:sp>
      <p:sp>
        <p:nvSpPr>
          <p:cNvPr id="3" name="Content Placeholder 2">
            <a:extLst>
              <a:ext uri="{FF2B5EF4-FFF2-40B4-BE49-F238E27FC236}">
                <a16:creationId xmlns:a16="http://schemas.microsoft.com/office/drawing/2014/main" id="{92AD05CB-13AE-AC61-F7EB-73598DF80CB8}"/>
              </a:ext>
            </a:extLst>
          </p:cNvPr>
          <p:cNvSpPr>
            <a:spLocks noGrp="1"/>
          </p:cNvSpPr>
          <p:nvPr>
            <p:ph idx="1"/>
          </p:nvPr>
        </p:nvSpPr>
        <p:spPr/>
        <p:txBody>
          <a:bodyPr/>
          <a:lstStyle/>
          <a:p>
            <a:pPr marL="0" indent="0">
              <a:buNone/>
            </a:pPr>
            <a:r>
              <a:rPr lang="en-US" dirty="0"/>
              <a:t>Conduct an on-line search for your state’s early learning standards and respond to these questions:</a:t>
            </a:r>
          </a:p>
          <a:p>
            <a:pPr marL="514350" indent="-514350">
              <a:buAutoNum type="arabicPeriod"/>
            </a:pPr>
            <a:r>
              <a:rPr lang="en-US" dirty="0"/>
              <a:t>What age ranges do the standards include?</a:t>
            </a:r>
          </a:p>
          <a:p>
            <a:pPr marL="514350" indent="-514350">
              <a:buAutoNum type="arabicPeriod"/>
            </a:pPr>
            <a:r>
              <a:rPr lang="en-US" dirty="0"/>
              <a:t>How do the content areas compare with the typical content areas that we discussed?</a:t>
            </a:r>
          </a:p>
          <a:p>
            <a:pPr marL="514350" indent="-514350">
              <a:buAutoNum type="arabicPeriod"/>
            </a:pPr>
            <a:r>
              <a:rPr lang="en-US" dirty="0"/>
              <a:t>What, if any, additional uses for the standards are identified?</a:t>
            </a:r>
          </a:p>
          <a:p>
            <a:pPr marL="514350" indent="-514350">
              <a:buAutoNum type="arabicPeriod"/>
            </a:pPr>
            <a:r>
              <a:rPr lang="en-US" dirty="0"/>
              <a:t>What else would you want to have added to the standards document?   </a:t>
            </a:r>
          </a:p>
        </p:txBody>
      </p:sp>
    </p:spTree>
    <p:extLst>
      <p:ext uri="{BB962C8B-B14F-4D97-AF65-F5344CB8AC3E}">
        <p14:creationId xmlns:p14="http://schemas.microsoft.com/office/powerpoint/2010/main" val="11821677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A97D1A3-2D04-DB1F-0EED-5355BE8D8A75}"/>
              </a:ext>
            </a:extLst>
          </p:cNvPr>
          <p:cNvSpPr txBox="1">
            <a:spLocks noGrp="1"/>
          </p:cNvSpPr>
          <p:nvPr>
            <p:ph type="title" idx="4294967295"/>
          </p:nvPr>
        </p:nvSpPr>
        <p:spPr>
          <a:xfrm>
            <a:off x="783338" y="1033272"/>
            <a:ext cx="4538470" cy="415498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121F88"/>
                </a:solidFill>
                <a:effectLst/>
                <a:uLnTx/>
                <a:uFillTx/>
                <a:latin typeface="Calibri" panose="020F0502020204030204"/>
                <a:ea typeface="+mj-ea"/>
                <a:cs typeface="+mj-cs"/>
              </a:rPr>
              <a:t>Professional Standards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srgbClr val="121F88"/>
              </a:solidFill>
              <a:effectLst/>
              <a:uLnTx/>
              <a:uFillTx/>
              <a:latin typeface="Calibri" panose="020F0502020204030204"/>
              <a:ea typeface="+mj-ea"/>
              <a:cs typeface="+mj-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a:ln>
                  <a:noFill/>
                </a:ln>
                <a:solidFill>
                  <a:srgbClr val="121F88"/>
                </a:solidFill>
                <a:effectLst/>
                <a:uLnTx/>
                <a:uFillTx/>
                <a:latin typeface="Calibri" panose="020F0502020204030204"/>
                <a:ea typeface="+mj-ea"/>
                <a:cs typeface="+mj-cs"/>
              </a:rPr>
              <a:t>Initial Practice-Based Professional  Standards for Early Interventionists and Early Childhood Special Educators(2020) (EI/ECSE Standards) </a:t>
            </a:r>
            <a:endParaRPr kumimoji="0" lang="en-US" sz="3200" b="0" i="1" u="none" strike="noStrike" kern="1200" cap="none" spc="0" normalizeH="0" baseline="0" noProof="0" dirty="0">
              <a:ln>
                <a:noFill/>
              </a:ln>
              <a:solidFill>
                <a:schemeClr val="tx1"/>
              </a:solidFill>
              <a:effectLst/>
              <a:uLnTx/>
              <a:uFillTx/>
              <a:latin typeface="+mn-lt"/>
              <a:ea typeface="+mn-ea"/>
              <a:cs typeface="+mn-cs"/>
            </a:endParaRPr>
          </a:p>
        </p:txBody>
      </p:sp>
      <p:pic>
        <p:nvPicPr>
          <p:cNvPr id="4" name="Picture 3">
            <a:extLst>
              <a:ext uri="{FF2B5EF4-FFF2-40B4-BE49-F238E27FC236}">
                <a16:creationId xmlns:a16="http://schemas.microsoft.com/office/drawing/2014/main" id="{AE62B377-20EB-ED1A-7455-74507B30518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678423" y="1810513"/>
            <a:ext cx="2682239" cy="2752343"/>
          </a:xfrm>
          <a:prstGeom prst="rect">
            <a:avLst/>
          </a:prstGeom>
        </p:spPr>
      </p:pic>
    </p:spTree>
    <p:extLst>
      <p:ext uri="{BB962C8B-B14F-4D97-AF65-F5344CB8AC3E}">
        <p14:creationId xmlns:p14="http://schemas.microsoft.com/office/powerpoint/2010/main" val="28888071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Component 7.1</a:t>
            </a:r>
          </a:p>
        </p:txBody>
      </p:sp>
      <p:sp>
        <p:nvSpPr>
          <p:cNvPr id="3" name="Content Placeholder 2"/>
          <p:cNvSpPr>
            <a:spLocks noGrp="1"/>
          </p:cNvSpPr>
          <p:nvPr>
            <p:ph idx="1"/>
          </p:nvPr>
        </p:nvSpPr>
        <p:spPr/>
        <p:txBody>
          <a:bodyPr>
            <a:normAutofit/>
          </a:bodyPr>
          <a:lstStyle/>
          <a:p>
            <a:pPr marL="0" indent="0">
              <a:lnSpc>
                <a:spcPct val="150000"/>
              </a:lnSpc>
              <a:buNone/>
            </a:pPr>
            <a:r>
              <a:rPr lang="en-US" dirty="0"/>
              <a:t>Candidates engage with the profession of EI/ECSE by participating in local, regional, national, and/or international activities and professional organizations.</a:t>
            </a:r>
          </a:p>
        </p:txBody>
      </p:sp>
    </p:spTree>
    <p:custDataLst>
      <p:tags r:id="rId1"/>
    </p:custDataLst>
    <p:extLst>
      <p:ext uri="{BB962C8B-B14F-4D97-AF65-F5344CB8AC3E}">
        <p14:creationId xmlns:p14="http://schemas.microsoft.com/office/powerpoint/2010/main" val="35651406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40152" y="283464"/>
            <a:ext cx="7782639" cy="566928"/>
          </a:xfrm>
        </p:spPr>
        <p:txBody>
          <a:bodyPr/>
          <a:lstStyle/>
          <a:p>
            <a:pPr algn="ctr"/>
            <a:r>
              <a:rPr lang="en-US" dirty="0">
                <a:hlinkClick r:id="rId4"/>
              </a:rPr>
              <a:t>EI/ECSE Standards</a:t>
            </a:r>
            <a:endParaRPr lang="en-US" dirty="0"/>
          </a:p>
        </p:txBody>
      </p:sp>
      <p:pic>
        <p:nvPicPr>
          <p:cNvPr id="6" name="Content Placeholder 5">
            <a:extLst>
              <a:ext uri="{C183D7F6-B498-43B3-948B-1728B52AA6E4}">
                <adec:decorative xmlns:adec="http://schemas.microsoft.com/office/drawing/2017/decorative" val="1"/>
              </a:ext>
            </a:extLst>
          </p:cNvPr>
          <p:cNvPicPr>
            <a:picLocks noGrp="1" noChangeAspect="1"/>
          </p:cNvPicPr>
          <p:nvPr>
            <p:ph idx="1"/>
          </p:nvPr>
        </p:nvPicPr>
        <p:blipFill>
          <a:blip r:embed="rId5"/>
          <a:stretch>
            <a:fillRect/>
          </a:stretch>
        </p:blipFill>
        <p:spPr>
          <a:xfrm>
            <a:off x="5657358" y="2084189"/>
            <a:ext cx="2856802" cy="2542676"/>
          </a:xfrm>
          <a:prstGeom prst="rect">
            <a:avLst/>
          </a:prstGeom>
        </p:spPr>
      </p:pic>
      <p:sp>
        <p:nvSpPr>
          <p:cNvPr id="8" name="Text Placeholder 7"/>
          <p:cNvSpPr>
            <a:spLocks noGrp="1"/>
          </p:cNvSpPr>
          <p:nvPr>
            <p:ph type="body" sz="half" idx="2"/>
          </p:nvPr>
        </p:nvSpPr>
        <p:spPr>
          <a:xfrm>
            <a:off x="629840" y="932688"/>
            <a:ext cx="4582240" cy="4936300"/>
          </a:xfrm>
        </p:spPr>
        <p:txBody>
          <a:bodyPr>
            <a:noAutofit/>
          </a:bodyPr>
          <a:lstStyle/>
          <a:p>
            <a:pPr marL="342900" indent="-342900">
              <a:buAutoNum type="arabicPeriod"/>
            </a:pPr>
            <a:r>
              <a:rPr lang="en-US" sz="2400" dirty="0"/>
              <a:t>Child Development and Early Learning</a:t>
            </a:r>
          </a:p>
          <a:p>
            <a:pPr marL="342900" indent="-342900">
              <a:buAutoNum type="arabicPeriod"/>
            </a:pPr>
            <a:r>
              <a:rPr lang="en-US" sz="2400" dirty="0"/>
              <a:t>Partnering with Families</a:t>
            </a:r>
          </a:p>
          <a:p>
            <a:pPr marL="342900" indent="-342900">
              <a:buAutoNum type="arabicPeriod"/>
            </a:pPr>
            <a:r>
              <a:rPr lang="en-US" sz="2400" dirty="0"/>
              <a:t>Collaboration and Teaming</a:t>
            </a:r>
          </a:p>
          <a:p>
            <a:pPr marL="342900" indent="-342900">
              <a:buAutoNum type="arabicPeriod"/>
            </a:pPr>
            <a:r>
              <a:rPr lang="en-US" sz="2400" dirty="0"/>
              <a:t>Assessment Process</a:t>
            </a:r>
          </a:p>
          <a:p>
            <a:pPr marL="342900" indent="-342900">
              <a:buAutoNum type="arabicPeriod"/>
            </a:pPr>
            <a:r>
              <a:rPr lang="en-US" sz="2400" dirty="0"/>
              <a:t>Curriculum Frameworks</a:t>
            </a:r>
          </a:p>
          <a:p>
            <a:pPr marL="342900" indent="-342900">
              <a:buAutoNum type="arabicPeriod"/>
            </a:pPr>
            <a:r>
              <a:rPr lang="en-US" sz="2400" dirty="0"/>
              <a:t>Using Responsive and Reciprocal Interactions, Interventions and Instruction</a:t>
            </a:r>
          </a:p>
          <a:p>
            <a:pPr marL="342900" indent="-342900">
              <a:buAutoNum type="arabicPeriod"/>
            </a:pPr>
            <a:r>
              <a:rPr lang="en-US" sz="2400" dirty="0"/>
              <a:t>Professionalism and Ethical Practice</a:t>
            </a:r>
          </a:p>
          <a:p>
            <a:pPr marL="342900" indent="-342900">
              <a:buAutoNum type="arabicPeriod"/>
            </a:pPr>
            <a:r>
              <a:rPr lang="en-US" sz="2400" dirty="0"/>
              <a:t>Field and Clinical Experiences</a:t>
            </a:r>
          </a:p>
        </p:txBody>
      </p:sp>
    </p:spTree>
    <p:custDataLst>
      <p:tags r:id="rId1"/>
    </p:custDataLst>
    <p:extLst>
      <p:ext uri="{BB962C8B-B14F-4D97-AF65-F5344CB8AC3E}">
        <p14:creationId xmlns:p14="http://schemas.microsoft.com/office/powerpoint/2010/main" val="7497925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7AB42-F849-73CE-727D-7BC5F42A1F12}"/>
              </a:ext>
            </a:extLst>
          </p:cNvPr>
          <p:cNvSpPr>
            <a:spLocks noGrp="1"/>
          </p:cNvSpPr>
          <p:nvPr>
            <p:ph type="title"/>
          </p:nvPr>
        </p:nvSpPr>
        <p:spPr>
          <a:xfrm>
            <a:off x="628650" y="365127"/>
            <a:ext cx="7886700" cy="1097914"/>
          </a:xfrm>
        </p:spPr>
        <p:txBody>
          <a:bodyPr>
            <a:normAutofit/>
          </a:bodyPr>
          <a:lstStyle/>
          <a:p>
            <a:pPr algn="ctr"/>
            <a:r>
              <a:rPr lang="en-US" sz="3600" dirty="0">
                <a:hlinkClick r:id="rId3"/>
              </a:rPr>
              <a:t>EI/ECSE Standards Overview </a:t>
            </a:r>
            <a:r>
              <a:rPr lang="en-US" sz="3600" dirty="0">
                <a:solidFill>
                  <a:schemeClr val="accent1">
                    <a:lumMod val="75000"/>
                  </a:schemeClr>
                </a:solidFill>
              </a:rPr>
              <a:t>(4:39)</a:t>
            </a:r>
          </a:p>
        </p:txBody>
      </p:sp>
      <p:sp>
        <p:nvSpPr>
          <p:cNvPr id="3" name="Content Placeholder 2">
            <a:extLst>
              <a:ext uri="{FF2B5EF4-FFF2-40B4-BE49-F238E27FC236}">
                <a16:creationId xmlns:a16="http://schemas.microsoft.com/office/drawing/2014/main" id="{4F6C0E8E-1DD3-3C35-6987-BC2573407D66}"/>
              </a:ext>
            </a:extLst>
          </p:cNvPr>
          <p:cNvSpPr>
            <a:spLocks noGrp="1"/>
          </p:cNvSpPr>
          <p:nvPr>
            <p:ph idx="1"/>
          </p:nvPr>
        </p:nvSpPr>
        <p:spPr>
          <a:xfrm>
            <a:off x="628650" y="1731263"/>
            <a:ext cx="7886700" cy="4445699"/>
          </a:xfrm>
        </p:spPr>
        <p:txBody>
          <a:bodyPr/>
          <a:lstStyle/>
          <a:p>
            <a:pPr marL="0" indent="0">
              <a:buNone/>
            </a:pPr>
            <a:r>
              <a:rPr lang="en-US" dirty="0"/>
              <a:t>Watch the video and reflect on these questions as you watch it:</a:t>
            </a:r>
          </a:p>
          <a:p>
            <a:pPr marL="514350" indent="-514350">
              <a:buFont typeface="+mj-lt"/>
              <a:buAutoNum type="arabicPeriod"/>
            </a:pPr>
            <a:r>
              <a:rPr lang="en-US" dirty="0"/>
              <a:t>Why is it important to have EI/ECSE professional Standards?</a:t>
            </a:r>
          </a:p>
          <a:p>
            <a:pPr marL="514350" indent="-514350">
              <a:buFont typeface="+mj-lt"/>
              <a:buAutoNum type="arabicPeriod"/>
            </a:pPr>
            <a:r>
              <a:rPr lang="en-US" dirty="0"/>
              <a:t>What are the themes that cut across all of the Standards? </a:t>
            </a:r>
          </a:p>
          <a:p>
            <a:pPr marL="514350" indent="-514350">
              <a:buFont typeface="+mj-lt"/>
              <a:buAutoNum type="arabicPeriod"/>
            </a:pPr>
            <a:r>
              <a:rPr lang="en-US" dirty="0"/>
              <a:t>What did you learn about the EI/ECSE Standards in addition to what we have already discussed?</a:t>
            </a:r>
          </a:p>
        </p:txBody>
      </p:sp>
    </p:spTree>
    <p:extLst>
      <p:ext uri="{BB962C8B-B14F-4D97-AF65-F5344CB8AC3E}">
        <p14:creationId xmlns:p14="http://schemas.microsoft.com/office/powerpoint/2010/main" val="16387805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D4ECF-6483-340B-EC86-804289237B67}"/>
              </a:ext>
            </a:extLst>
          </p:cNvPr>
          <p:cNvSpPr>
            <a:spLocks noGrp="1"/>
          </p:cNvSpPr>
          <p:nvPr>
            <p:ph type="title"/>
          </p:nvPr>
        </p:nvSpPr>
        <p:spPr>
          <a:xfrm>
            <a:off x="628650" y="365127"/>
            <a:ext cx="7886700" cy="1024762"/>
          </a:xfrm>
        </p:spPr>
        <p:txBody>
          <a:bodyPr>
            <a:normAutofit/>
          </a:bodyPr>
          <a:lstStyle/>
          <a:p>
            <a:pPr algn="ctr"/>
            <a:r>
              <a:rPr lang="en-US" sz="3600" dirty="0">
                <a:hlinkClick r:id="rId3"/>
              </a:rPr>
              <a:t>DEC Resources for the EI/ECSE Standards</a:t>
            </a:r>
            <a:endParaRPr lang="en-US" sz="3600" dirty="0"/>
          </a:p>
        </p:txBody>
      </p:sp>
      <p:pic>
        <p:nvPicPr>
          <p:cNvPr id="6" name="Picture 5" descr="Screenshot of one slide form overview of&#10;EI/ECSE Standards video. ">
            <a:extLst>
              <a:ext uri="{FF2B5EF4-FFF2-40B4-BE49-F238E27FC236}">
                <a16:creationId xmlns:a16="http://schemas.microsoft.com/office/drawing/2014/main" id="{C188CF01-50C6-1BC1-41FF-832417B11DAB}"/>
              </a:ext>
            </a:extLst>
          </p:cNvPr>
          <p:cNvPicPr>
            <a:picLocks noChangeAspect="1"/>
          </p:cNvPicPr>
          <p:nvPr/>
        </p:nvPicPr>
        <p:blipFill>
          <a:blip r:embed="rId4"/>
          <a:stretch>
            <a:fillRect/>
          </a:stretch>
        </p:blipFill>
        <p:spPr>
          <a:xfrm>
            <a:off x="2770476" y="1221520"/>
            <a:ext cx="3603048" cy="2011854"/>
          </a:xfrm>
          <a:prstGeom prst="rect">
            <a:avLst/>
          </a:prstGeom>
        </p:spPr>
      </p:pic>
      <p:pic>
        <p:nvPicPr>
          <p:cNvPr id="5" name="Picture 4">
            <a:extLst>
              <a:ext uri="{FF2B5EF4-FFF2-40B4-BE49-F238E27FC236}">
                <a16:creationId xmlns:a16="http://schemas.microsoft.com/office/drawing/2014/main" id="{1BADF94C-8E8D-DA48-1AAB-A0002C036643}"/>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628650" y="3503886"/>
            <a:ext cx="3805564" cy="2422033"/>
          </a:xfrm>
          <a:prstGeom prst="rect">
            <a:avLst/>
          </a:prstGeom>
        </p:spPr>
      </p:pic>
      <p:pic>
        <p:nvPicPr>
          <p:cNvPr id="4" name="Content Placeholder 3" descr="Visual image of link to the EI/ECSE Standards power point overview.">
            <a:extLst>
              <a:ext uri="{FF2B5EF4-FFF2-40B4-BE49-F238E27FC236}">
                <a16:creationId xmlns:a16="http://schemas.microsoft.com/office/drawing/2014/main" id="{78194B5D-D715-E502-750A-9910E0DE1F35}"/>
              </a:ext>
            </a:extLst>
          </p:cNvPr>
          <p:cNvPicPr>
            <a:picLocks noGrp="1" noChangeAspect="1"/>
          </p:cNvPicPr>
          <p:nvPr>
            <p:ph idx="1"/>
          </p:nvPr>
        </p:nvPicPr>
        <p:blipFill>
          <a:blip r:embed="rId6"/>
          <a:stretch>
            <a:fillRect/>
          </a:stretch>
        </p:blipFill>
        <p:spPr>
          <a:xfrm>
            <a:off x="4912303" y="3502412"/>
            <a:ext cx="3603048" cy="2422032"/>
          </a:xfrm>
          <a:prstGeom prst="rect">
            <a:avLst/>
          </a:prstGeom>
        </p:spPr>
      </p:pic>
    </p:spTree>
    <p:extLst>
      <p:ext uri="{BB962C8B-B14F-4D97-AF65-F5344CB8AC3E}">
        <p14:creationId xmlns:p14="http://schemas.microsoft.com/office/powerpoint/2010/main" val="10258366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A34DB38-4BE3-3980-A9DD-5B35CA95537A}"/>
              </a:ext>
            </a:extLst>
          </p:cNvPr>
          <p:cNvSpPr>
            <a:spLocks noGrp="1"/>
          </p:cNvSpPr>
          <p:nvPr>
            <p:ph type="title"/>
          </p:nvPr>
        </p:nvSpPr>
        <p:spPr/>
        <p:txBody>
          <a:bodyPr/>
          <a:lstStyle/>
          <a:p>
            <a:r>
              <a:rPr lang="en-US" dirty="0"/>
              <a:t>ECPC Website</a:t>
            </a:r>
          </a:p>
        </p:txBody>
      </p:sp>
      <p:sp>
        <p:nvSpPr>
          <p:cNvPr id="9" name="Content Placeholder 8">
            <a:extLst>
              <a:ext uri="{FF2B5EF4-FFF2-40B4-BE49-F238E27FC236}">
                <a16:creationId xmlns:a16="http://schemas.microsoft.com/office/drawing/2014/main" id="{E8E444E8-EB85-8CCD-F9DD-93D0E64522D2}"/>
              </a:ext>
            </a:extLst>
          </p:cNvPr>
          <p:cNvSpPr>
            <a:spLocks noGrp="1"/>
          </p:cNvSpPr>
          <p:nvPr>
            <p:ph idx="1"/>
          </p:nvPr>
        </p:nvSpPr>
        <p:spPr>
          <a:xfrm>
            <a:off x="628650" y="2311762"/>
            <a:ext cx="7886700" cy="4351338"/>
          </a:xfrm>
        </p:spPr>
        <p:txBody>
          <a:bodyPr/>
          <a:lstStyle/>
          <a:p>
            <a:pPr marL="0" indent="0" algn="ctr">
              <a:lnSpc>
                <a:spcPct val="90000"/>
              </a:lnSpc>
              <a:spcBef>
                <a:spcPts val="1000"/>
              </a:spcBef>
              <a:buClr>
                <a:schemeClr val="accent1"/>
              </a:buClr>
              <a:buSzPts val="1100"/>
              <a:buNone/>
            </a:pPr>
            <a:r>
              <a:rPr lang="en-US" sz="2800" b="1" dirty="0">
                <a:solidFill>
                  <a:schemeClr val="accent1"/>
                </a:solidFill>
                <a:latin typeface="Arial"/>
                <a:ea typeface="Arial"/>
                <a:cs typeface="Arial"/>
                <a:sym typeface="Arial"/>
              </a:rPr>
              <a:t>The Early Childhood Personnel Center</a:t>
            </a:r>
          </a:p>
          <a:p>
            <a:pPr marL="0" indent="0" algn="ctr">
              <a:lnSpc>
                <a:spcPct val="90000"/>
              </a:lnSpc>
              <a:spcBef>
                <a:spcPts val="1000"/>
              </a:spcBef>
              <a:buClr>
                <a:schemeClr val="accent1"/>
              </a:buClr>
              <a:buSzPts val="1100"/>
              <a:buNone/>
            </a:pPr>
            <a:r>
              <a:rPr lang="en-US" sz="2800" b="1" u="sng" dirty="0">
                <a:solidFill>
                  <a:schemeClr val="hlink"/>
                </a:solidFill>
                <a:latin typeface="Arial"/>
                <a:ea typeface="Arial"/>
                <a:cs typeface="Arial"/>
                <a:sym typeface="Arial"/>
                <a:hlinkClick r:id="rId3"/>
              </a:rPr>
              <a:t>https://ecpcta.org/</a:t>
            </a:r>
            <a:endParaRPr lang="en-US" sz="2800" b="1" dirty="0">
              <a:solidFill>
                <a:schemeClr val="accent1"/>
              </a:solidFill>
              <a:latin typeface="Arial"/>
              <a:ea typeface="Arial"/>
              <a:cs typeface="Arial"/>
              <a:sym typeface="Arial"/>
            </a:endParaRPr>
          </a:p>
          <a:p>
            <a:pPr marL="0" indent="0" algn="ctr">
              <a:lnSpc>
                <a:spcPct val="90000"/>
              </a:lnSpc>
              <a:spcBef>
                <a:spcPts val="1000"/>
              </a:spcBef>
              <a:buClr>
                <a:schemeClr val="accent1"/>
              </a:buClr>
              <a:buSzPts val="1100"/>
              <a:buNone/>
            </a:pPr>
            <a:endParaRPr lang="en-US" sz="2800" b="1" dirty="0">
              <a:solidFill>
                <a:schemeClr val="accent1"/>
              </a:solidFill>
              <a:latin typeface="Arial"/>
              <a:ea typeface="Arial"/>
              <a:cs typeface="Arial"/>
              <a:sym typeface="Arial"/>
            </a:endParaRPr>
          </a:p>
          <a:p>
            <a:pPr marL="0" indent="0" algn="ctr">
              <a:lnSpc>
                <a:spcPct val="90000"/>
              </a:lnSpc>
              <a:spcBef>
                <a:spcPts val="1000"/>
              </a:spcBef>
              <a:buClr>
                <a:schemeClr val="accent1"/>
              </a:buClr>
              <a:buSzPts val="1100"/>
              <a:buNone/>
            </a:pPr>
            <a:r>
              <a:rPr lang="en-US" sz="2800" b="1" dirty="0">
                <a:solidFill>
                  <a:schemeClr val="accent1"/>
                </a:solidFill>
                <a:latin typeface="Arial"/>
                <a:ea typeface="Arial"/>
                <a:cs typeface="Arial"/>
                <a:sym typeface="Arial"/>
              </a:rPr>
              <a:t>ECPC IHE Faculty Resources</a:t>
            </a:r>
          </a:p>
          <a:p>
            <a:pPr marL="0" indent="0" algn="ctr">
              <a:lnSpc>
                <a:spcPct val="90000"/>
              </a:lnSpc>
              <a:spcBef>
                <a:spcPts val="1000"/>
              </a:spcBef>
              <a:buClr>
                <a:schemeClr val="accent1"/>
              </a:buClr>
              <a:buSzPts val="1100"/>
              <a:buNone/>
            </a:pPr>
            <a:r>
              <a:rPr lang="en-US" b="1" u="sng" dirty="0">
                <a:solidFill>
                  <a:schemeClr val="hlink"/>
                </a:solidFill>
                <a:latin typeface="Arial"/>
                <a:ea typeface="Arial"/>
                <a:cs typeface="Arial"/>
                <a:sym typeface="Arial"/>
                <a:hlinkClick r:id="rId4"/>
              </a:rPr>
              <a:t>https://ecpcta.org/ihe-faculty/</a:t>
            </a:r>
            <a:endParaRPr lang="en-US" b="1" u="sng" dirty="0">
              <a:solidFill>
                <a:schemeClr val="hlink"/>
              </a:solidFill>
              <a:latin typeface="Arial"/>
              <a:ea typeface="Arial"/>
              <a:cs typeface="Arial"/>
              <a:sym typeface="Arial"/>
            </a:endParaRPr>
          </a:p>
          <a:p>
            <a:endParaRPr lang="en-US" dirty="0"/>
          </a:p>
        </p:txBody>
      </p:sp>
    </p:spTree>
    <p:extLst>
      <p:ext uri="{BB962C8B-B14F-4D97-AF65-F5344CB8AC3E}">
        <p14:creationId xmlns:p14="http://schemas.microsoft.com/office/powerpoint/2010/main" val="40781529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1" name="Title 1">
            <a:extLst>
              <a:ext uri="{FF2B5EF4-FFF2-40B4-BE49-F238E27FC236}">
                <a16:creationId xmlns:a16="http://schemas.microsoft.com/office/drawing/2014/main" id="{26406471-AA91-6C4A-1B0E-A7F5505E7714}"/>
              </a:ext>
            </a:extLst>
          </p:cNvPr>
          <p:cNvSpPr>
            <a:spLocks noGrp="1"/>
          </p:cNvSpPr>
          <p:nvPr>
            <p:ph type="title"/>
          </p:nvPr>
        </p:nvSpPr>
        <p:spPr>
          <a:xfrm>
            <a:off x="3418312" y="847404"/>
            <a:ext cx="5725688" cy="602105"/>
          </a:xfrm>
        </p:spPr>
        <p:txBody>
          <a:bodyPr>
            <a:normAutofit/>
          </a:bodyPr>
          <a:lstStyle/>
          <a:p>
            <a:r>
              <a:rPr lang="en-US" dirty="0">
                <a:hlinkClick r:id="rId3"/>
              </a:rPr>
              <a:t>E-Learning Lessons and Videos</a:t>
            </a:r>
            <a:endParaRPr lang="en-US" dirty="0"/>
          </a:p>
        </p:txBody>
      </p:sp>
      <p:pic>
        <p:nvPicPr>
          <p:cNvPr id="1026" name="Picture 2" descr="A child laughing with a book">
            <a:extLst>
              <a:ext uri="{FF2B5EF4-FFF2-40B4-BE49-F238E27FC236}">
                <a16:creationId xmlns:a16="http://schemas.microsoft.com/office/drawing/2014/main" id="{8ABE7C4E-6EC4-424F-A9D8-01D14BE09D67}"/>
              </a:ext>
              <a:ext uri="{C183D7F6-B498-43B3-948B-1728B52AA6E4}">
                <adec:decorative xmlns:adec="http://schemas.microsoft.com/office/drawing/2017/decorative" val="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9605" r="24355"/>
          <a:stretch/>
        </p:blipFill>
        <p:spPr bwMode="auto">
          <a:xfrm>
            <a:off x="470781" y="135445"/>
            <a:ext cx="2797060" cy="2026025"/>
          </a:xfrm>
          <a:prstGeom prst="rect">
            <a:avLst/>
          </a:prstGeom>
          <a:solidFill>
            <a:srgbClr val="FFFFFF"/>
          </a:solidFill>
        </p:spPr>
      </p:pic>
      <p:sp>
        <p:nvSpPr>
          <p:cNvPr id="3" name="TextBox 2">
            <a:extLst>
              <a:ext uri="{FF2B5EF4-FFF2-40B4-BE49-F238E27FC236}">
                <a16:creationId xmlns:a16="http://schemas.microsoft.com/office/drawing/2014/main" id="{A8628E1C-8F43-4F54-E3EC-F11C7F229521}"/>
              </a:ext>
            </a:extLst>
          </p:cNvPr>
          <p:cNvSpPr txBox="1"/>
          <p:nvPr/>
        </p:nvSpPr>
        <p:spPr>
          <a:xfrm>
            <a:off x="344032" y="2335794"/>
            <a:ext cx="8392562" cy="3913892"/>
          </a:xfrm>
          <a:prstGeom prst="rect">
            <a:avLst/>
          </a:prstGeom>
          <a:noFill/>
        </p:spPr>
        <p:txBody>
          <a:bodyPr wrap="square" rtlCol="0">
            <a:spAutoFit/>
          </a:bodyPr>
          <a:lstStyle/>
          <a:p>
            <a:pPr marR="0" defTabSz="914400" eaLnBrk="1" fontAlgn="base" hangingPunct="1">
              <a:lnSpc>
                <a:spcPct val="90000"/>
              </a:lnSpc>
              <a:spcBef>
                <a:spcPts val="1000"/>
              </a:spcBef>
              <a:spcAft>
                <a:spcPct val="0"/>
              </a:spcAft>
              <a:buClrTx/>
              <a:buSzTx/>
              <a:tabLst/>
            </a:pPr>
            <a:r>
              <a:rPr kumimoji="0" lang="en-US" altLang="en-US" sz="2400" b="0" i="0" u="none" strike="noStrike" kern="1200" cap="none" normalizeH="0" baseline="0" dirty="0">
                <a:ln>
                  <a:noFill/>
                </a:ln>
                <a:effectLst/>
                <a:latin typeface="+mn-lt"/>
                <a:ea typeface="+mn-ea"/>
                <a:cs typeface="+mn-cs"/>
              </a:rPr>
              <a:t>Course enhancement offerings include e-learning lessons, practice guides, resources, and CONNECT Modules. These materials were developed for Higher Education faculty and professional development staff for use when training early interventionists, early childhood special education educators, and related service providers to use evidence-based practices. The materials provide authentic learning activities and opportunities for self-evaluation and student-guided mastery experiences.</a:t>
            </a:r>
          </a:p>
          <a:p>
            <a:pPr marR="0" defTabSz="914400" eaLnBrk="1" fontAlgn="base" hangingPunct="1">
              <a:lnSpc>
                <a:spcPct val="90000"/>
              </a:lnSpc>
              <a:spcBef>
                <a:spcPts val="1000"/>
              </a:spcBef>
              <a:spcAft>
                <a:spcPct val="0"/>
              </a:spcAft>
              <a:buClrTx/>
              <a:buSzTx/>
              <a:tabLst/>
            </a:pPr>
            <a:r>
              <a:rPr kumimoji="0" lang="en-US" altLang="en-US" sz="2400" b="0" i="0" u="none" strike="noStrike" kern="1200" cap="none" normalizeH="0" baseline="0" dirty="0">
                <a:ln>
                  <a:noFill/>
                </a:ln>
                <a:effectLst/>
                <a:latin typeface="+mn-lt"/>
                <a:ea typeface="+mn-ea"/>
                <a:cs typeface="+mn-cs"/>
              </a:rPr>
              <a:t>Each learning series has an introduction, practice illustration, and implementation activities along with additional resources.</a:t>
            </a:r>
          </a:p>
          <a:p>
            <a:endParaRPr lang="en-US" sz="2400" dirty="0"/>
          </a:p>
        </p:txBody>
      </p:sp>
    </p:spTree>
    <p:extLst>
      <p:ext uri="{BB962C8B-B14F-4D97-AF65-F5344CB8AC3E}">
        <p14:creationId xmlns:p14="http://schemas.microsoft.com/office/powerpoint/2010/main" val="41301090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ACE68-3603-F22B-CDE3-EEF6FFE5E1F6}"/>
              </a:ext>
            </a:extLst>
          </p:cNvPr>
          <p:cNvSpPr>
            <a:spLocks noGrp="1"/>
          </p:cNvSpPr>
          <p:nvPr>
            <p:ph type="title"/>
          </p:nvPr>
        </p:nvSpPr>
        <p:spPr>
          <a:xfrm>
            <a:off x="353568" y="365126"/>
            <a:ext cx="8412480" cy="1325563"/>
          </a:xfrm>
        </p:spPr>
        <p:txBody>
          <a:bodyPr/>
          <a:lstStyle/>
          <a:p>
            <a:pPr algn="ctr"/>
            <a:r>
              <a:rPr kumimoji="0" lang="en-US" sz="3200" i="0" u="none" strike="noStrike" kern="1200" cap="none" spc="0" normalizeH="0" baseline="0" noProof="0" dirty="0">
                <a:ln>
                  <a:noFill/>
                </a:ln>
                <a:solidFill>
                  <a:srgbClr val="121F88"/>
                </a:solidFill>
                <a:effectLst/>
                <a:uLnTx/>
                <a:uFillTx/>
                <a:latin typeface="Calibri" panose="020F0502020204030204" pitchFamily="34" charset="0"/>
                <a:cs typeface="Calibri" panose="020F0502020204030204" pitchFamily="34" charset="0"/>
              </a:rPr>
              <a:t>Additional Professional Standards and Resources </a:t>
            </a:r>
            <a:endParaRPr lang="en-US"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24A99E12-BC95-1E9E-0408-E2024EB672C8}"/>
              </a:ext>
            </a:extLst>
          </p:cNvPr>
          <p:cNvSpPr>
            <a:spLocks noGrp="1"/>
          </p:cNvSpPr>
          <p:nvPr>
            <p:ph idx="1"/>
          </p:nvPr>
        </p:nvSpPr>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hlinkClick r:id="rId3"/>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ECE Standards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(2020)</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solidFill>
                <a:prstClr val="black"/>
              </a:solidFill>
              <a:latin typeface="Calibri" panose="020F0502020204030204"/>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solidFill>
                <a:prstClr val="black"/>
              </a:solidFill>
              <a:latin typeface="Calibri" panose="020F0502020204030204"/>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hlinkClick r:id="rId4" action="ppaction://hlinkfile"/>
              </a:rPr>
              <a:t>K-12 Special Education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hlinkClick r:id="rId4" action="ppaction://hlinkfile"/>
              </a:rPr>
              <a:t>Standards</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(2020)</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indent="0">
              <a:buNone/>
            </a:pPr>
            <a:endParaRPr lang="en-US" dirty="0"/>
          </a:p>
        </p:txBody>
      </p:sp>
      <p:pic>
        <p:nvPicPr>
          <p:cNvPr id="4" name="Picture 3">
            <a:extLst>
              <a:ext uri="{FF2B5EF4-FFF2-40B4-BE49-F238E27FC236}">
                <a16:creationId xmlns:a16="http://schemas.microsoft.com/office/drawing/2014/main" id="{12D17269-8CFC-7BD1-F4F2-E7DA9B3B4F85}"/>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4020185" y="1371667"/>
            <a:ext cx="2914141" cy="2420322"/>
          </a:xfrm>
          <a:prstGeom prst="rect">
            <a:avLst/>
          </a:prstGeom>
        </p:spPr>
      </p:pic>
      <p:pic>
        <p:nvPicPr>
          <p:cNvPr id="6" name="Picture 5">
            <a:extLst>
              <a:ext uri="{FF2B5EF4-FFF2-40B4-BE49-F238E27FC236}">
                <a16:creationId xmlns:a16="http://schemas.microsoft.com/office/drawing/2014/main" id="{D19DE1E6-FCEE-A8BE-CD7E-0157156797FD}"/>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5376672" y="4001294"/>
            <a:ext cx="2752344" cy="1946765"/>
          </a:xfrm>
          <a:prstGeom prst="rect">
            <a:avLst/>
          </a:prstGeom>
        </p:spPr>
      </p:pic>
      <p:pic>
        <p:nvPicPr>
          <p:cNvPr id="7" name="Picture 6" descr="CEC logo.">
            <a:extLst>
              <a:ext uri="{FF2B5EF4-FFF2-40B4-BE49-F238E27FC236}">
                <a16:creationId xmlns:a16="http://schemas.microsoft.com/office/drawing/2014/main" id="{49971FC5-3CEC-AEF6-3361-ACFF9882D9EC}"/>
              </a:ext>
            </a:extLst>
          </p:cNvPr>
          <p:cNvPicPr>
            <a:picLocks noChangeAspect="1"/>
          </p:cNvPicPr>
          <p:nvPr/>
        </p:nvPicPr>
        <p:blipFill>
          <a:blip r:embed="rId7"/>
          <a:stretch>
            <a:fillRect/>
          </a:stretch>
        </p:blipFill>
        <p:spPr>
          <a:xfrm>
            <a:off x="7095743" y="3054097"/>
            <a:ext cx="1332231" cy="718294"/>
          </a:xfrm>
          <a:prstGeom prst="rect">
            <a:avLst/>
          </a:prstGeom>
        </p:spPr>
      </p:pic>
    </p:spTree>
    <p:extLst>
      <p:ext uri="{BB962C8B-B14F-4D97-AF65-F5344CB8AC3E}">
        <p14:creationId xmlns:p14="http://schemas.microsoft.com/office/powerpoint/2010/main" val="31312940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85CE8-08CF-44C4-7084-7A2E42132215}"/>
              </a:ext>
            </a:extLst>
          </p:cNvPr>
          <p:cNvSpPr>
            <a:spLocks noGrp="1"/>
          </p:cNvSpPr>
          <p:nvPr>
            <p:ph type="title"/>
          </p:nvPr>
        </p:nvSpPr>
        <p:spPr>
          <a:xfrm>
            <a:off x="763466" y="1709739"/>
            <a:ext cx="2731008" cy="2277045"/>
          </a:xfrm>
        </p:spPr>
        <p:txBody>
          <a:bodyPr>
            <a:normAutofit/>
          </a:bodyPr>
          <a:lstStyle/>
          <a:p>
            <a:r>
              <a:rPr lang="en-US" sz="4400" dirty="0"/>
              <a:t>Issues and Trends in EI/ECSE</a:t>
            </a:r>
          </a:p>
        </p:txBody>
      </p:sp>
      <p:pic>
        <p:nvPicPr>
          <p:cNvPr id="5" name="Picture 4">
            <a:extLst>
              <a:ext uri="{FF2B5EF4-FFF2-40B4-BE49-F238E27FC236}">
                <a16:creationId xmlns:a16="http://schemas.microsoft.com/office/drawing/2014/main" id="{0D04E1B9-FA1F-C906-7DA2-F5391CBD750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206874" y="1490662"/>
            <a:ext cx="4303713" cy="3876675"/>
          </a:xfrm>
          <a:prstGeom prst="rect">
            <a:avLst/>
          </a:prstGeom>
        </p:spPr>
      </p:pic>
    </p:spTree>
    <p:extLst>
      <p:ext uri="{BB962C8B-B14F-4D97-AF65-F5344CB8AC3E}">
        <p14:creationId xmlns:p14="http://schemas.microsoft.com/office/powerpoint/2010/main" val="9357961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dirty="0"/>
              <a:t>What Resources Inform Me About Current Issues and Trends in the EI/ECSE Profession? </a:t>
            </a:r>
          </a:p>
        </p:txBody>
      </p:sp>
      <p:sp>
        <p:nvSpPr>
          <p:cNvPr id="3" name="Content Placeholder 2"/>
          <p:cNvSpPr>
            <a:spLocks noGrp="1"/>
          </p:cNvSpPr>
          <p:nvPr>
            <p:ph idx="1"/>
          </p:nvPr>
        </p:nvSpPr>
        <p:spPr>
          <a:xfrm>
            <a:off x="628650" y="1560577"/>
            <a:ext cx="7886700" cy="4547616"/>
          </a:xfrm>
        </p:spPr>
        <p:txBody>
          <a:bodyPr>
            <a:normAutofit fontScale="77500" lnSpcReduction="20000"/>
          </a:bodyPr>
          <a:lstStyle/>
          <a:p>
            <a:r>
              <a:rPr lang="en-US" dirty="0"/>
              <a:t>Policy and Advocacy</a:t>
            </a:r>
          </a:p>
          <a:p>
            <a:pPr lvl="1">
              <a:buFont typeface="Courier New" panose="02070309020205020404" pitchFamily="49" charset="0"/>
              <a:buChar char="o"/>
            </a:pPr>
            <a:r>
              <a:rPr lang="en-US" sz="2800" dirty="0">
                <a:hlinkClick r:id="rId4"/>
              </a:rPr>
              <a:t>CEC Policy and Advocacy</a:t>
            </a:r>
            <a:endParaRPr lang="en-US" sz="2800" dirty="0"/>
          </a:p>
          <a:p>
            <a:pPr lvl="1">
              <a:buFont typeface="Courier New" panose="02070309020205020404" pitchFamily="49" charset="0"/>
              <a:buChar char="o"/>
            </a:pPr>
            <a:r>
              <a:rPr lang="en-US" sz="2800" dirty="0">
                <a:hlinkClick r:id="rId5"/>
              </a:rPr>
              <a:t>DEC Policy and Advocacy</a:t>
            </a:r>
            <a:endParaRPr lang="en-US" sz="2800" dirty="0"/>
          </a:p>
          <a:p>
            <a:r>
              <a:rPr lang="en-US" dirty="0"/>
              <a:t>Practice</a:t>
            </a:r>
          </a:p>
          <a:p>
            <a:pPr marL="685800" marR="0" lvl="1" indent="-228600"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Professional organization journals</a:t>
            </a:r>
          </a:p>
          <a:p>
            <a:r>
              <a:rPr lang="en-US" dirty="0"/>
              <a:t>Research</a:t>
            </a:r>
          </a:p>
          <a:p>
            <a:pPr lvl="1">
              <a:spcAft>
                <a:spcPts val="300"/>
              </a:spcAft>
              <a:buFont typeface="Courier New" panose="02070309020205020404" pitchFamily="49" charset="0"/>
              <a:buChar char="o"/>
            </a:pPr>
            <a:r>
              <a:rPr lang="en-US" sz="2800" dirty="0"/>
              <a:t>Professional organization journals</a:t>
            </a:r>
          </a:p>
          <a:p>
            <a:pPr lvl="1">
              <a:spcAft>
                <a:spcPts val="300"/>
              </a:spcAft>
              <a:buFont typeface="Courier New" panose="02070309020205020404" pitchFamily="49" charset="0"/>
              <a:buChar char="o"/>
            </a:pPr>
            <a:r>
              <a:rPr lang="en-US" sz="2800" dirty="0">
                <a:hlinkClick r:id="rId6"/>
              </a:rPr>
              <a:t>National Institute for Early Education Research </a:t>
            </a:r>
            <a:r>
              <a:rPr lang="en-US" sz="2800" dirty="0"/>
              <a:t>(NIEER)</a:t>
            </a:r>
          </a:p>
          <a:p>
            <a:pPr>
              <a:spcAft>
                <a:spcPts val="300"/>
              </a:spcAft>
            </a:pPr>
            <a:r>
              <a:rPr lang="en-US" dirty="0"/>
              <a:t>Cross-category Resources</a:t>
            </a:r>
          </a:p>
          <a:p>
            <a:pPr lvl="1">
              <a:spcAft>
                <a:spcPts val="300"/>
              </a:spcAft>
              <a:buFont typeface="Courier New" panose="02070309020205020404" pitchFamily="49" charset="0"/>
              <a:buChar char="o"/>
            </a:pPr>
            <a:r>
              <a:rPr lang="en-US" sz="2800" dirty="0">
                <a:hlinkClick r:id="rId7"/>
              </a:rPr>
              <a:t>Office of Special Education and Rehabilitative Services</a:t>
            </a:r>
            <a:r>
              <a:rPr lang="en-US" sz="2800" dirty="0"/>
              <a:t> (OSERS)</a:t>
            </a:r>
          </a:p>
          <a:p>
            <a:pPr lvl="1">
              <a:spcAft>
                <a:spcPts val="300"/>
              </a:spcAft>
              <a:buFont typeface="Courier New" panose="02070309020205020404" pitchFamily="49" charset="0"/>
              <a:buChar char="o"/>
            </a:pPr>
            <a:r>
              <a:rPr lang="en-US" sz="2800" dirty="0">
                <a:hlinkClick r:id="rId8"/>
              </a:rPr>
              <a:t>Early Childhood Technical Assistance Center </a:t>
            </a:r>
            <a:r>
              <a:rPr lang="en-US" sz="2800" dirty="0" err="1">
                <a:hlinkClick r:id="rId8"/>
              </a:rPr>
              <a:t>eNotes</a:t>
            </a:r>
            <a:r>
              <a:rPr lang="en-US" sz="2800" dirty="0">
                <a:hlinkClick r:id="rId8"/>
              </a:rPr>
              <a:t> </a:t>
            </a:r>
            <a:endParaRPr lang="en-US" sz="2800" dirty="0"/>
          </a:p>
          <a:p>
            <a:pPr lvl="1">
              <a:spcAft>
                <a:spcPts val="300"/>
              </a:spcAft>
              <a:buFont typeface="Courier New" panose="02070309020205020404" pitchFamily="49" charset="0"/>
              <a:buChar char="o"/>
            </a:pPr>
            <a:r>
              <a:rPr lang="en-US" sz="2800" dirty="0">
                <a:hlinkClick r:id="rId9"/>
              </a:rPr>
              <a:t>DEC Email Updates</a:t>
            </a:r>
            <a:r>
              <a:rPr lang="en-US" sz="2800" dirty="0"/>
              <a:t> (e.g., DEC Update-Weekly Newsletter)</a:t>
            </a:r>
          </a:p>
          <a:p>
            <a:endParaRPr lang="en-US" dirty="0"/>
          </a:p>
        </p:txBody>
      </p:sp>
    </p:spTree>
    <p:custDataLst>
      <p:tags r:id="rId1"/>
    </p:custDataLst>
    <p:extLst>
      <p:ext uri="{BB962C8B-B14F-4D97-AF65-F5344CB8AC3E}">
        <p14:creationId xmlns:p14="http://schemas.microsoft.com/office/powerpoint/2010/main" val="18896112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3">
            <a:extLst>
              <a:ext uri="{FF2B5EF4-FFF2-40B4-BE49-F238E27FC236}">
                <a16:creationId xmlns:a16="http://schemas.microsoft.com/office/drawing/2014/main" id="{40BFADC1-BB25-BD30-C6DA-A65170C0A39C}"/>
              </a:ext>
            </a:extLst>
          </p:cNvPr>
          <p:cNvSpPr>
            <a:spLocks noGrp="1"/>
          </p:cNvSpPr>
          <p:nvPr>
            <p:ph type="title"/>
          </p:nvPr>
        </p:nvSpPr>
        <p:spPr>
          <a:xfrm>
            <a:off x="628650" y="365126"/>
            <a:ext cx="7886700" cy="1325563"/>
          </a:xfrm>
        </p:spPr>
        <p:txBody>
          <a:bodyPr anchor="ctr">
            <a:normAutofit/>
          </a:bodyPr>
          <a:lstStyle/>
          <a:p>
            <a:r>
              <a:rPr kumimoji="0" lang="en-US" b="1" i="0" u="none" strike="noStrike" kern="1200" cap="none" spc="0" normalizeH="0" baseline="0" noProof="0">
                <a:ln>
                  <a:noFill/>
                </a:ln>
                <a:effectLst/>
                <a:uLnTx/>
                <a:uFillTx/>
              </a:rPr>
              <a:t>What Are the Current Issues and Trends in EI/ECSE?</a:t>
            </a:r>
            <a:endParaRPr lang="en-US"/>
          </a:p>
        </p:txBody>
      </p:sp>
      <p:graphicFrame>
        <p:nvGraphicFramePr>
          <p:cNvPr id="4" name="Table 5">
            <a:extLst>
              <a:ext uri="{FF2B5EF4-FFF2-40B4-BE49-F238E27FC236}">
                <a16:creationId xmlns:a16="http://schemas.microsoft.com/office/drawing/2014/main" id="{52D8C03D-88D0-E4C4-18D0-16FD2FBBF847}"/>
              </a:ext>
            </a:extLst>
          </p:cNvPr>
          <p:cNvGraphicFramePr>
            <a:graphicFrameLocks noGrp="1"/>
          </p:cNvGraphicFramePr>
          <p:nvPr>
            <p:ph idx="1"/>
            <p:extLst>
              <p:ext uri="{D42A27DB-BD31-4B8C-83A1-F6EECF244321}">
                <p14:modId xmlns:p14="http://schemas.microsoft.com/office/powerpoint/2010/main" val="2985379894"/>
              </p:ext>
            </p:extLst>
          </p:nvPr>
        </p:nvGraphicFramePr>
        <p:xfrm>
          <a:off x="717630" y="1825623"/>
          <a:ext cx="7535119" cy="3969390"/>
        </p:xfrm>
        <a:graphic>
          <a:graphicData uri="http://schemas.openxmlformats.org/drawingml/2006/table">
            <a:tbl>
              <a:tblPr firstRow="1" bandRow="1">
                <a:tableStyleId>{69CF1AB2-1976-4502-BF36-3FF5EA218861}</a:tableStyleId>
              </a:tblPr>
              <a:tblGrid>
                <a:gridCol w="7535119">
                  <a:extLst>
                    <a:ext uri="{9D8B030D-6E8A-4147-A177-3AD203B41FA5}">
                      <a16:colId xmlns:a16="http://schemas.microsoft.com/office/drawing/2014/main" val="2101898325"/>
                    </a:ext>
                  </a:extLst>
                </a:gridCol>
              </a:tblGrid>
              <a:tr h="19577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b="0" dirty="0"/>
                        <a:t>Choose one of the 3 cross-category resources</a:t>
                      </a:r>
                    </a:p>
                    <a:p>
                      <a:endParaRPr lang="en-US" sz="1800" dirty="0"/>
                    </a:p>
                  </a:txBody>
                  <a:tcPr/>
                </a:tc>
                <a:extLst>
                  <a:ext uri="{0D108BD9-81ED-4DB2-BD59-A6C34878D82A}">
                    <a16:rowId xmlns:a16="http://schemas.microsoft.com/office/drawing/2014/main" val="2702112266"/>
                  </a:ext>
                </a:extLst>
              </a:tr>
              <a:tr h="19577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dirty="0"/>
                        <a:t>Review that resource on-line and identify one current issue and one current trend  </a:t>
                      </a:r>
                    </a:p>
                    <a:p>
                      <a:endParaRPr lang="en-US" sz="1800" dirty="0"/>
                    </a:p>
                  </a:txBody>
                  <a:tcPr/>
                </a:tc>
                <a:extLst>
                  <a:ext uri="{0D108BD9-81ED-4DB2-BD59-A6C34878D82A}">
                    <a16:rowId xmlns:a16="http://schemas.microsoft.com/office/drawing/2014/main" val="1881260927"/>
                  </a:ext>
                </a:extLst>
              </a:tr>
            </a:tbl>
          </a:graphicData>
        </a:graphic>
      </p:graphicFrame>
    </p:spTree>
    <p:extLst>
      <p:ext uri="{BB962C8B-B14F-4D97-AF65-F5344CB8AC3E}">
        <p14:creationId xmlns:p14="http://schemas.microsoft.com/office/powerpoint/2010/main" val="34292201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D8637-3191-B366-C7B9-6A33798877CF}"/>
              </a:ext>
            </a:extLst>
          </p:cNvPr>
          <p:cNvSpPr>
            <a:spLocks noGrp="1"/>
          </p:cNvSpPr>
          <p:nvPr>
            <p:ph type="title"/>
          </p:nvPr>
        </p:nvSpPr>
        <p:spPr>
          <a:xfrm>
            <a:off x="628650" y="365127"/>
            <a:ext cx="7886700" cy="537082"/>
          </a:xfrm>
        </p:spPr>
        <p:txBody>
          <a:bodyPr>
            <a:normAutofit fontScale="90000"/>
          </a:bodyPr>
          <a:lstStyle/>
          <a:p>
            <a:pPr algn="ctr"/>
            <a:r>
              <a:rPr lang="en-US" sz="3600" dirty="0"/>
              <a:t>Websites</a:t>
            </a:r>
          </a:p>
        </p:txBody>
      </p:sp>
      <p:sp>
        <p:nvSpPr>
          <p:cNvPr id="3" name="Content Placeholder 2">
            <a:extLst>
              <a:ext uri="{FF2B5EF4-FFF2-40B4-BE49-F238E27FC236}">
                <a16:creationId xmlns:a16="http://schemas.microsoft.com/office/drawing/2014/main" id="{5115EC20-E925-BF9B-C546-F4717E56FBB9}"/>
              </a:ext>
            </a:extLst>
          </p:cNvPr>
          <p:cNvSpPr>
            <a:spLocks noGrp="1"/>
          </p:cNvSpPr>
          <p:nvPr>
            <p:ph idx="1"/>
          </p:nvPr>
        </p:nvSpPr>
        <p:spPr>
          <a:xfrm>
            <a:off x="300941" y="1417050"/>
            <a:ext cx="8542117" cy="5165027"/>
          </a:xfrm>
        </p:spPr>
        <p:txBody>
          <a:bodyPr>
            <a:normAutofit/>
          </a:bodyPr>
          <a:lstStyle/>
          <a:p>
            <a:pPr marL="0" indent="0">
              <a:lnSpc>
                <a:spcPct val="100000"/>
              </a:lnSpc>
              <a:spcAft>
                <a:spcPts val="1200"/>
              </a:spcAft>
              <a:buNone/>
            </a:pPr>
            <a:r>
              <a:rPr lang="en-US" sz="2400" b="1" dirty="0"/>
              <a:t>Council for Exceptional Children </a:t>
            </a:r>
            <a:r>
              <a:rPr lang="en-US" sz="2400" dirty="0">
                <a:hlinkClick r:id="rId2"/>
              </a:rPr>
              <a:t>https://exceptionalchildren.org/</a:t>
            </a:r>
            <a:endParaRPr lang="en-US" sz="2400" dirty="0"/>
          </a:p>
          <a:p>
            <a:pPr marL="0" indent="0">
              <a:lnSpc>
                <a:spcPct val="100000"/>
              </a:lnSpc>
              <a:spcAft>
                <a:spcPts val="1200"/>
              </a:spcAft>
              <a:buNone/>
            </a:pPr>
            <a:r>
              <a:rPr lang="en-US" sz="2400" b="1" dirty="0"/>
              <a:t>Division for Early Childhood </a:t>
            </a:r>
            <a:r>
              <a:rPr lang="en-US" sz="2400" dirty="0">
                <a:hlinkClick r:id="rId3"/>
              </a:rPr>
              <a:t>https://www.dec-sped.org/</a:t>
            </a:r>
            <a:endParaRPr lang="en-US" sz="2400" dirty="0"/>
          </a:p>
          <a:p>
            <a:pPr>
              <a:lnSpc>
                <a:spcPct val="100000"/>
              </a:lnSpc>
              <a:spcAft>
                <a:spcPts val="1200"/>
              </a:spcAft>
            </a:pPr>
            <a:r>
              <a:rPr lang="en-US" sz="2400" dirty="0">
                <a:hlinkClick r:id="rId4"/>
              </a:rPr>
              <a:t>Recommended Practices | DEC (dec-sped.org)</a:t>
            </a:r>
            <a:endParaRPr lang="en-US" sz="2400" dirty="0"/>
          </a:p>
          <a:p>
            <a:pPr marL="0" indent="0">
              <a:lnSpc>
                <a:spcPct val="100000"/>
              </a:lnSpc>
              <a:spcAft>
                <a:spcPts val="1200"/>
              </a:spcAft>
              <a:buNone/>
            </a:pPr>
            <a:r>
              <a:rPr lang="en-US" sz="2400" b="1" dirty="0"/>
              <a:t>Early Childhood Personnel Center </a:t>
            </a:r>
            <a:r>
              <a:rPr lang="en-US" sz="2400" dirty="0">
                <a:hlinkClick r:id="rId5"/>
              </a:rPr>
              <a:t>https://ecpcta.org/</a:t>
            </a:r>
            <a:r>
              <a:rPr lang="en-US" sz="2400" dirty="0"/>
              <a:t> </a:t>
            </a:r>
          </a:p>
          <a:p>
            <a:pPr marL="0" indent="0">
              <a:lnSpc>
                <a:spcPct val="100000"/>
              </a:lnSpc>
              <a:spcAft>
                <a:spcPts val="1200"/>
              </a:spcAft>
              <a:buNone/>
            </a:pPr>
            <a:r>
              <a:rPr lang="en-US" sz="2400" b="1" dirty="0"/>
              <a:t>National Association for the Education of Young Children </a:t>
            </a:r>
            <a:r>
              <a:rPr lang="en-US" sz="2400" dirty="0">
                <a:hlinkClick r:id="rId6"/>
              </a:rPr>
              <a:t>https://www.naeyc.org/</a:t>
            </a:r>
            <a:endParaRPr lang="en-US" sz="2400" dirty="0"/>
          </a:p>
          <a:p>
            <a:pPr marL="0" indent="0">
              <a:lnSpc>
                <a:spcPct val="150000"/>
              </a:lnSpc>
              <a:buNone/>
            </a:pPr>
            <a:endParaRPr lang="en-US" dirty="0"/>
          </a:p>
          <a:p>
            <a:pPr marL="0" indent="0">
              <a:buNone/>
            </a:pPr>
            <a:endParaRPr lang="en-US" dirty="0"/>
          </a:p>
        </p:txBody>
      </p:sp>
    </p:spTree>
    <p:extLst>
      <p:ext uri="{BB962C8B-B14F-4D97-AF65-F5344CB8AC3E}">
        <p14:creationId xmlns:p14="http://schemas.microsoft.com/office/powerpoint/2010/main" val="3936841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Objectives</a:t>
            </a:r>
          </a:p>
        </p:txBody>
      </p:sp>
      <p:sp>
        <p:nvSpPr>
          <p:cNvPr id="3" name="Content Placeholder 2"/>
          <p:cNvSpPr>
            <a:spLocks noGrp="1"/>
          </p:cNvSpPr>
          <p:nvPr>
            <p:ph idx="1"/>
          </p:nvPr>
        </p:nvSpPr>
        <p:spPr/>
        <p:txBody>
          <a:bodyPr>
            <a:normAutofit fontScale="92500" lnSpcReduction="20000"/>
          </a:bodyPr>
          <a:lstStyle/>
          <a:p>
            <a:pPr>
              <a:lnSpc>
                <a:spcPct val="150000"/>
              </a:lnSpc>
            </a:pPr>
            <a:r>
              <a:rPr lang="en-US" dirty="0"/>
              <a:t>Define EI/ECSE as a profession,</a:t>
            </a:r>
          </a:p>
          <a:p>
            <a:pPr>
              <a:lnSpc>
                <a:spcPct val="150000"/>
              </a:lnSpc>
            </a:pPr>
            <a:r>
              <a:rPr lang="en-US" dirty="0"/>
              <a:t>Identify supports and services provided by EI/ECSE related professional organizations,</a:t>
            </a:r>
          </a:p>
          <a:p>
            <a:pPr>
              <a:lnSpc>
                <a:spcPct val="150000"/>
              </a:lnSpc>
            </a:pPr>
            <a:r>
              <a:rPr lang="en-US" dirty="0"/>
              <a:t>Examine state early learning standards,</a:t>
            </a:r>
          </a:p>
          <a:p>
            <a:pPr>
              <a:lnSpc>
                <a:spcPct val="150000"/>
              </a:lnSpc>
            </a:pPr>
            <a:r>
              <a:rPr lang="en-US" dirty="0"/>
              <a:t>List and review professional standards, and </a:t>
            </a:r>
          </a:p>
          <a:p>
            <a:pPr marL="228600" marR="0" lvl="0" indent="-228600" algn="l"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Identify resources for learning about trends and issues within the profession.</a:t>
            </a:r>
          </a:p>
          <a:p>
            <a:pPr>
              <a:lnSpc>
                <a:spcPct val="150000"/>
              </a:lnSpc>
            </a:pPr>
            <a:endParaRPr lang="en-US" dirty="0"/>
          </a:p>
        </p:txBody>
      </p:sp>
    </p:spTree>
    <p:custDataLst>
      <p:tags r:id="rId1"/>
    </p:custDataLst>
    <p:extLst>
      <p:ext uri="{BB962C8B-B14F-4D97-AF65-F5344CB8AC3E}">
        <p14:creationId xmlns:p14="http://schemas.microsoft.com/office/powerpoint/2010/main" val="28609298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719962"/>
          </a:xfrm>
        </p:spPr>
        <p:txBody>
          <a:bodyPr/>
          <a:lstStyle/>
          <a:p>
            <a:pPr algn="ctr"/>
            <a:r>
              <a:rPr lang="en-US" sz="3600" dirty="0"/>
              <a:t>References</a:t>
            </a:r>
            <a:r>
              <a:rPr lang="en-US" dirty="0"/>
              <a:t> </a:t>
            </a:r>
          </a:p>
        </p:txBody>
      </p:sp>
      <p:sp>
        <p:nvSpPr>
          <p:cNvPr id="3" name="Content Placeholder 2"/>
          <p:cNvSpPr>
            <a:spLocks noGrp="1"/>
          </p:cNvSpPr>
          <p:nvPr>
            <p:ph idx="1"/>
          </p:nvPr>
        </p:nvSpPr>
        <p:spPr>
          <a:xfrm>
            <a:off x="628650" y="1267968"/>
            <a:ext cx="7886700" cy="4908995"/>
          </a:xfrm>
        </p:spPr>
        <p:txBody>
          <a:bodyPr>
            <a:normAutofit/>
          </a:bodyPr>
          <a:lstStyle/>
          <a:p>
            <a:pPr marL="0" indent="0">
              <a:buNone/>
            </a:pPr>
            <a:r>
              <a:rPr lang="en-US" dirty="0"/>
              <a:t>Council for Exceptional Children. (2020). </a:t>
            </a:r>
            <a:r>
              <a:rPr lang="en-US" i="1" dirty="0"/>
              <a:t>Initial practice-based professional standards for special educators</a:t>
            </a:r>
            <a:r>
              <a:rPr lang="en-US" dirty="0"/>
              <a:t>.</a:t>
            </a:r>
          </a:p>
          <a:p>
            <a:pPr marL="0" indent="0">
              <a:buNone/>
            </a:pPr>
            <a:r>
              <a:rPr lang="en-US" dirty="0">
                <a:hlinkClick r:id="rId4"/>
              </a:rPr>
              <a:t>https://exceptionalchildren.org/professional-preparation-standards</a:t>
            </a:r>
            <a:endParaRPr lang="en-US" dirty="0"/>
          </a:p>
          <a:p>
            <a:pPr marL="0" indent="0">
              <a:buNone/>
            </a:pPr>
            <a:endParaRPr lang="en-US" dirty="0"/>
          </a:p>
          <a:p>
            <a:pPr marL="0" indent="0">
              <a:buNone/>
            </a:pPr>
            <a:r>
              <a:rPr lang="en-US" dirty="0"/>
              <a:t>Division for Early Childhood and the Council for Exceptional Children. (2020). </a:t>
            </a:r>
            <a:r>
              <a:rPr lang="en-US" i="1" dirty="0"/>
              <a:t>Initial Practice-Based Professional Standards for Early Interventionists/Early Childhood Special Educators.</a:t>
            </a:r>
          </a:p>
          <a:p>
            <a:pPr marL="0" indent="0">
              <a:buNone/>
            </a:pPr>
            <a:r>
              <a:rPr lang="en-US" i="1" dirty="0">
                <a:hlinkClick r:id="rId5"/>
              </a:rPr>
              <a:t>https://www.dec-sped.org/ei-ecse-standards</a:t>
            </a:r>
            <a:endParaRPr lang="en-US" i="1" dirty="0"/>
          </a:p>
          <a:p>
            <a:pPr marL="0" indent="0">
              <a:buNone/>
            </a:pPr>
            <a:endParaRPr lang="en-US" i="1" dirty="0"/>
          </a:p>
          <a:p>
            <a:pPr marL="0" indent="0">
              <a:buNone/>
            </a:pPr>
            <a:endParaRPr lang="en-US" dirty="0"/>
          </a:p>
        </p:txBody>
      </p:sp>
    </p:spTree>
    <p:custDataLst>
      <p:tags r:id="rId1"/>
    </p:custDataLst>
    <p:extLst>
      <p:ext uri="{BB962C8B-B14F-4D97-AF65-F5344CB8AC3E}">
        <p14:creationId xmlns:p14="http://schemas.microsoft.com/office/powerpoint/2010/main" val="13537498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719962"/>
          </a:xfrm>
        </p:spPr>
        <p:txBody>
          <a:bodyPr/>
          <a:lstStyle/>
          <a:p>
            <a:pPr algn="ctr"/>
            <a:r>
              <a:rPr lang="en-US" sz="3600" dirty="0"/>
              <a:t>References (cont’d.)</a:t>
            </a:r>
            <a:r>
              <a:rPr lang="en-US" dirty="0"/>
              <a:t> </a:t>
            </a:r>
          </a:p>
        </p:txBody>
      </p:sp>
      <p:sp>
        <p:nvSpPr>
          <p:cNvPr id="3" name="Content Placeholder 2"/>
          <p:cNvSpPr>
            <a:spLocks noGrp="1"/>
          </p:cNvSpPr>
          <p:nvPr>
            <p:ph idx="1"/>
          </p:nvPr>
        </p:nvSpPr>
        <p:spPr>
          <a:xfrm>
            <a:off x="628650" y="1267968"/>
            <a:ext cx="7886700" cy="4908995"/>
          </a:xfrm>
        </p:spPr>
        <p:txBody>
          <a:bodyPr>
            <a:normAutofit/>
          </a:bodyPr>
          <a:lstStyle/>
          <a:p>
            <a:pPr marL="0" indent="0">
              <a:buNone/>
            </a:pPr>
            <a:r>
              <a:rPr lang="en-US" dirty="0"/>
              <a:t>National Association for the Education of Young Children. (2020).  </a:t>
            </a:r>
            <a:r>
              <a:rPr lang="en-US" i="1" dirty="0"/>
              <a:t>Professional standards and competencies for early childhood educators</a:t>
            </a:r>
            <a:r>
              <a:rPr lang="en-US" dirty="0"/>
              <a:t>.</a:t>
            </a:r>
          </a:p>
          <a:p>
            <a:pPr marL="0" indent="0">
              <a:buNone/>
            </a:pPr>
            <a:r>
              <a:rPr lang="en-US" dirty="0">
                <a:hlinkClick r:id="rId4"/>
              </a:rPr>
              <a:t>https://www.naeyc.org/resources/position-statements/professional-standards-competencies</a:t>
            </a:r>
            <a:endParaRPr lang="en-US" dirty="0"/>
          </a:p>
          <a:p>
            <a:pPr marL="0" indent="0">
              <a:buNone/>
            </a:pPr>
            <a:endParaRPr lang="en-US" dirty="0"/>
          </a:p>
          <a:p>
            <a:pPr marL="0" indent="0">
              <a:buNone/>
            </a:pPr>
            <a:r>
              <a:rPr lang="en-US" dirty="0"/>
              <a:t>Power to the Profession. (2020). </a:t>
            </a:r>
            <a:r>
              <a:rPr lang="en-US" i="1" dirty="0"/>
              <a:t>Unifying framework for the early childhood education profession.</a:t>
            </a:r>
            <a:r>
              <a:rPr lang="en-US" dirty="0"/>
              <a:t> </a:t>
            </a:r>
          </a:p>
          <a:p>
            <a:pPr marL="0" indent="0">
              <a:buNone/>
            </a:pPr>
            <a:r>
              <a:rPr lang="en-US" dirty="0">
                <a:hlinkClick r:id="rId5"/>
              </a:rPr>
              <a:t>https://powertotheprofession.org/</a:t>
            </a:r>
            <a:endParaRPr lang="en-US" dirty="0"/>
          </a:p>
        </p:txBody>
      </p:sp>
    </p:spTree>
    <p:custDataLst>
      <p:tags r:id="rId1"/>
    </p:custDataLst>
    <p:extLst>
      <p:ext uri="{BB962C8B-B14F-4D97-AF65-F5344CB8AC3E}">
        <p14:creationId xmlns:p14="http://schemas.microsoft.com/office/powerpoint/2010/main" val="24449904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79;p34">
            <a:extLst>
              <a:ext uri="{FF2B5EF4-FFF2-40B4-BE49-F238E27FC236}">
                <a16:creationId xmlns:a16="http://schemas.microsoft.com/office/drawing/2014/main" id="{99CBC5C0-60C8-4C19-B763-7B879DABC397}"/>
              </a:ext>
            </a:extLst>
          </p:cNvPr>
          <p:cNvSpPr txBox="1">
            <a:spLocks noGrp="1"/>
          </p:cNvSpPr>
          <p:nvPr>
            <p:ph type="title" idx="4294967295"/>
          </p:nvPr>
        </p:nvSpPr>
        <p:spPr>
          <a:xfrm>
            <a:off x="628650" y="428921"/>
            <a:ext cx="7886700" cy="1325563"/>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b="1" kern="1200">
                <a:solidFill>
                  <a:srgbClr val="121F88"/>
                </a:solidFill>
                <a:latin typeface="+mj-lt"/>
                <a:ea typeface="+mj-ea"/>
                <a:cs typeface="+mj-cs"/>
              </a:defRPr>
            </a:lvl1pPr>
          </a:lstStyle>
          <a:p>
            <a:pPr marL="0" marR="0" lvl="0" indent="0" algn="ctr" defTabSz="914400" rtl="0" eaLnBrk="1" fontAlgn="auto" latinLnBrk="0" hangingPunct="1">
              <a:lnSpc>
                <a:spcPct val="90000"/>
              </a:lnSpc>
              <a:spcBef>
                <a:spcPts val="0"/>
              </a:spcBef>
              <a:spcAft>
                <a:spcPts val="0"/>
              </a:spcAft>
              <a:buClr>
                <a:prstClr val="black"/>
              </a:buClr>
              <a:buSzPts val="3600"/>
              <a:buFont typeface="Calibri"/>
              <a:buNone/>
              <a:tabLst/>
              <a:defRPr/>
            </a:pPr>
            <a:r>
              <a:rPr kumimoji="0" lang="en-US" sz="3600" b="1" i="0" u="none" strike="noStrike" kern="1200" cap="none" spc="0" normalizeH="0" baseline="0" noProof="0" dirty="0">
                <a:ln>
                  <a:noFill/>
                </a:ln>
                <a:solidFill>
                  <a:srgbClr val="121F88"/>
                </a:solidFill>
                <a:effectLst/>
                <a:uLnTx/>
                <a:uFillTx/>
                <a:latin typeface="Calibri" panose="020F0502020204030204" pitchFamily="34" charset="0"/>
                <a:ea typeface="+mj-ea"/>
                <a:cs typeface="Calibri" panose="020F0502020204030204" pitchFamily="34" charset="0"/>
                <a:sym typeface="Arial"/>
              </a:rPr>
              <a:t>Disclaimer</a:t>
            </a:r>
            <a:endParaRPr kumimoji="0" lang="en-US" sz="4400" b="1" i="0" u="none" strike="noStrike" kern="1200" cap="none" spc="0" normalizeH="0" baseline="0" noProof="0" dirty="0">
              <a:ln>
                <a:noFill/>
              </a:ln>
              <a:solidFill>
                <a:srgbClr val="121F88"/>
              </a:solidFill>
              <a:effectLst/>
              <a:uLnTx/>
              <a:uFillTx/>
              <a:latin typeface="Calibri Light" panose="020F0302020204030204"/>
              <a:ea typeface="+mj-ea"/>
              <a:cs typeface="+mj-cs"/>
              <a:sym typeface="Arial"/>
            </a:endParaRPr>
          </a:p>
        </p:txBody>
      </p:sp>
    </p:spTree>
    <p:extLst>
      <p:ext uri="{BB962C8B-B14F-4D97-AF65-F5344CB8AC3E}">
        <p14:creationId xmlns:p14="http://schemas.microsoft.com/office/powerpoint/2010/main" val="1791471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0539E-8CFF-8D30-E4CD-95C8D8FE80EB}"/>
              </a:ext>
            </a:extLst>
          </p:cNvPr>
          <p:cNvSpPr>
            <a:spLocks noGrp="1"/>
          </p:cNvSpPr>
          <p:nvPr>
            <p:ph type="title"/>
          </p:nvPr>
        </p:nvSpPr>
        <p:spPr>
          <a:xfrm>
            <a:off x="4852416" y="1709739"/>
            <a:ext cx="3499104" cy="1838133"/>
          </a:xfrm>
        </p:spPr>
        <p:txBody>
          <a:bodyPr>
            <a:normAutofit/>
          </a:bodyPr>
          <a:lstStyle/>
          <a:p>
            <a:r>
              <a:rPr lang="en-US" sz="4400" dirty="0"/>
              <a:t>Defining the Profession</a:t>
            </a:r>
          </a:p>
        </p:txBody>
      </p:sp>
      <p:pic>
        <p:nvPicPr>
          <p:cNvPr id="1026" name="Picture 2">
            <a:extLst>
              <a:ext uri="{FF2B5EF4-FFF2-40B4-BE49-F238E27FC236}">
                <a16:creationId xmlns:a16="http://schemas.microsoft.com/office/drawing/2014/main" id="{4E13E995-6CA0-D567-8819-5F0513DBA9FF}"/>
              </a:ext>
              <a:ext uri="{C183D7F6-B498-43B3-948B-1728B52AA6E4}">
                <adec:decorative xmlns:adec="http://schemas.microsoft.com/office/drawing/2017/decorative" val="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2480" y="1458487"/>
            <a:ext cx="3779520" cy="3356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02343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DC2A8-6EF1-5E20-8B63-0EE4786E8F94}"/>
              </a:ext>
            </a:extLst>
          </p:cNvPr>
          <p:cNvSpPr>
            <a:spLocks noGrp="1"/>
          </p:cNvSpPr>
          <p:nvPr>
            <p:ph type="title"/>
          </p:nvPr>
        </p:nvSpPr>
        <p:spPr/>
        <p:txBody>
          <a:bodyPr/>
          <a:lstStyle/>
          <a:p>
            <a:pPr algn="ctr"/>
            <a:r>
              <a:rPr lang="en-US" dirty="0"/>
              <a:t>Defining the EI/ECSE Profession</a:t>
            </a:r>
          </a:p>
        </p:txBody>
      </p:sp>
      <p:sp>
        <p:nvSpPr>
          <p:cNvPr id="3" name="Content Placeholder 2">
            <a:extLst>
              <a:ext uri="{FF2B5EF4-FFF2-40B4-BE49-F238E27FC236}">
                <a16:creationId xmlns:a16="http://schemas.microsoft.com/office/drawing/2014/main" id="{F6A9AD7B-9FEC-F825-8CBC-71312050E7CB}"/>
              </a:ext>
            </a:extLst>
          </p:cNvPr>
          <p:cNvSpPr>
            <a:spLocks noGrp="1"/>
          </p:cNvSpPr>
          <p:nvPr>
            <p:ph idx="1"/>
          </p:nvPr>
        </p:nvSpPr>
        <p:spPr>
          <a:xfrm>
            <a:off x="628650" y="1690689"/>
            <a:ext cx="7886700" cy="4486274"/>
          </a:xfrm>
        </p:spPr>
        <p:txBody>
          <a:bodyPr>
            <a:normAutofit/>
          </a:bodyPr>
          <a:lstStyle/>
          <a:p>
            <a:r>
              <a:rPr lang="en-US" dirty="0"/>
              <a:t>Early Childhood Education – early care and education for children birth through 8 years who are developing typically and their families</a:t>
            </a:r>
          </a:p>
          <a:p>
            <a:r>
              <a:rPr lang="en-US" dirty="0"/>
              <a:t>Early Intervention – services for children birth to 3 years with developmental delays and disabilities and their families</a:t>
            </a:r>
          </a:p>
          <a:p>
            <a:r>
              <a:rPr lang="en-US" dirty="0"/>
              <a:t>Early Childhood Special Education – services for children 3 through 8 years with developmental delays and disabilities and their families</a:t>
            </a:r>
          </a:p>
        </p:txBody>
      </p:sp>
    </p:spTree>
    <p:extLst>
      <p:ext uri="{BB962C8B-B14F-4D97-AF65-F5344CB8AC3E}">
        <p14:creationId xmlns:p14="http://schemas.microsoft.com/office/powerpoint/2010/main" val="30360111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F94F0-93B2-F0BC-CAD0-E3DBBA0459D0}"/>
              </a:ext>
            </a:extLst>
          </p:cNvPr>
          <p:cNvSpPr>
            <a:spLocks noGrp="1"/>
          </p:cNvSpPr>
          <p:nvPr>
            <p:ph type="title"/>
          </p:nvPr>
        </p:nvSpPr>
        <p:spPr/>
        <p:txBody>
          <a:bodyPr/>
          <a:lstStyle/>
          <a:p>
            <a:pPr algn="ctr"/>
            <a:r>
              <a:rPr lang="en-US" dirty="0"/>
              <a:t>Who Are the Professionals?</a:t>
            </a:r>
          </a:p>
        </p:txBody>
      </p:sp>
      <p:sp>
        <p:nvSpPr>
          <p:cNvPr id="3" name="Content Placeholder 2">
            <a:extLst>
              <a:ext uri="{FF2B5EF4-FFF2-40B4-BE49-F238E27FC236}">
                <a16:creationId xmlns:a16="http://schemas.microsoft.com/office/drawing/2014/main" id="{9D5037B0-4DAE-4CE7-FBC4-E360F7B510D9}"/>
              </a:ext>
            </a:extLst>
          </p:cNvPr>
          <p:cNvSpPr>
            <a:spLocks noGrp="1"/>
          </p:cNvSpPr>
          <p:nvPr>
            <p:ph idx="1"/>
          </p:nvPr>
        </p:nvSpPr>
        <p:spPr>
          <a:xfrm>
            <a:off x="628650" y="1548384"/>
            <a:ext cx="7886700" cy="4628579"/>
          </a:xfrm>
        </p:spPr>
        <p:txBody>
          <a:bodyPr>
            <a:normAutofit lnSpcReduction="10000"/>
          </a:bodyPr>
          <a:lstStyle/>
          <a:p>
            <a:r>
              <a:rPr lang="en-US" dirty="0"/>
              <a:t>Early Childhood Educators (ECE) – professionals who serve children birth through 8 years who are developing typically and their families </a:t>
            </a:r>
          </a:p>
          <a:p>
            <a:r>
              <a:rPr lang="en-US" dirty="0"/>
              <a:t>Early Intervention Educators (EIE) – professionals who serve children birth to 3 years with developmental delays and disabilities and their families </a:t>
            </a:r>
          </a:p>
          <a:p>
            <a:r>
              <a:rPr lang="en-US" dirty="0"/>
              <a:t>Early Childhood Special Educators (ECSE) – professionals who serve children 3 through 8 years (i.e., preschool, kindergarten, and primary) with developmental delays and disabilities and their families</a:t>
            </a:r>
          </a:p>
        </p:txBody>
      </p:sp>
    </p:spTree>
    <p:extLst>
      <p:ext uri="{BB962C8B-B14F-4D97-AF65-F5344CB8AC3E}">
        <p14:creationId xmlns:p14="http://schemas.microsoft.com/office/powerpoint/2010/main" val="31684700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CCA6A-5ADD-0F2D-BCF7-2E6A754CBAC1}"/>
              </a:ext>
            </a:extLst>
          </p:cNvPr>
          <p:cNvSpPr>
            <a:spLocks noGrp="1"/>
          </p:cNvSpPr>
          <p:nvPr>
            <p:ph type="title"/>
          </p:nvPr>
        </p:nvSpPr>
        <p:spPr/>
        <p:txBody>
          <a:bodyPr/>
          <a:lstStyle/>
          <a:p>
            <a:pPr algn="ctr"/>
            <a:r>
              <a:rPr lang="en-US" dirty="0"/>
              <a:t>What Are the Roles of an EIE? </a:t>
            </a:r>
          </a:p>
        </p:txBody>
      </p:sp>
      <p:sp>
        <p:nvSpPr>
          <p:cNvPr id="3" name="Content Placeholder 2">
            <a:extLst>
              <a:ext uri="{FF2B5EF4-FFF2-40B4-BE49-F238E27FC236}">
                <a16:creationId xmlns:a16="http://schemas.microsoft.com/office/drawing/2014/main" id="{6E00FA92-8C4B-991E-4147-CC7F05202443}"/>
              </a:ext>
            </a:extLst>
          </p:cNvPr>
          <p:cNvSpPr>
            <a:spLocks noGrp="1"/>
          </p:cNvSpPr>
          <p:nvPr>
            <p:ph idx="1"/>
          </p:nvPr>
        </p:nvSpPr>
        <p:spPr>
          <a:xfrm>
            <a:off x="628650" y="1443789"/>
            <a:ext cx="7886700" cy="4733174"/>
          </a:xfrm>
        </p:spPr>
        <p:txBody>
          <a:bodyPr/>
          <a:lstStyle/>
          <a:p>
            <a:r>
              <a:rPr lang="en-US" dirty="0"/>
              <a:t>Provide services in natural environments (e.g., home, neighborhood park),</a:t>
            </a:r>
          </a:p>
          <a:p>
            <a:r>
              <a:rPr lang="en-US" dirty="0"/>
              <a:t>Conduct evaluations and ongoing assessments,</a:t>
            </a:r>
          </a:p>
          <a:p>
            <a:r>
              <a:rPr lang="en-US" dirty="0"/>
              <a:t>Contribute to and implement the Individualized Family Service Plan (IFSP),</a:t>
            </a:r>
          </a:p>
          <a:p>
            <a:r>
              <a:rPr lang="en-US" dirty="0"/>
              <a:t>Partner with the family to promote the child’s development and learning during family activities and routines,</a:t>
            </a:r>
          </a:p>
          <a:p>
            <a:r>
              <a:rPr lang="en-US" dirty="0"/>
              <a:t>Monitor the child’s progress, and  </a:t>
            </a:r>
          </a:p>
          <a:p>
            <a:r>
              <a:rPr lang="en-US" dirty="0"/>
              <a:t>Collaborate with other team members. </a:t>
            </a:r>
          </a:p>
        </p:txBody>
      </p:sp>
    </p:spTree>
    <p:extLst>
      <p:ext uri="{BB962C8B-B14F-4D97-AF65-F5344CB8AC3E}">
        <p14:creationId xmlns:p14="http://schemas.microsoft.com/office/powerpoint/2010/main" val="24192806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063BF-5069-2FFC-6E44-61CDEAAA2BD5}"/>
              </a:ext>
            </a:extLst>
          </p:cNvPr>
          <p:cNvSpPr>
            <a:spLocks noGrp="1"/>
          </p:cNvSpPr>
          <p:nvPr>
            <p:ph type="title"/>
          </p:nvPr>
        </p:nvSpPr>
        <p:spPr>
          <a:xfrm>
            <a:off x="628650" y="365127"/>
            <a:ext cx="7886700" cy="1066632"/>
          </a:xfrm>
        </p:spPr>
        <p:txBody>
          <a:bodyPr>
            <a:normAutofit fontScale="90000"/>
          </a:bodyPr>
          <a:lstStyle/>
          <a:p>
            <a:pPr algn="ctr"/>
            <a:r>
              <a:rPr lang="en-US" dirty="0"/>
              <a:t>What Are the Roles of an ECSE Classroom Teacher?</a:t>
            </a:r>
          </a:p>
        </p:txBody>
      </p:sp>
      <p:sp>
        <p:nvSpPr>
          <p:cNvPr id="3" name="Content Placeholder 2">
            <a:extLst>
              <a:ext uri="{FF2B5EF4-FFF2-40B4-BE49-F238E27FC236}">
                <a16:creationId xmlns:a16="http://schemas.microsoft.com/office/drawing/2014/main" id="{916DA983-2A48-C754-18AE-FD0024803F99}"/>
              </a:ext>
            </a:extLst>
          </p:cNvPr>
          <p:cNvSpPr>
            <a:spLocks noGrp="1"/>
          </p:cNvSpPr>
          <p:nvPr>
            <p:ph idx="1"/>
          </p:nvPr>
        </p:nvSpPr>
        <p:spPr>
          <a:xfrm>
            <a:off x="628650" y="1576137"/>
            <a:ext cx="7886700" cy="4600826"/>
          </a:xfrm>
        </p:spPr>
        <p:txBody>
          <a:bodyPr>
            <a:normAutofit lnSpcReduction="10000"/>
          </a:bodyPr>
          <a:lstStyle/>
          <a:p>
            <a:r>
              <a:rPr lang="en-US" dirty="0"/>
              <a:t>Provide services in public and private preschool settings (e.g., public schools, Head Start, childcare),</a:t>
            </a:r>
          </a:p>
          <a:p>
            <a:r>
              <a:rPr lang="en-US" dirty="0"/>
              <a:t>Contribute to and implement the Individualized Education Plan (IEP), </a:t>
            </a:r>
          </a:p>
          <a:p>
            <a:r>
              <a:rPr lang="en-US" dirty="0"/>
              <a:t>Plan and implement universally designed instruction,</a:t>
            </a:r>
          </a:p>
          <a:p>
            <a:r>
              <a:rPr lang="en-US" dirty="0"/>
              <a:t>Monitor progress,</a:t>
            </a:r>
          </a:p>
          <a:p>
            <a:r>
              <a:rPr lang="en-US" dirty="0"/>
              <a:t>Partner with families in planning and implementing family activities (e.g., home visits, workshops), and</a:t>
            </a:r>
          </a:p>
          <a:p>
            <a:r>
              <a:rPr lang="en-US" dirty="0"/>
              <a:t>Collaborate with team members (e.g., families, paraprofessionals, and related service providers.</a:t>
            </a:r>
          </a:p>
          <a:p>
            <a:endParaRPr lang="en-US" dirty="0"/>
          </a:p>
        </p:txBody>
      </p:sp>
    </p:spTree>
    <p:extLst>
      <p:ext uri="{BB962C8B-B14F-4D97-AF65-F5344CB8AC3E}">
        <p14:creationId xmlns:p14="http://schemas.microsoft.com/office/powerpoint/2010/main" val="342512841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1_OFFICE THEME" val="Y66bMCTj"/>
  <p:tag name="ARTICULATE_SLIDE_THUMBNAIL_REFRESH" val="1"/>
  <p:tag name="ARTICULATE_PROJECT_OPEN" val="0"/>
  <p:tag name="ARTICULATE_SLIDE_COUNT" val="15"/>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nceptual framework" id="{2EB3D6CF-8678-4B2C-8160-1091A07A243C}" vid="{A51B28CF-7AEB-454A-87CC-F5EE92733CD5}"/>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nceptual framework" id="{2EB3D6CF-8678-4B2C-8160-1091A07A243C}" vid="{A51B28CF-7AEB-454A-87CC-F5EE92733CD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ECPC Template</Template>
  <TotalTime>8872</TotalTime>
  <Words>5410</Words>
  <Application>Microsoft Office PowerPoint</Application>
  <PresentationFormat>On-screen Show (4:3)</PresentationFormat>
  <Paragraphs>346</Paragraphs>
  <Slides>42</Slides>
  <Notes>36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42</vt:i4>
      </vt:variant>
    </vt:vector>
  </HeadingPairs>
  <TitlesOfParts>
    <vt:vector size="48" baseType="lpstr">
      <vt:lpstr>Arial</vt:lpstr>
      <vt:lpstr>Calibri</vt:lpstr>
      <vt:lpstr>Calibri Light</vt:lpstr>
      <vt:lpstr>Courier New</vt:lpstr>
      <vt:lpstr>1_Office Theme</vt:lpstr>
      <vt:lpstr>2_Office Theme</vt:lpstr>
      <vt:lpstr>Professionalism and Ethical Practice</vt:lpstr>
      <vt:lpstr>Standard 7</vt:lpstr>
      <vt:lpstr>Component 7.1</vt:lpstr>
      <vt:lpstr>Objectives</vt:lpstr>
      <vt:lpstr>Defining the Profession</vt:lpstr>
      <vt:lpstr>Defining the EI/ECSE Profession</vt:lpstr>
      <vt:lpstr>Who Are the Professionals?</vt:lpstr>
      <vt:lpstr>What Are the Roles of an EIE? </vt:lpstr>
      <vt:lpstr>What Are the Roles of an ECSE Classroom Teacher?</vt:lpstr>
      <vt:lpstr>What Are the Roles of an ECSE Itinerant Educator or Consultant?</vt:lpstr>
      <vt:lpstr>Meaningful Inclusion in Early Childhood (5:53)</vt:lpstr>
      <vt:lpstr>Professional Organizations</vt:lpstr>
      <vt:lpstr>                About CEC</vt:lpstr>
      <vt:lpstr>                        Our Vision and Mission</vt:lpstr>
      <vt:lpstr>                        What We Do   </vt:lpstr>
      <vt:lpstr>Sample Training and Resources</vt:lpstr>
      <vt:lpstr>              About DEC</vt:lpstr>
      <vt:lpstr>              DEC’s Mission</vt:lpstr>
      <vt:lpstr>                   Guiding Documents</vt:lpstr>
      <vt:lpstr>Sample Resources</vt:lpstr>
      <vt:lpstr>                    About NAEYC </vt:lpstr>
      <vt:lpstr>Learn About the National Association for the Education of Young Children (NAEYC) (2:22)</vt:lpstr>
      <vt:lpstr>CEC, DEC, and NAEYC Resources:  What Can I Use Tomorrow?</vt:lpstr>
      <vt:lpstr>Early Learning Standards </vt:lpstr>
      <vt:lpstr>The What and Why of Early Learning Standards?</vt:lpstr>
      <vt:lpstr>Content Areas for Early Learning Standards </vt:lpstr>
      <vt:lpstr>How Should the Early learning Standards Be Used?</vt:lpstr>
      <vt:lpstr>Activity: Researching Your State’s Early Learning Standards</vt:lpstr>
      <vt:lpstr>Professional Standards  Initial Practice-Based Professional  Standards for Early Interventionists and Early Childhood Special Educators(2020) (EI/ECSE Standards) </vt:lpstr>
      <vt:lpstr>EI/ECSE Standards</vt:lpstr>
      <vt:lpstr>EI/ECSE Standards Overview (4:39)</vt:lpstr>
      <vt:lpstr>DEC Resources for the EI/ECSE Standards</vt:lpstr>
      <vt:lpstr>ECPC Website</vt:lpstr>
      <vt:lpstr>E-Learning Lessons and Videos</vt:lpstr>
      <vt:lpstr>Additional Professional Standards and Resources </vt:lpstr>
      <vt:lpstr>Issues and Trends in EI/ECSE</vt:lpstr>
      <vt:lpstr>What Resources Inform Me About Current Issues and Trends in the EI/ECSE Profession? </vt:lpstr>
      <vt:lpstr>What Are the Current Issues and Trends in EI/ECSE?</vt:lpstr>
      <vt:lpstr>Websites</vt:lpstr>
      <vt:lpstr>References </vt:lpstr>
      <vt:lpstr>References (cont’d.) </vt:lpstr>
      <vt:lpstr>Disclaimer</vt:lpstr>
    </vt:vector>
  </TitlesOfParts>
  <Company>UConn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Darla Gundler</dc:creator>
  <cp:lastModifiedBy>Darla Gundler</cp:lastModifiedBy>
  <cp:revision>266</cp:revision>
  <dcterms:created xsi:type="dcterms:W3CDTF">2021-03-12T16:17:44Z</dcterms:created>
  <dcterms:modified xsi:type="dcterms:W3CDTF">2023-11-01T16:21:45Z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3A36AE98-B186-40B9-A6B7-A2788A804BDA</vt:lpwstr>
  </property>
  <property fmtid="{D5CDD505-2E9C-101B-9397-08002B2CF9AE}" pid="3" name="ArticulatePath">
    <vt:lpwstr>PD 5.1</vt:lpwstr>
  </property>
</Properties>
</file>