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344" r:id="rId2"/>
    <p:sldId id="1037" r:id="rId3"/>
    <p:sldId id="1038" r:id="rId4"/>
    <p:sldId id="393" r:id="rId5"/>
    <p:sldId id="342" r:id="rId6"/>
    <p:sldId id="335" r:id="rId7"/>
    <p:sldId id="103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Puhlm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62"/>
    <p:restoredTop sz="77143"/>
  </p:normalViewPr>
  <p:slideViewPr>
    <p:cSldViewPr snapToGrid="0" snapToObjects="1">
      <p:cViewPr varScale="1">
        <p:scale>
          <a:sx n="76" d="100"/>
          <a:sy n="76" d="100"/>
        </p:scale>
        <p:origin x="786" y="90"/>
      </p:cViewPr>
      <p:guideLst/>
    </p:cSldViewPr>
  </p:slideViewPr>
  <p:notesTextViewPr>
    <p:cViewPr>
      <p:scale>
        <a:sx n="1" d="1"/>
        <a:sy n="1" d="1"/>
      </p:scale>
      <p:origin x="0" y="0"/>
    </p:cViewPr>
  </p:notesTextViewPr>
  <p:sorterViewPr>
    <p:cViewPr>
      <p:scale>
        <a:sx n="122" d="100"/>
        <a:sy n="12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AA95E-4095-EE48-9449-92F6079C7118}"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47153-29DD-A043-B703-3EABEEF863C4}" type="slidenum">
              <a:rPr lang="en-US" smtClean="0"/>
              <a:t>‹#›</a:t>
            </a:fld>
            <a:endParaRPr lang="en-US"/>
          </a:p>
        </p:txBody>
      </p:sp>
    </p:spTree>
    <p:extLst>
      <p:ext uri="{BB962C8B-B14F-4D97-AF65-F5344CB8AC3E}">
        <p14:creationId xmlns:p14="http://schemas.microsoft.com/office/powerpoint/2010/main" val="79131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AAC is meant to allow the person to communicate</a:t>
            </a:r>
          </a:p>
          <a:p>
            <a:pPr lvl="1"/>
            <a:r>
              <a:rPr lang="en-US" dirty="0"/>
              <a:t> Not just label and request items in the environment</a:t>
            </a:r>
          </a:p>
          <a:p>
            <a:endParaRPr lang="en-US" dirty="0"/>
          </a:p>
        </p:txBody>
      </p:sp>
      <p:sp>
        <p:nvSpPr>
          <p:cNvPr id="4" name="Slide Number Placeholder 3"/>
          <p:cNvSpPr>
            <a:spLocks noGrp="1"/>
          </p:cNvSpPr>
          <p:nvPr>
            <p:ph type="sldNum" sz="quarter" idx="5"/>
          </p:nvPr>
        </p:nvSpPr>
        <p:spPr/>
        <p:txBody>
          <a:bodyPr/>
          <a:lstStyle/>
          <a:p>
            <a:fld id="{FE347153-29DD-A043-B703-3EABEEF863C4}" type="slidenum">
              <a:rPr lang="en-US" smtClean="0"/>
              <a:t>1</a:t>
            </a:fld>
            <a:endParaRPr lang="en-US"/>
          </a:p>
        </p:txBody>
      </p:sp>
    </p:spTree>
    <p:extLst>
      <p:ext uri="{BB962C8B-B14F-4D97-AF65-F5344CB8AC3E}">
        <p14:creationId xmlns:p14="http://schemas.microsoft.com/office/powerpoint/2010/main" val="383356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presumptions without evidence = mismatch </a:t>
            </a:r>
            <a:r>
              <a:rPr lang="en-US" sz="1200" kern="1200" dirty="0" err="1">
                <a:solidFill>
                  <a:schemeClr val="tx1"/>
                </a:solidFill>
                <a:effectLst/>
                <a:latin typeface="+mn-lt"/>
                <a:ea typeface="+mn-ea"/>
                <a:cs typeface="+mn-cs"/>
              </a:rPr>
              <a:t>Zangari</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Kaanas</a:t>
            </a:r>
            <a:r>
              <a:rPr lang="en-US" sz="1200" kern="1200" dirty="0">
                <a:solidFill>
                  <a:schemeClr val="tx1"/>
                </a:solidFill>
                <a:effectLst/>
                <a:latin typeface="+mn-lt"/>
                <a:ea typeface="+mn-ea"/>
                <a:cs typeface="+mn-cs"/>
              </a:rPr>
              <a:t>, 1997</a:t>
            </a:r>
          </a:p>
          <a:p>
            <a:endParaRPr lang="en-US" dirty="0"/>
          </a:p>
          <a:p>
            <a:r>
              <a:rPr lang="en-US" sz="1800" dirty="0"/>
              <a:t>As skills change AAC needs change</a:t>
            </a:r>
          </a:p>
          <a:p>
            <a:pPr lvl="1"/>
            <a:r>
              <a:rPr lang="en-US" sz="1800" dirty="0"/>
              <a:t>A young child may start out using picture representations of messages but as they grow and begin to learn literacy it becomes important to make text available to them</a:t>
            </a:r>
          </a:p>
          <a:p>
            <a:pPr lvl="1"/>
            <a:endParaRPr lang="en-US" sz="1800" dirty="0"/>
          </a:p>
          <a:p>
            <a:pPr marL="68580" lvl="2" indent="-68580">
              <a:spcBef>
                <a:spcPts val="900"/>
              </a:spcBef>
              <a:spcAft>
                <a:spcPts val="150"/>
              </a:spcAft>
              <a:buSzPct val="100000"/>
              <a:buFont typeface="Calibri" panose="020F0502020204030204" pitchFamily="34" charset="0"/>
              <a:buChar char=" "/>
            </a:pPr>
            <a:r>
              <a:rPr lang="en-US" sz="1800" dirty="0"/>
              <a:t>– important to consider AAC system that can adapt to this for clients demonstrating this motor pattern</a:t>
            </a:r>
          </a:p>
          <a:p>
            <a:endParaRPr lang="en-US" dirty="0"/>
          </a:p>
        </p:txBody>
      </p:sp>
      <p:sp>
        <p:nvSpPr>
          <p:cNvPr id="4" name="Slide Number Placeholder 3"/>
          <p:cNvSpPr>
            <a:spLocks noGrp="1"/>
          </p:cNvSpPr>
          <p:nvPr>
            <p:ph type="sldNum" sz="quarter" idx="5"/>
          </p:nvPr>
        </p:nvSpPr>
        <p:spPr/>
        <p:txBody>
          <a:bodyPr/>
          <a:lstStyle/>
          <a:p>
            <a:fld id="{9F7BB22C-2A2C-3A4E-94E1-D8B3A4143568}" type="slidenum">
              <a:rPr lang="en-US" smtClean="0"/>
              <a:t>5</a:t>
            </a:fld>
            <a:endParaRPr lang="en-US"/>
          </a:p>
        </p:txBody>
      </p:sp>
    </p:spTree>
    <p:extLst>
      <p:ext uri="{BB962C8B-B14F-4D97-AF65-F5344CB8AC3E}">
        <p14:creationId xmlns:p14="http://schemas.microsoft.com/office/powerpoint/2010/main" val="314232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1653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410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5053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EB08-5417-8C43-B595-90B0687DBE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0B8345-5679-8647-AEA5-E11CCF8AF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6FABFB-EB1E-D64E-91B5-71D7EB23C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B90D0-2022-574F-A0E3-65A925DF9E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402F5D-5EDF-5748-AD2D-9F6866D0A1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0AC6B-26CD-6E40-B11D-6CF841388D08}"/>
              </a:ext>
            </a:extLst>
          </p:cNvPr>
          <p:cNvSpPr>
            <a:spLocks noGrp="1"/>
          </p:cNvSpPr>
          <p:nvPr>
            <p:ph type="dt" sz="half" idx="10"/>
          </p:nvPr>
        </p:nvSpPr>
        <p:spPr/>
        <p:txBody>
          <a:bodyPr/>
          <a:lstStyle/>
          <a:p>
            <a:fld id="{6F97C7DE-662E-554D-80C8-D698A9D6CE22}" type="datetimeFigureOut">
              <a:rPr lang="en-US" smtClean="0"/>
              <a:t>7/1/2022</a:t>
            </a:fld>
            <a:endParaRPr lang="en-US"/>
          </a:p>
        </p:txBody>
      </p:sp>
      <p:sp>
        <p:nvSpPr>
          <p:cNvPr id="8" name="Footer Placeholder 7">
            <a:extLst>
              <a:ext uri="{FF2B5EF4-FFF2-40B4-BE49-F238E27FC236}">
                <a16:creationId xmlns:a16="http://schemas.microsoft.com/office/drawing/2014/main" id="{FC65FA04-33F0-4E47-9FA9-9B88E907D0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6165D-AEB0-7345-99ED-0961DE5810F2}"/>
              </a:ext>
            </a:extLst>
          </p:cNvPr>
          <p:cNvSpPr>
            <a:spLocks noGrp="1"/>
          </p:cNvSpPr>
          <p:nvPr>
            <p:ph type="sldNum" sz="quarter" idx="12"/>
          </p:nvPr>
        </p:nvSpPr>
        <p:spPr/>
        <p:txBody>
          <a:bodyPr/>
          <a:lstStyle/>
          <a:p>
            <a:fld id="{F95FE803-72CE-0B4E-9E9C-8D17E2D59715}" type="slidenum">
              <a:rPr lang="en-US" smtClean="0"/>
              <a:t>‹#›</a:t>
            </a:fld>
            <a:endParaRPr lang="en-US"/>
          </a:p>
        </p:txBody>
      </p:sp>
    </p:spTree>
    <p:extLst>
      <p:ext uri="{BB962C8B-B14F-4D97-AF65-F5344CB8AC3E}">
        <p14:creationId xmlns:p14="http://schemas.microsoft.com/office/powerpoint/2010/main" val="200277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286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4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838200" y="2743200"/>
            <a:ext cx="51816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838200" y="1998955"/>
            <a:ext cx="51816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6172200" y="2743200"/>
            <a:ext cx="51816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6172200" y="1998955"/>
            <a:ext cx="51816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51932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70958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5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2295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2370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969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12192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5292569" y="6027458"/>
            <a:ext cx="1825335"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388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DD4805-9D9F-D349-AD6D-2A972711C942}"/>
              </a:ext>
            </a:extLst>
          </p:cNvPr>
          <p:cNvSpPr>
            <a:spLocks noGrp="1"/>
          </p:cNvSpPr>
          <p:nvPr>
            <p:ph type="ctrTitle"/>
          </p:nvPr>
        </p:nvSpPr>
        <p:spPr/>
        <p:txBody>
          <a:bodyPr>
            <a:normAutofit/>
          </a:bodyPr>
          <a:lstStyle/>
          <a:p>
            <a:r>
              <a:rPr lang="en-US" dirty="0"/>
              <a:t>Supporting the AAC Journey</a:t>
            </a:r>
          </a:p>
        </p:txBody>
      </p:sp>
      <p:sp>
        <p:nvSpPr>
          <p:cNvPr id="5" name="Subtitle 4">
            <a:extLst>
              <a:ext uri="{FF2B5EF4-FFF2-40B4-BE49-F238E27FC236}">
                <a16:creationId xmlns:a16="http://schemas.microsoft.com/office/drawing/2014/main" id="{48FADE50-4ECD-6143-BD46-766D85366D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975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AACA9-271F-0A47-8D4A-F9DFC7F34EE0}"/>
              </a:ext>
            </a:extLst>
          </p:cNvPr>
          <p:cNvSpPr>
            <a:spLocks noGrp="1"/>
          </p:cNvSpPr>
          <p:nvPr>
            <p:ph type="title"/>
          </p:nvPr>
        </p:nvSpPr>
        <p:spPr/>
        <p:txBody>
          <a:bodyPr/>
          <a:lstStyle/>
          <a:p>
            <a:r>
              <a:rPr lang="en-US" dirty="0"/>
              <a:t>Supporting the AAC Journey</a:t>
            </a:r>
          </a:p>
        </p:txBody>
      </p:sp>
      <p:sp>
        <p:nvSpPr>
          <p:cNvPr id="3" name="Content Placeholder 2">
            <a:extLst>
              <a:ext uri="{FF2B5EF4-FFF2-40B4-BE49-F238E27FC236}">
                <a16:creationId xmlns:a16="http://schemas.microsoft.com/office/drawing/2014/main" id="{02E4245C-F43A-AD40-8A90-4B2B9DA10242}"/>
              </a:ext>
            </a:extLst>
          </p:cNvPr>
          <p:cNvSpPr>
            <a:spLocks noGrp="1"/>
          </p:cNvSpPr>
          <p:nvPr>
            <p:ph idx="1"/>
          </p:nvPr>
        </p:nvSpPr>
        <p:spPr/>
        <p:txBody>
          <a:bodyPr>
            <a:normAutofit/>
          </a:bodyPr>
          <a:lstStyle/>
          <a:p>
            <a:r>
              <a:rPr lang="en-US" dirty="0"/>
              <a:t>Although a child may not be communicating in conventional means, that does not mean they are not communicating.</a:t>
            </a:r>
          </a:p>
          <a:p>
            <a:pPr lvl="1"/>
            <a:endParaRPr lang="en-US" dirty="0">
              <a:latin typeface="Calibri" charset="0"/>
              <a:ea typeface="ＭＳ Ｐゴシック" charset="0"/>
              <a:cs typeface="ＭＳ Ｐゴシック" charset="0"/>
            </a:endParaRPr>
          </a:p>
          <a:p>
            <a:pPr lvl="1"/>
            <a:r>
              <a:rPr lang="en-US" dirty="0">
                <a:latin typeface="Calibri" charset="0"/>
                <a:ea typeface="ＭＳ Ｐゴシック" charset="0"/>
                <a:cs typeface="ＭＳ Ｐゴシック" charset="0"/>
              </a:rPr>
              <a:t>Be flexible –there are different ways in which signals can be recognizable</a:t>
            </a:r>
          </a:p>
          <a:p>
            <a:endParaRPr lang="en-US" dirty="0"/>
          </a:p>
          <a:p>
            <a:r>
              <a:rPr lang="en-US" dirty="0"/>
              <a:t>Our job and collective goal as specialists is to help shape those communicative behaviors into functional skills that are foundational to one’s command over the infinite potential of language. </a:t>
            </a:r>
            <a:endParaRPr lang="en-US" dirty="0">
              <a:solidFill>
                <a:schemeClr val="dk1"/>
              </a:solidFill>
            </a:endParaRPr>
          </a:p>
          <a:p>
            <a:endParaRPr lang="en-US" dirty="0"/>
          </a:p>
        </p:txBody>
      </p:sp>
    </p:spTree>
    <p:extLst>
      <p:ext uri="{BB962C8B-B14F-4D97-AF65-F5344CB8AC3E}">
        <p14:creationId xmlns:p14="http://schemas.microsoft.com/office/powerpoint/2010/main" val="2477390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E2CA6-8951-8542-9653-240047E4BB1D}"/>
              </a:ext>
            </a:extLst>
          </p:cNvPr>
          <p:cNvSpPr>
            <a:spLocks noGrp="1"/>
          </p:cNvSpPr>
          <p:nvPr>
            <p:ph type="title"/>
          </p:nvPr>
        </p:nvSpPr>
        <p:spPr/>
        <p:txBody>
          <a:bodyPr/>
          <a:lstStyle/>
          <a:p>
            <a:r>
              <a:rPr lang="en-US" dirty="0"/>
              <a:t>Supporting the AAC Journey</a:t>
            </a:r>
          </a:p>
        </p:txBody>
      </p:sp>
      <p:sp>
        <p:nvSpPr>
          <p:cNvPr id="3" name="Content Placeholder 2">
            <a:extLst>
              <a:ext uri="{FF2B5EF4-FFF2-40B4-BE49-F238E27FC236}">
                <a16:creationId xmlns:a16="http://schemas.microsoft.com/office/drawing/2014/main" id="{A415C3FF-9EAB-E243-B219-E3ECC0308158}"/>
              </a:ext>
            </a:extLst>
          </p:cNvPr>
          <p:cNvSpPr>
            <a:spLocks noGrp="1"/>
          </p:cNvSpPr>
          <p:nvPr>
            <p:ph idx="1"/>
          </p:nvPr>
        </p:nvSpPr>
        <p:spPr/>
        <p:txBody>
          <a:bodyPr/>
          <a:lstStyle/>
          <a:p>
            <a:r>
              <a:rPr lang="en-US" dirty="0"/>
              <a:t>We all use &gt; one modality for communicating</a:t>
            </a:r>
          </a:p>
          <a:p>
            <a:endParaRPr lang="en-US" dirty="0"/>
          </a:p>
          <a:p>
            <a:r>
              <a:rPr lang="en-US" dirty="0"/>
              <a:t>Think about lifelong transitions from the first day! </a:t>
            </a:r>
          </a:p>
          <a:p>
            <a:pPr lvl="1"/>
            <a:r>
              <a:rPr lang="en-US" dirty="0"/>
              <a:t>The skills you’re developing now impact skills available later in life.</a:t>
            </a:r>
          </a:p>
          <a:p>
            <a:pPr lvl="1"/>
            <a:r>
              <a:rPr lang="en-US" dirty="0"/>
              <a:t>Ask: How do my efforts to support access, trials and success with AAC impact a child’s future</a:t>
            </a:r>
          </a:p>
          <a:p>
            <a:pPr lvl="1"/>
            <a:r>
              <a:rPr lang="en-US" dirty="0"/>
              <a:t>Have: a vision of where they are going in terms of AAC and language development. </a:t>
            </a:r>
            <a:endParaRPr lang="en-US" dirty="0">
              <a:effectLst/>
            </a:endParaRPr>
          </a:p>
          <a:p>
            <a:pPr lvl="1"/>
            <a:endParaRPr lang="en-US" dirty="0"/>
          </a:p>
          <a:p>
            <a:pPr lvl="1"/>
            <a:endParaRPr lang="en-US" dirty="0"/>
          </a:p>
        </p:txBody>
      </p:sp>
    </p:spTree>
    <p:extLst>
      <p:ext uri="{BB962C8B-B14F-4D97-AF65-F5344CB8AC3E}">
        <p14:creationId xmlns:p14="http://schemas.microsoft.com/office/powerpoint/2010/main" val="29000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3BE4-4A2E-6241-BDFF-7B051D124D41}"/>
              </a:ext>
            </a:extLst>
          </p:cNvPr>
          <p:cNvSpPr>
            <a:spLocks noGrp="1"/>
          </p:cNvSpPr>
          <p:nvPr>
            <p:ph type="title"/>
          </p:nvPr>
        </p:nvSpPr>
        <p:spPr/>
        <p:txBody>
          <a:bodyPr/>
          <a:lstStyle/>
          <a:p>
            <a:r>
              <a:rPr lang="en-US" dirty="0"/>
              <a:t>Supporting the AAC Journey</a:t>
            </a:r>
          </a:p>
        </p:txBody>
      </p:sp>
      <p:sp>
        <p:nvSpPr>
          <p:cNvPr id="3" name="Content Placeholder 2">
            <a:extLst>
              <a:ext uri="{FF2B5EF4-FFF2-40B4-BE49-F238E27FC236}">
                <a16:creationId xmlns:a16="http://schemas.microsoft.com/office/drawing/2014/main" id="{ABCBA3CD-8C61-8B42-92C3-2931681D063C}"/>
              </a:ext>
            </a:extLst>
          </p:cNvPr>
          <p:cNvSpPr>
            <a:spLocks noGrp="1"/>
          </p:cNvSpPr>
          <p:nvPr>
            <p:ph idx="1"/>
          </p:nvPr>
        </p:nvSpPr>
        <p:spPr/>
        <p:txBody>
          <a:bodyPr>
            <a:normAutofit/>
          </a:bodyPr>
          <a:lstStyle/>
          <a:p>
            <a:r>
              <a:rPr lang="en-US" dirty="0"/>
              <a:t>When a system is selected, and/or “shows up” THAT is a starting line not the finish.</a:t>
            </a:r>
          </a:p>
          <a:p>
            <a:pPr lvl="1"/>
            <a:r>
              <a:rPr lang="en-US" dirty="0"/>
              <a:t>Use and promote aided language modeling!</a:t>
            </a:r>
          </a:p>
          <a:p>
            <a:endParaRPr lang="en-US" dirty="0"/>
          </a:p>
          <a:p>
            <a:r>
              <a:rPr lang="en-US" dirty="0"/>
              <a:t>Humans don’t just imitate or name objects, but use language to:</a:t>
            </a:r>
          </a:p>
          <a:p>
            <a:pPr lvl="1"/>
            <a:r>
              <a:rPr lang="en-US" dirty="0"/>
              <a:t>influence others </a:t>
            </a:r>
          </a:p>
          <a:p>
            <a:pPr lvl="1"/>
            <a:r>
              <a:rPr lang="en-US" dirty="0"/>
              <a:t>obtain information </a:t>
            </a:r>
          </a:p>
          <a:p>
            <a:pPr lvl="1"/>
            <a:r>
              <a:rPr lang="en-US" dirty="0"/>
              <a:t>give information and </a:t>
            </a:r>
          </a:p>
          <a:p>
            <a:pPr lvl="1"/>
            <a:r>
              <a:rPr lang="en-US" dirty="0"/>
              <a:t>engage in conversational give and take. </a:t>
            </a:r>
          </a:p>
          <a:p>
            <a:endParaRPr lang="en-US" dirty="0"/>
          </a:p>
        </p:txBody>
      </p:sp>
    </p:spTree>
    <p:extLst>
      <p:ext uri="{BB962C8B-B14F-4D97-AF65-F5344CB8AC3E}">
        <p14:creationId xmlns:p14="http://schemas.microsoft.com/office/powerpoint/2010/main" val="337763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9C77-ABD6-2545-90F0-BA0C6F0D9045}"/>
              </a:ext>
            </a:extLst>
          </p:cNvPr>
          <p:cNvSpPr>
            <a:spLocks noGrp="1"/>
          </p:cNvSpPr>
          <p:nvPr>
            <p:ph type="title"/>
          </p:nvPr>
        </p:nvSpPr>
        <p:spPr/>
        <p:txBody>
          <a:bodyPr/>
          <a:lstStyle/>
          <a:p>
            <a:r>
              <a:rPr lang="en-US" dirty="0"/>
              <a:t>Supporting the AAC Journey</a:t>
            </a:r>
          </a:p>
        </p:txBody>
      </p:sp>
      <p:sp>
        <p:nvSpPr>
          <p:cNvPr id="3" name="Content Placeholder 2">
            <a:extLst>
              <a:ext uri="{FF2B5EF4-FFF2-40B4-BE49-F238E27FC236}">
                <a16:creationId xmlns:a16="http://schemas.microsoft.com/office/drawing/2014/main" id="{992998C5-3291-394E-A51E-ABD65823D31E}"/>
              </a:ext>
            </a:extLst>
          </p:cNvPr>
          <p:cNvSpPr>
            <a:spLocks noGrp="1"/>
          </p:cNvSpPr>
          <p:nvPr>
            <p:ph idx="1"/>
          </p:nvPr>
        </p:nvSpPr>
        <p:spPr/>
        <p:txBody>
          <a:bodyPr/>
          <a:lstStyle/>
          <a:p>
            <a:r>
              <a:rPr lang="en-US" dirty="0"/>
              <a:t>Presuming potential =</a:t>
            </a:r>
          </a:p>
          <a:p>
            <a:pPr lvl="1"/>
            <a:r>
              <a:rPr lang="en-US" dirty="0"/>
              <a:t>on the way to developing skill</a:t>
            </a:r>
          </a:p>
          <a:p>
            <a:pPr lvl="1"/>
            <a:r>
              <a:rPr lang="en-US" dirty="0"/>
              <a:t>everyone has potential</a:t>
            </a:r>
          </a:p>
          <a:p>
            <a:endParaRPr lang="en-US" dirty="0"/>
          </a:p>
          <a:p>
            <a:r>
              <a:rPr lang="en-US" dirty="0"/>
              <a:t>Evaluate Stimulability = </a:t>
            </a:r>
          </a:p>
          <a:p>
            <a:pPr lvl="1"/>
            <a:r>
              <a:rPr lang="en-US" dirty="0"/>
              <a:t>skills not yet mastered but achievable with support </a:t>
            </a:r>
          </a:p>
          <a:p>
            <a:endParaRPr lang="en-US" dirty="0"/>
          </a:p>
          <a:p>
            <a:r>
              <a:rPr lang="en-US" dirty="0"/>
              <a:t>Work within the Zone of Proximal Development = </a:t>
            </a:r>
          </a:p>
          <a:p>
            <a:pPr lvl="1"/>
            <a:r>
              <a:rPr lang="en-US" dirty="0"/>
              <a:t>The ”space between (and including) independence and potential w/ support</a:t>
            </a:r>
          </a:p>
        </p:txBody>
      </p:sp>
    </p:spTree>
    <p:extLst>
      <p:ext uri="{BB962C8B-B14F-4D97-AF65-F5344CB8AC3E}">
        <p14:creationId xmlns:p14="http://schemas.microsoft.com/office/powerpoint/2010/main" val="192171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2DE-2A0F-9245-8BAC-7FD5D54D9F10}"/>
              </a:ext>
            </a:extLst>
          </p:cNvPr>
          <p:cNvSpPr>
            <a:spLocks noGrp="1"/>
          </p:cNvSpPr>
          <p:nvPr>
            <p:ph type="title"/>
          </p:nvPr>
        </p:nvSpPr>
        <p:spPr/>
        <p:txBody>
          <a:bodyPr/>
          <a:lstStyle/>
          <a:p>
            <a:r>
              <a:rPr lang="en-US" dirty="0"/>
              <a:t>Supporting the AAC Journey</a:t>
            </a:r>
          </a:p>
        </p:txBody>
      </p:sp>
      <p:sp>
        <p:nvSpPr>
          <p:cNvPr id="3" name="Content Placeholder 2">
            <a:extLst>
              <a:ext uri="{FF2B5EF4-FFF2-40B4-BE49-F238E27FC236}">
                <a16:creationId xmlns:a16="http://schemas.microsoft.com/office/drawing/2014/main" id="{AE61FCA6-B92F-FC47-A13E-0D64A411AA17}"/>
              </a:ext>
            </a:extLst>
          </p:cNvPr>
          <p:cNvSpPr>
            <a:spLocks noGrp="1"/>
          </p:cNvSpPr>
          <p:nvPr>
            <p:ph idx="1"/>
          </p:nvPr>
        </p:nvSpPr>
        <p:spPr/>
        <p:txBody>
          <a:bodyPr>
            <a:normAutofit/>
          </a:bodyPr>
          <a:lstStyle/>
          <a:p>
            <a:r>
              <a:rPr lang="en-US" dirty="0"/>
              <a:t>Decisions on the appropriate type of AAC may need to change as the user’s abilities, environment, and/or needs change</a:t>
            </a:r>
          </a:p>
          <a:p>
            <a:endParaRPr lang="en-US" dirty="0"/>
          </a:p>
          <a:p>
            <a:r>
              <a:rPr lang="en-US" dirty="0"/>
              <a:t>Decisions to change communication software or hardware have a similar, if not more profound, impact as you being required to change from iPhone to Android or vice versa. </a:t>
            </a:r>
          </a:p>
          <a:p>
            <a:pPr lvl="1"/>
            <a:endParaRPr lang="en-US" dirty="0"/>
          </a:p>
          <a:p>
            <a:pPr lvl="1"/>
            <a:r>
              <a:rPr lang="en-US" dirty="0"/>
              <a:t>That frustration from Microsoft updates changing how you engage with the software is likely also present when we change a child’s language system.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2962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CF022-C8BC-3327-901B-ADB5AF72AF66}"/>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A0B5FA8-5B66-EBD0-B817-CB50A6BF8833}"/>
              </a:ext>
            </a:extLst>
          </p:cNvPr>
          <p:cNvSpPr>
            <a:spLocks noGrp="1"/>
          </p:cNvSpPr>
          <p:nvPr>
            <p:ph idx="1"/>
          </p:nvPr>
        </p:nvSpPr>
        <p:spPr/>
        <p:txBody>
          <a:bodyPr/>
          <a:lstStyle/>
          <a:p>
            <a:r>
              <a:rPr lang="en-US" sz="2800" dirty="0">
                <a:solidFill>
                  <a:srgbClr val="212121"/>
                </a:solidFill>
                <a:effectLst/>
                <a:latin typeface="Calibri" panose="020F0502020204030204" pitchFamily="34" charset="0"/>
                <a:ea typeface="Calibri" panose="020F0502020204030204" pitchFamily="34"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lang="en-US" sz="3600" dirty="0"/>
          </a:p>
          <a:p>
            <a:endParaRPr lang="en-US" dirty="0"/>
          </a:p>
        </p:txBody>
      </p:sp>
    </p:spTree>
    <p:extLst>
      <p:ext uri="{BB962C8B-B14F-4D97-AF65-F5344CB8AC3E}">
        <p14:creationId xmlns:p14="http://schemas.microsoft.com/office/powerpoint/2010/main" val="367300589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10103</TotalTime>
  <Words>495</Words>
  <Application>Microsoft Office PowerPoint</Application>
  <PresentationFormat>Widescreen</PresentationFormat>
  <Paragraphs>53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Supporting the AAC Journey</vt:lpstr>
      <vt:lpstr>Supporting the AAC Journey</vt:lpstr>
      <vt:lpstr>Supporting the AAC Journey</vt:lpstr>
      <vt:lpstr>Supporting the AAC Journey</vt:lpstr>
      <vt:lpstr>Supporting the AAC Journey</vt:lpstr>
      <vt:lpstr>Supporting the AAC Journey</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AAC</dc:title>
  <dc:creator>Jennifer M Seale</dc:creator>
  <cp:lastModifiedBy>Darla Gundler</cp:lastModifiedBy>
  <cp:revision>13</cp:revision>
  <dcterms:created xsi:type="dcterms:W3CDTF">2021-09-14T15:27:21Z</dcterms:created>
  <dcterms:modified xsi:type="dcterms:W3CDTF">2022-07-01T17:15:04Z</dcterms:modified>
</cp:coreProperties>
</file>