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5"/>
  </p:notesMasterIdLst>
  <p:sldIdLst>
    <p:sldId id="257" r:id="rId4"/>
    <p:sldId id="258" r:id="rId5"/>
    <p:sldId id="261" r:id="rId6"/>
    <p:sldId id="287" r:id="rId7"/>
    <p:sldId id="344" r:id="rId8"/>
    <p:sldId id="301" r:id="rId9"/>
    <p:sldId id="345" r:id="rId10"/>
    <p:sldId id="340" r:id="rId11"/>
    <p:sldId id="347" r:id="rId12"/>
    <p:sldId id="349" r:id="rId13"/>
    <p:sldId id="342" r:id="rId14"/>
    <p:sldId id="352" r:id="rId15"/>
    <p:sldId id="341" r:id="rId16"/>
    <p:sldId id="350" r:id="rId17"/>
    <p:sldId id="343" r:id="rId18"/>
    <p:sldId id="333" r:id="rId19"/>
    <p:sldId id="353" r:id="rId20"/>
    <p:sldId id="354" r:id="rId21"/>
    <p:sldId id="338" r:id="rId22"/>
    <p:sldId id="290" r:id="rId23"/>
    <p:sldId id="35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F88"/>
    <a:srgbClr val="FF9797"/>
    <a:srgbClr val="8FAFCF"/>
    <a:srgbClr val="4051A6"/>
    <a:srgbClr val="1B2246"/>
    <a:srgbClr val="16153F"/>
    <a:srgbClr val="FF4B4B"/>
    <a:srgbClr val="8BCDFF"/>
    <a:srgbClr val="232165"/>
    <a:srgbClr val="ABC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73301" autoAdjust="0"/>
  </p:normalViewPr>
  <p:slideViewPr>
    <p:cSldViewPr snapToGrid="0">
      <p:cViewPr varScale="1">
        <p:scale>
          <a:sx n="72" d="100"/>
          <a:sy n="72" d="100"/>
        </p:scale>
        <p:origin x="22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2E6F2C-6992-4D8B-8DF0-6D22F6126895}"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9E509FE1-C8A2-4744-95DF-19CB36F41FF4}">
      <dgm:prSet custT="1"/>
      <dgm:spPr/>
      <dgm:t>
        <a:bodyPr/>
        <a:lstStyle/>
        <a:p>
          <a:r>
            <a:rPr lang="en-US" sz="2800" dirty="0"/>
            <a:t>Identify and Describe</a:t>
          </a:r>
        </a:p>
      </dgm:t>
    </dgm:pt>
    <dgm:pt modelId="{82C678D7-08F9-4FED-A3C1-6206DF078208}" type="parTrans" cxnId="{59EFA828-F0F7-4170-8102-03BFBC164BEF}">
      <dgm:prSet/>
      <dgm:spPr/>
      <dgm:t>
        <a:bodyPr/>
        <a:lstStyle/>
        <a:p>
          <a:endParaRPr lang="en-US"/>
        </a:p>
      </dgm:t>
    </dgm:pt>
    <dgm:pt modelId="{6861F405-58EF-4184-8437-3C31E980FD22}" type="sibTrans" cxnId="{59EFA828-F0F7-4170-8102-03BFBC164BEF}">
      <dgm:prSet/>
      <dgm:spPr/>
      <dgm:t>
        <a:bodyPr/>
        <a:lstStyle/>
        <a:p>
          <a:endParaRPr lang="en-US"/>
        </a:p>
      </dgm:t>
    </dgm:pt>
    <dgm:pt modelId="{32308F5C-BAA0-4F24-9F3D-6D0FD6D1120A}">
      <dgm:prSet custT="1"/>
      <dgm:spPr/>
      <dgm:t>
        <a:bodyPr/>
        <a:lstStyle/>
        <a:p>
          <a:r>
            <a:rPr lang="en-US" sz="2800" dirty="0">
              <a:solidFill>
                <a:schemeClr val="tx1"/>
              </a:solidFill>
            </a:rPr>
            <a:t>The steps in the data-based decision-making process. </a:t>
          </a:r>
        </a:p>
      </dgm:t>
    </dgm:pt>
    <dgm:pt modelId="{553AE46A-8BE3-4787-9502-66B706C2ABE7}" type="parTrans" cxnId="{9708244C-FF56-4F57-A0F0-FFEDFE6D411C}">
      <dgm:prSet/>
      <dgm:spPr/>
      <dgm:t>
        <a:bodyPr/>
        <a:lstStyle/>
        <a:p>
          <a:endParaRPr lang="en-US"/>
        </a:p>
      </dgm:t>
    </dgm:pt>
    <dgm:pt modelId="{21879A6F-4BA6-4E53-826C-FF9DEA2D3FB9}" type="sibTrans" cxnId="{9708244C-FF56-4F57-A0F0-FFEDFE6D411C}">
      <dgm:prSet/>
      <dgm:spPr/>
      <dgm:t>
        <a:bodyPr/>
        <a:lstStyle/>
        <a:p>
          <a:endParaRPr lang="en-US"/>
        </a:p>
      </dgm:t>
    </dgm:pt>
    <dgm:pt modelId="{F6FE5B57-1053-4618-8B88-370089F44794}">
      <dgm:prSet/>
      <dgm:spPr/>
      <dgm:t>
        <a:bodyPr/>
        <a:lstStyle/>
        <a:p>
          <a:endParaRPr lang="en-US" dirty="0"/>
        </a:p>
        <a:p>
          <a:r>
            <a:rPr lang="en-US" dirty="0"/>
            <a:t>Practice		</a:t>
          </a:r>
        </a:p>
      </dgm:t>
    </dgm:pt>
    <dgm:pt modelId="{05A23752-55F2-43B3-BCA6-22F9C7F3F108}" type="parTrans" cxnId="{EEA7E2A9-7893-4F12-81BF-CF5BF114CA2E}">
      <dgm:prSet/>
      <dgm:spPr/>
      <dgm:t>
        <a:bodyPr/>
        <a:lstStyle/>
        <a:p>
          <a:endParaRPr lang="en-US"/>
        </a:p>
      </dgm:t>
    </dgm:pt>
    <dgm:pt modelId="{8E9A3155-9208-43CE-AA9C-CA0706999CC8}" type="sibTrans" cxnId="{EEA7E2A9-7893-4F12-81BF-CF5BF114CA2E}">
      <dgm:prSet/>
      <dgm:spPr/>
      <dgm:t>
        <a:bodyPr/>
        <a:lstStyle/>
        <a:p>
          <a:endParaRPr lang="en-US"/>
        </a:p>
      </dgm:t>
    </dgm:pt>
    <dgm:pt modelId="{10C69ACE-A360-4886-BC19-866D57C176BE}">
      <dgm:prSet custT="1"/>
      <dgm:spPr/>
      <dgm:t>
        <a:bodyPr/>
        <a:lstStyle/>
        <a:p>
          <a:r>
            <a:rPr lang="en-US" sz="2800" dirty="0">
              <a:solidFill>
                <a:schemeClr val="tx1"/>
              </a:solidFill>
            </a:rPr>
            <a:t>Summarizing and interpreting data to inform intervention and instruction.</a:t>
          </a:r>
        </a:p>
      </dgm:t>
    </dgm:pt>
    <dgm:pt modelId="{1DAEA72F-98B3-40F1-9062-576E3740B527}" type="parTrans" cxnId="{0E1568E8-50FA-4FA4-A780-EF3AEA57FB01}">
      <dgm:prSet/>
      <dgm:spPr/>
      <dgm:t>
        <a:bodyPr/>
        <a:lstStyle/>
        <a:p>
          <a:endParaRPr lang="en-US"/>
        </a:p>
      </dgm:t>
    </dgm:pt>
    <dgm:pt modelId="{E07618AE-1BA8-4477-A799-95471A4A522F}" type="sibTrans" cxnId="{0E1568E8-50FA-4FA4-A780-EF3AEA57FB01}">
      <dgm:prSet/>
      <dgm:spPr/>
      <dgm:t>
        <a:bodyPr/>
        <a:lstStyle/>
        <a:p>
          <a:endParaRPr lang="en-US"/>
        </a:p>
      </dgm:t>
    </dgm:pt>
    <dgm:pt modelId="{E6F581B0-6969-46D3-B42A-79D7DA8C627E}">
      <dgm:prSet/>
      <dgm:spPr/>
      <dgm:t>
        <a:bodyPr/>
        <a:lstStyle/>
        <a:p>
          <a:r>
            <a:rPr lang="en-US" dirty="0"/>
            <a:t>Describe</a:t>
          </a:r>
        </a:p>
      </dgm:t>
    </dgm:pt>
    <dgm:pt modelId="{1158EA05-B147-406F-B3F9-CA4A515C4B9D}" type="parTrans" cxnId="{C4C50A16-6EDA-4699-8BFA-DB3FDEED230D}">
      <dgm:prSet/>
      <dgm:spPr/>
      <dgm:t>
        <a:bodyPr/>
        <a:lstStyle/>
        <a:p>
          <a:endParaRPr lang="en-US"/>
        </a:p>
      </dgm:t>
    </dgm:pt>
    <dgm:pt modelId="{6B3FF599-A2D6-4812-9A4E-00A3F158A743}" type="sibTrans" cxnId="{C4C50A16-6EDA-4699-8BFA-DB3FDEED230D}">
      <dgm:prSet/>
      <dgm:spPr/>
      <dgm:t>
        <a:bodyPr/>
        <a:lstStyle/>
        <a:p>
          <a:endParaRPr lang="en-US"/>
        </a:p>
      </dgm:t>
    </dgm:pt>
    <dgm:pt modelId="{5FCDAAD6-214F-424C-B16C-6C90BA9C0895}">
      <dgm:prSet custT="1"/>
      <dgm:spPr/>
      <dgm:t>
        <a:bodyPr/>
        <a:lstStyle/>
        <a:p>
          <a:r>
            <a:rPr lang="en-US" sz="2800" dirty="0">
              <a:solidFill>
                <a:schemeClr val="tx1"/>
              </a:solidFill>
            </a:rPr>
            <a:t>Strategies for involving the family in the data-based decision-making process. </a:t>
          </a:r>
        </a:p>
      </dgm:t>
    </dgm:pt>
    <dgm:pt modelId="{EEED9598-17BA-4993-8BFF-B7B71E4A934E}" type="parTrans" cxnId="{373659BC-8A6F-4AF6-9E4F-CFB90E24CFF9}">
      <dgm:prSet/>
      <dgm:spPr/>
      <dgm:t>
        <a:bodyPr/>
        <a:lstStyle/>
        <a:p>
          <a:endParaRPr lang="en-US"/>
        </a:p>
      </dgm:t>
    </dgm:pt>
    <dgm:pt modelId="{86618181-2E71-4840-91A4-C0FE9CC3C2EC}" type="sibTrans" cxnId="{373659BC-8A6F-4AF6-9E4F-CFB90E24CFF9}">
      <dgm:prSet/>
      <dgm:spPr/>
      <dgm:t>
        <a:bodyPr/>
        <a:lstStyle/>
        <a:p>
          <a:endParaRPr lang="en-US"/>
        </a:p>
      </dgm:t>
    </dgm:pt>
    <dgm:pt modelId="{9F014EB4-661E-452C-95F0-EAD994BAA4B7}" type="pres">
      <dgm:prSet presAssocID="{B72E6F2C-6992-4D8B-8DF0-6D22F6126895}" presName="Name0" presStyleCnt="0">
        <dgm:presLayoutVars>
          <dgm:dir/>
          <dgm:animLvl val="lvl"/>
          <dgm:resizeHandles val="exact"/>
        </dgm:presLayoutVars>
      </dgm:prSet>
      <dgm:spPr/>
    </dgm:pt>
    <dgm:pt modelId="{580CB4CF-2C5B-4DA5-A617-BB5CA37DFD36}" type="pres">
      <dgm:prSet presAssocID="{9E509FE1-C8A2-4744-95DF-19CB36F41FF4}" presName="linNode" presStyleCnt="0"/>
      <dgm:spPr/>
    </dgm:pt>
    <dgm:pt modelId="{F3DFD1C7-108B-4720-BFBC-798DD80E1272}" type="pres">
      <dgm:prSet presAssocID="{9E509FE1-C8A2-4744-95DF-19CB36F41FF4}" presName="parentText" presStyleLbl="solidFgAcc1" presStyleIdx="0" presStyleCnt="3">
        <dgm:presLayoutVars>
          <dgm:chMax val="1"/>
          <dgm:bulletEnabled/>
        </dgm:presLayoutVars>
      </dgm:prSet>
      <dgm:spPr/>
    </dgm:pt>
    <dgm:pt modelId="{E950C809-6EE0-407A-9087-921FC03E04AB}" type="pres">
      <dgm:prSet presAssocID="{9E509FE1-C8A2-4744-95DF-19CB36F41FF4}" presName="descendantText" presStyleLbl="alignNode1" presStyleIdx="0" presStyleCnt="3" custLinFactNeighborY="-20276">
        <dgm:presLayoutVars>
          <dgm:bulletEnabled/>
        </dgm:presLayoutVars>
      </dgm:prSet>
      <dgm:spPr/>
    </dgm:pt>
    <dgm:pt modelId="{CD903944-ED37-443A-8E78-D677DA316945}" type="pres">
      <dgm:prSet presAssocID="{6861F405-58EF-4184-8437-3C31E980FD22}" presName="sp" presStyleCnt="0"/>
      <dgm:spPr/>
    </dgm:pt>
    <dgm:pt modelId="{5F8185BD-46E7-433D-8D40-53D22A728FB6}" type="pres">
      <dgm:prSet presAssocID="{F6FE5B57-1053-4618-8B88-370089F44794}" presName="linNode" presStyleCnt="0"/>
      <dgm:spPr/>
    </dgm:pt>
    <dgm:pt modelId="{E345090F-5482-4597-AC80-C61FBB7A24C2}" type="pres">
      <dgm:prSet presAssocID="{F6FE5B57-1053-4618-8B88-370089F44794}" presName="parentText" presStyleLbl="solidFgAcc1" presStyleIdx="1" presStyleCnt="3">
        <dgm:presLayoutVars>
          <dgm:chMax val="1"/>
          <dgm:bulletEnabled/>
        </dgm:presLayoutVars>
      </dgm:prSet>
      <dgm:spPr/>
    </dgm:pt>
    <dgm:pt modelId="{4A18EE41-C52E-40F8-935A-3296C4CECE43}" type="pres">
      <dgm:prSet presAssocID="{F6FE5B57-1053-4618-8B88-370089F44794}" presName="descendantText" presStyleLbl="alignNode1" presStyleIdx="1" presStyleCnt="3">
        <dgm:presLayoutVars>
          <dgm:bulletEnabled/>
        </dgm:presLayoutVars>
      </dgm:prSet>
      <dgm:spPr/>
    </dgm:pt>
    <dgm:pt modelId="{ABADF2FE-33AA-47D0-95FB-ED5F555241CC}" type="pres">
      <dgm:prSet presAssocID="{8E9A3155-9208-43CE-AA9C-CA0706999CC8}" presName="sp" presStyleCnt="0"/>
      <dgm:spPr/>
    </dgm:pt>
    <dgm:pt modelId="{CAD84D8D-8B5C-4C2E-A5A9-CB55298D10E6}" type="pres">
      <dgm:prSet presAssocID="{E6F581B0-6969-46D3-B42A-79D7DA8C627E}" presName="linNode" presStyleCnt="0"/>
      <dgm:spPr/>
    </dgm:pt>
    <dgm:pt modelId="{21B4316B-841E-42E4-AE14-E1AF2E9D5BD0}" type="pres">
      <dgm:prSet presAssocID="{E6F581B0-6969-46D3-B42A-79D7DA8C627E}" presName="parentText" presStyleLbl="solidFgAcc1" presStyleIdx="2" presStyleCnt="3">
        <dgm:presLayoutVars>
          <dgm:chMax val="1"/>
          <dgm:bulletEnabled/>
        </dgm:presLayoutVars>
      </dgm:prSet>
      <dgm:spPr/>
    </dgm:pt>
    <dgm:pt modelId="{7F13E08A-4B2F-4917-8DD1-F2C0A3595951}" type="pres">
      <dgm:prSet presAssocID="{E6F581B0-6969-46D3-B42A-79D7DA8C627E}" presName="descendantText" presStyleLbl="alignNode1" presStyleIdx="2" presStyleCnt="3">
        <dgm:presLayoutVars>
          <dgm:bulletEnabled/>
        </dgm:presLayoutVars>
      </dgm:prSet>
      <dgm:spPr/>
    </dgm:pt>
  </dgm:ptLst>
  <dgm:cxnLst>
    <dgm:cxn modelId="{C4C50A16-6EDA-4699-8BFA-DB3FDEED230D}" srcId="{B72E6F2C-6992-4D8B-8DF0-6D22F6126895}" destId="{E6F581B0-6969-46D3-B42A-79D7DA8C627E}" srcOrd="2" destOrd="0" parTransId="{1158EA05-B147-406F-B3F9-CA4A515C4B9D}" sibTransId="{6B3FF599-A2D6-4812-9A4E-00A3F158A743}"/>
    <dgm:cxn modelId="{E4E85423-39C2-4B1E-A531-39A37D48C7E8}" type="presOf" srcId="{5FCDAAD6-214F-424C-B16C-6C90BA9C0895}" destId="{7F13E08A-4B2F-4917-8DD1-F2C0A3595951}" srcOrd="0" destOrd="0" presId="urn:microsoft.com/office/officeart/2016/7/layout/VerticalHollowActionList"/>
    <dgm:cxn modelId="{59EFA828-F0F7-4170-8102-03BFBC164BEF}" srcId="{B72E6F2C-6992-4D8B-8DF0-6D22F6126895}" destId="{9E509FE1-C8A2-4744-95DF-19CB36F41FF4}" srcOrd="0" destOrd="0" parTransId="{82C678D7-08F9-4FED-A3C1-6206DF078208}" sibTransId="{6861F405-58EF-4184-8437-3C31E980FD22}"/>
    <dgm:cxn modelId="{EF83A242-CF71-42BA-AD9C-F0780184CAA7}" type="presOf" srcId="{32308F5C-BAA0-4F24-9F3D-6D0FD6D1120A}" destId="{E950C809-6EE0-407A-9087-921FC03E04AB}" srcOrd="0" destOrd="0" presId="urn:microsoft.com/office/officeart/2016/7/layout/VerticalHollowActionList"/>
    <dgm:cxn modelId="{69606B47-D6B5-47FC-B70C-6D45ACAD1687}" type="presOf" srcId="{9E509FE1-C8A2-4744-95DF-19CB36F41FF4}" destId="{F3DFD1C7-108B-4720-BFBC-798DD80E1272}" srcOrd="0" destOrd="0" presId="urn:microsoft.com/office/officeart/2016/7/layout/VerticalHollowActionList"/>
    <dgm:cxn modelId="{9708244C-FF56-4F57-A0F0-FFEDFE6D411C}" srcId="{9E509FE1-C8A2-4744-95DF-19CB36F41FF4}" destId="{32308F5C-BAA0-4F24-9F3D-6D0FD6D1120A}" srcOrd="0" destOrd="0" parTransId="{553AE46A-8BE3-4787-9502-66B706C2ABE7}" sibTransId="{21879A6F-4BA6-4E53-826C-FF9DEA2D3FB9}"/>
    <dgm:cxn modelId="{E207EB51-1C31-4E3C-95FE-1043BB41AD7E}" type="presOf" srcId="{10C69ACE-A360-4886-BC19-866D57C176BE}" destId="{4A18EE41-C52E-40F8-935A-3296C4CECE43}" srcOrd="0" destOrd="0" presId="urn:microsoft.com/office/officeart/2016/7/layout/VerticalHollowActionList"/>
    <dgm:cxn modelId="{EEA7E2A9-7893-4F12-81BF-CF5BF114CA2E}" srcId="{B72E6F2C-6992-4D8B-8DF0-6D22F6126895}" destId="{F6FE5B57-1053-4618-8B88-370089F44794}" srcOrd="1" destOrd="0" parTransId="{05A23752-55F2-43B3-BCA6-22F9C7F3F108}" sibTransId="{8E9A3155-9208-43CE-AA9C-CA0706999CC8}"/>
    <dgm:cxn modelId="{373659BC-8A6F-4AF6-9E4F-CFB90E24CFF9}" srcId="{E6F581B0-6969-46D3-B42A-79D7DA8C627E}" destId="{5FCDAAD6-214F-424C-B16C-6C90BA9C0895}" srcOrd="0" destOrd="0" parTransId="{EEED9598-17BA-4993-8BFF-B7B71E4A934E}" sibTransId="{86618181-2E71-4840-91A4-C0FE9CC3C2EC}"/>
    <dgm:cxn modelId="{8E77E2C4-BB83-4E6C-868D-9384C4005E45}" type="presOf" srcId="{B72E6F2C-6992-4D8B-8DF0-6D22F6126895}" destId="{9F014EB4-661E-452C-95F0-EAD994BAA4B7}" srcOrd="0" destOrd="0" presId="urn:microsoft.com/office/officeart/2016/7/layout/VerticalHollowActionList"/>
    <dgm:cxn modelId="{F837DBDA-C4DD-46B6-9102-0ED1A50416EE}" type="presOf" srcId="{E6F581B0-6969-46D3-B42A-79D7DA8C627E}" destId="{21B4316B-841E-42E4-AE14-E1AF2E9D5BD0}" srcOrd="0" destOrd="0" presId="urn:microsoft.com/office/officeart/2016/7/layout/VerticalHollowActionList"/>
    <dgm:cxn modelId="{0E1568E8-50FA-4FA4-A780-EF3AEA57FB01}" srcId="{F6FE5B57-1053-4618-8B88-370089F44794}" destId="{10C69ACE-A360-4886-BC19-866D57C176BE}" srcOrd="0" destOrd="0" parTransId="{1DAEA72F-98B3-40F1-9062-576E3740B527}" sibTransId="{E07618AE-1BA8-4477-A799-95471A4A522F}"/>
    <dgm:cxn modelId="{679C19F9-C4DE-4803-8767-C9875CD99E09}" type="presOf" srcId="{F6FE5B57-1053-4618-8B88-370089F44794}" destId="{E345090F-5482-4597-AC80-C61FBB7A24C2}" srcOrd="0" destOrd="0" presId="urn:microsoft.com/office/officeart/2016/7/layout/VerticalHollowActionList"/>
    <dgm:cxn modelId="{BDDDCC84-934F-4D75-9879-A2FA80949654}" type="presParOf" srcId="{9F014EB4-661E-452C-95F0-EAD994BAA4B7}" destId="{580CB4CF-2C5B-4DA5-A617-BB5CA37DFD36}" srcOrd="0" destOrd="0" presId="urn:microsoft.com/office/officeart/2016/7/layout/VerticalHollowActionList"/>
    <dgm:cxn modelId="{2062DFF2-AE15-4329-B483-FBB9D32C8D2C}" type="presParOf" srcId="{580CB4CF-2C5B-4DA5-A617-BB5CA37DFD36}" destId="{F3DFD1C7-108B-4720-BFBC-798DD80E1272}" srcOrd="0" destOrd="0" presId="urn:microsoft.com/office/officeart/2016/7/layout/VerticalHollowActionList"/>
    <dgm:cxn modelId="{745B9FD4-CA8B-401F-80F6-69CE84A0CF67}" type="presParOf" srcId="{580CB4CF-2C5B-4DA5-A617-BB5CA37DFD36}" destId="{E950C809-6EE0-407A-9087-921FC03E04AB}" srcOrd="1" destOrd="0" presId="urn:microsoft.com/office/officeart/2016/7/layout/VerticalHollowActionList"/>
    <dgm:cxn modelId="{3DDD4B30-3D9A-4785-B977-2CBEED655EAA}" type="presParOf" srcId="{9F014EB4-661E-452C-95F0-EAD994BAA4B7}" destId="{CD903944-ED37-443A-8E78-D677DA316945}" srcOrd="1" destOrd="0" presId="urn:microsoft.com/office/officeart/2016/7/layout/VerticalHollowActionList"/>
    <dgm:cxn modelId="{1638E42C-0FCA-4E36-9916-C83BAFF554EF}" type="presParOf" srcId="{9F014EB4-661E-452C-95F0-EAD994BAA4B7}" destId="{5F8185BD-46E7-433D-8D40-53D22A728FB6}" srcOrd="2" destOrd="0" presId="urn:microsoft.com/office/officeart/2016/7/layout/VerticalHollowActionList"/>
    <dgm:cxn modelId="{62FE4286-10F8-4F65-88B1-4852AF97EE54}" type="presParOf" srcId="{5F8185BD-46E7-433D-8D40-53D22A728FB6}" destId="{E345090F-5482-4597-AC80-C61FBB7A24C2}" srcOrd="0" destOrd="0" presId="urn:microsoft.com/office/officeart/2016/7/layout/VerticalHollowActionList"/>
    <dgm:cxn modelId="{F11E9B15-5713-4BA4-AB87-16915B872302}" type="presParOf" srcId="{5F8185BD-46E7-433D-8D40-53D22A728FB6}" destId="{4A18EE41-C52E-40F8-935A-3296C4CECE43}" srcOrd="1" destOrd="0" presId="urn:microsoft.com/office/officeart/2016/7/layout/VerticalHollowActionList"/>
    <dgm:cxn modelId="{79AA2899-0544-40CC-8F60-C9DF1025F2E1}" type="presParOf" srcId="{9F014EB4-661E-452C-95F0-EAD994BAA4B7}" destId="{ABADF2FE-33AA-47D0-95FB-ED5F555241CC}" srcOrd="3" destOrd="0" presId="urn:microsoft.com/office/officeart/2016/7/layout/VerticalHollowActionList"/>
    <dgm:cxn modelId="{BAFE2A2A-BAD5-4CBC-85A5-C72BB0076B43}" type="presParOf" srcId="{9F014EB4-661E-452C-95F0-EAD994BAA4B7}" destId="{CAD84D8D-8B5C-4C2E-A5A9-CB55298D10E6}" srcOrd="4" destOrd="0" presId="urn:microsoft.com/office/officeart/2016/7/layout/VerticalHollowActionList"/>
    <dgm:cxn modelId="{B990F506-F07F-403B-815C-AB3A1B3D769D}" type="presParOf" srcId="{CAD84D8D-8B5C-4C2E-A5A9-CB55298D10E6}" destId="{21B4316B-841E-42E4-AE14-E1AF2E9D5BD0}" srcOrd="0" destOrd="0" presId="urn:microsoft.com/office/officeart/2016/7/layout/VerticalHollowActionList"/>
    <dgm:cxn modelId="{CEE81D99-F2C1-4BF6-B9EA-A9CEF7951957}" type="presParOf" srcId="{CAD84D8D-8B5C-4C2E-A5A9-CB55298D10E6}" destId="{7F13E08A-4B2F-4917-8DD1-F2C0A3595951}" srcOrd="1" destOrd="0" presId="urn:microsoft.com/office/officeart/2016/7/layout/VerticalHollowAc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A6524C-3E8B-4E90-98F3-DF2B38C29428}"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A3E8EEF6-BBBF-4398-A951-B391921D13E7}">
      <dgm:prSet phldrT="[Text]"/>
      <dgm:spPr/>
      <dgm:t>
        <a:bodyPr/>
        <a:lstStyle/>
        <a:p>
          <a:r>
            <a:rPr lang="en-US" dirty="0">
              <a:solidFill>
                <a:schemeClr val="tx1"/>
              </a:solidFill>
            </a:rPr>
            <a:t>Gathering Information</a:t>
          </a:r>
        </a:p>
      </dgm:t>
    </dgm:pt>
    <dgm:pt modelId="{45C0A77F-B25C-4B1C-A2CE-AA19E263ED4B}" type="parTrans" cxnId="{F1DAF5FC-3DCD-4EB9-A9C5-8FA0E208D245}">
      <dgm:prSet/>
      <dgm:spPr/>
      <dgm:t>
        <a:bodyPr/>
        <a:lstStyle/>
        <a:p>
          <a:endParaRPr lang="en-US"/>
        </a:p>
      </dgm:t>
    </dgm:pt>
    <dgm:pt modelId="{60542600-0F30-486B-8AD3-8375A1938586}" type="sibTrans" cxnId="{F1DAF5FC-3DCD-4EB9-A9C5-8FA0E208D245}">
      <dgm:prSet/>
      <dgm:spPr/>
      <dgm:t>
        <a:bodyPr/>
        <a:lstStyle/>
        <a:p>
          <a:endParaRPr lang="en-US"/>
        </a:p>
      </dgm:t>
    </dgm:pt>
    <dgm:pt modelId="{B864BE36-5A35-44AC-A743-42B19B8F3482}">
      <dgm:prSet phldrT="[Text]"/>
      <dgm:spPr/>
      <dgm:t>
        <a:bodyPr/>
        <a:lstStyle/>
        <a:p>
          <a:r>
            <a:rPr lang="en-US" dirty="0">
              <a:solidFill>
                <a:schemeClr val="tx1"/>
              </a:solidFill>
            </a:rPr>
            <a:t>Documenting</a:t>
          </a:r>
        </a:p>
      </dgm:t>
    </dgm:pt>
    <dgm:pt modelId="{CF948C89-BF5F-4581-AFB4-B0F2B5718437}" type="parTrans" cxnId="{996E96E2-82A3-4A9C-8491-9266AF339C96}">
      <dgm:prSet/>
      <dgm:spPr/>
      <dgm:t>
        <a:bodyPr/>
        <a:lstStyle/>
        <a:p>
          <a:endParaRPr lang="en-US"/>
        </a:p>
      </dgm:t>
    </dgm:pt>
    <dgm:pt modelId="{EE780D51-F8FC-4721-A5BE-90C55B1EB824}" type="sibTrans" cxnId="{996E96E2-82A3-4A9C-8491-9266AF339C96}">
      <dgm:prSet/>
      <dgm:spPr/>
      <dgm:t>
        <a:bodyPr/>
        <a:lstStyle/>
        <a:p>
          <a:endParaRPr lang="en-US"/>
        </a:p>
      </dgm:t>
    </dgm:pt>
    <dgm:pt modelId="{54007D45-993F-47F3-8B33-25C822E908A5}">
      <dgm:prSet phldrT="[Text]"/>
      <dgm:spPr/>
      <dgm:t>
        <a:bodyPr/>
        <a:lstStyle/>
        <a:p>
          <a:r>
            <a:rPr lang="en-US" dirty="0">
              <a:solidFill>
                <a:schemeClr val="tx1"/>
              </a:solidFill>
            </a:rPr>
            <a:t>Analyzing</a:t>
          </a:r>
        </a:p>
      </dgm:t>
    </dgm:pt>
    <dgm:pt modelId="{E47ADFE9-7026-4AF0-BFC9-157230BB1D83}" type="parTrans" cxnId="{30280A85-E8F9-4323-817F-97B7F8E64172}">
      <dgm:prSet/>
      <dgm:spPr/>
      <dgm:t>
        <a:bodyPr/>
        <a:lstStyle/>
        <a:p>
          <a:endParaRPr lang="en-US"/>
        </a:p>
      </dgm:t>
    </dgm:pt>
    <dgm:pt modelId="{888BF242-6945-45EA-AF62-322D6E3C47D6}" type="sibTrans" cxnId="{30280A85-E8F9-4323-817F-97B7F8E64172}">
      <dgm:prSet/>
      <dgm:spPr/>
      <dgm:t>
        <a:bodyPr/>
        <a:lstStyle/>
        <a:p>
          <a:endParaRPr lang="en-US"/>
        </a:p>
      </dgm:t>
    </dgm:pt>
    <dgm:pt modelId="{CECA64C3-55FC-4C82-9629-3C9D6336B738}">
      <dgm:prSet phldrT="[Text]"/>
      <dgm:spPr/>
      <dgm:t>
        <a:bodyPr/>
        <a:lstStyle/>
        <a:p>
          <a:r>
            <a:rPr lang="en-US" dirty="0">
              <a:solidFill>
                <a:schemeClr val="tx1"/>
              </a:solidFill>
            </a:rPr>
            <a:t>Planning</a:t>
          </a:r>
        </a:p>
      </dgm:t>
    </dgm:pt>
    <dgm:pt modelId="{1676FA59-C166-4E93-A933-642B28E09B86}" type="parTrans" cxnId="{4952EDF1-CE1E-4BBA-85CA-85E5A6C0474D}">
      <dgm:prSet/>
      <dgm:spPr/>
      <dgm:t>
        <a:bodyPr/>
        <a:lstStyle/>
        <a:p>
          <a:endParaRPr lang="en-US"/>
        </a:p>
      </dgm:t>
    </dgm:pt>
    <dgm:pt modelId="{4E798736-FAFF-46DE-B2BC-FC4D59908B7E}" type="sibTrans" cxnId="{4952EDF1-CE1E-4BBA-85CA-85E5A6C0474D}">
      <dgm:prSet/>
      <dgm:spPr/>
      <dgm:t>
        <a:bodyPr/>
        <a:lstStyle/>
        <a:p>
          <a:endParaRPr lang="en-US"/>
        </a:p>
      </dgm:t>
    </dgm:pt>
    <dgm:pt modelId="{A323BB50-3FC9-4E9B-A23F-3CFABC60755B}">
      <dgm:prSet phldrT="[Text]"/>
      <dgm:spPr/>
      <dgm:t>
        <a:bodyPr/>
        <a:lstStyle/>
        <a:p>
          <a:r>
            <a:rPr lang="en-US" dirty="0">
              <a:solidFill>
                <a:schemeClr val="tx1"/>
              </a:solidFill>
            </a:rPr>
            <a:t>Implementing</a:t>
          </a:r>
        </a:p>
      </dgm:t>
    </dgm:pt>
    <dgm:pt modelId="{931C9048-A05A-42C1-8F13-DE675278C36D}" type="parTrans" cxnId="{4AE3EC2E-131C-48A9-9DED-E3774B38CE01}">
      <dgm:prSet/>
      <dgm:spPr/>
      <dgm:t>
        <a:bodyPr/>
        <a:lstStyle/>
        <a:p>
          <a:endParaRPr lang="en-US"/>
        </a:p>
      </dgm:t>
    </dgm:pt>
    <dgm:pt modelId="{AAE82E98-4172-4154-995A-B3BBB02E0710}" type="sibTrans" cxnId="{4AE3EC2E-131C-48A9-9DED-E3774B38CE01}">
      <dgm:prSet/>
      <dgm:spPr/>
      <dgm:t>
        <a:bodyPr/>
        <a:lstStyle/>
        <a:p>
          <a:endParaRPr lang="en-US"/>
        </a:p>
      </dgm:t>
    </dgm:pt>
    <dgm:pt modelId="{F381C916-FCCC-43A4-B82B-D28E1774B632}" type="pres">
      <dgm:prSet presAssocID="{6EA6524C-3E8B-4E90-98F3-DF2B38C29428}" presName="Name0" presStyleCnt="0">
        <dgm:presLayoutVars>
          <dgm:dir/>
          <dgm:resizeHandles val="exact"/>
        </dgm:presLayoutVars>
      </dgm:prSet>
      <dgm:spPr/>
    </dgm:pt>
    <dgm:pt modelId="{518EBEF1-E23E-4FB9-AA51-EAA8FDBD36E4}" type="pres">
      <dgm:prSet presAssocID="{6EA6524C-3E8B-4E90-98F3-DF2B38C29428}" presName="cycle" presStyleCnt="0"/>
      <dgm:spPr/>
    </dgm:pt>
    <dgm:pt modelId="{D0122F84-67A7-4F6D-BBA6-F75107B7CB44}" type="pres">
      <dgm:prSet presAssocID="{A3E8EEF6-BBBF-4398-A951-B391921D13E7}" presName="nodeFirstNode" presStyleLbl="node1" presStyleIdx="0" presStyleCnt="5">
        <dgm:presLayoutVars>
          <dgm:bulletEnabled val="1"/>
        </dgm:presLayoutVars>
      </dgm:prSet>
      <dgm:spPr/>
    </dgm:pt>
    <dgm:pt modelId="{19C74676-C269-41D3-A181-FC7AF76C0990}" type="pres">
      <dgm:prSet presAssocID="{60542600-0F30-486B-8AD3-8375A1938586}" presName="sibTransFirstNode" presStyleLbl="bgShp" presStyleIdx="0" presStyleCnt="1"/>
      <dgm:spPr/>
    </dgm:pt>
    <dgm:pt modelId="{8236A8AB-0F21-4B7A-A401-7E86AC4A79E1}" type="pres">
      <dgm:prSet presAssocID="{B864BE36-5A35-44AC-A743-42B19B8F3482}" presName="nodeFollowingNodes" presStyleLbl="node1" presStyleIdx="1" presStyleCnt="5">
        <dgm:presLayoutVars>
          <dgm:bulletEnabled val="1"/>
        </dgm:presLayoutVars>
      </dgm:prSet>
      <dgm:spPr/>
    </dgm:pt>
    <dgm:pt modelId="{2BF414FB-0A72-49FD-961A-EDDB5BAF26FC}" type="pres">
      <dgm:prSet presAssocID="{54007D45-993F-47F3-8B33-25C822E908A5}" presName="nodeFollowingNodes" presStyleLbl="node1" presStyleIdx="2" presStyleCnt="5">
        <dgm:presLayoutVars>
          <dgm:bulletEnabled val="1"/>
        </dgm:presLayoutVars>
      </dgm:prSet>
      <dgm:spPr/>
    </dgm:pt>
    <dgm:pt modelId="{576A5BFD-9435-4BD6-8DB2-ECACF2BF179C}" type="pres">
      <dgm:prSet presAssocID="{CECA64C3-55FC-4C82-9629-3C9D6336B738}" presName="nodeFollowingNodes" presStyleLbl="node1" presStyleIdx="3" presStyleCnt="5">
        <dgm:presLayoutVars>
          <dgm:bulletEnabled val="1"/>
        </dgm:presLayoutVars>
      </dgm:prSet>
      <dgm:spPr/>
    </dgm:pt>
    <dgm:pt modelId="{3A4208CD-0461-420B-BEC6-B2CC1FCECB29}" type="pres">
      <dgm:prSet presAssocID="{A323BB50-3FC9-4E9B-A23F-3CFABC60755B}" presName="nodeFollowingNodes" presStyleLbl="node1" presStyleIdx="4" presStyleCnt="5">
        <dgm:presLayoutVars>
          <dgm:bulletEnabled val="1"/>
        </dgm:presLayoutVars>
      </dgm:prSet>
      <dgm:spPr/>
    </dgm:pt>
  </dgm:ptLst>
  <dgm:cxnLst>
    <dgm:cxn modelId="{46382B1F-3B21-4A3F-9FA9-8053FA6A09D7}" type="presOf" srcId="{6EA6524C-3E8B-4E90-98F3-DF2B38C29428}" destId="{F381C916-FCCC-43A4-B82B-D28E1774B632}" srcOrd="0" destOrd="0" presId="urn:microsoft.com/office/officeart/2005/8/layout/cycle3"/>
    <dgm:cxn modelId="{4AE3EC2E-131C-48A9-9DED-E3774B38CE01}" srcId="{6EA6524C-3E8B-4E90-98F3-DF2B38C29428}" destId="{A323BB50-3FC9-4E9B-A23F-3CFABC60755B}" srcOrd="4" destOrd="0" parTransId="{931C9048-A05A-42C1-8F13-DE675278C36D}" sibTransId="{AAE82E98-4172-4154-995A-B3BBB02E0710}"/>
    <dgm:cxn modelId="{FB5A166C-A652-4816-B7AE-E9E74629A9FD}" type="presOf" srcId="{A3E8EEF6-BBBF-4398-A951-B391921D13E7}" destId="{D0122F84-67A7-4F6D-BBA6-F75107B7CB44}" srcOrd="0" destOrd="0" presId="urn:microsoft.com/office/officeart/2005/8/layout/cycle3"/>
    <dgm:cxn modelId="{AB9A236C-81E9-4400-8633-C212D06013A4}" type="presOf" srcId="{A323BB50-3FC9-4E9B-A23F-3CFABC60755B}" destId="{3A4208CD-0461-420B-BEC6-B2CC1FCECB29}" srcOrd="0" destOrd="0" presId="urn:microsoft.com/office/officeart/2005/8/layout/cycle3"/>
    <dgm:cxn modelId="{E7A34D55-C6BA-412D-B033-BE02BC6A2EEC}" type="presOf" srcId="{CECA64C3-55FC-4C82-9629-3C9D6336B738}" destId="{576A5BFD-9435-4BD6-8DB2-ECACF2BF179C}" srcOrd="0" destOrd="0" presId="urn:microsoft.com/office/officeart/2005/8/layout/cycle3"/>
    <dgm:cxn modelId="{30280A85-E8F9-4323-817F-97B7F8E64172}" srcId="{6EA6524C-3E8B-4E90-98F3-DF2B38C29428}" destId="{54007D45-993F-47F3-8B33-25C822E908A5}" srcOrd="2" destOrd="0" parTransId="{E47ADFE9-7026-4AF0-BFC9-157230BB1D83}" sibTransId="{888BF242-6945-45EA-AF62-322D6E3C47D6}"/>
    <dgm:cxn modelId="{84CA00AC-6239-44A0-8A30-B30BE9A599A6}" type="presOf" srcId="{B864BE36-5A35-44AC-A743-42B19B8F3482}" destId="{8236A8AB-0F21-4B7A-A401-7E86AC4A79E1}" srcOrd="0" destOrd="0" presId="urn:microsoft.com/office/officeart/2005/8/layout/cycle3"/>
    <dgm:cxn modelId="{0593D9AE-35D8-4B4F-B37C-2E036071A6B6}" type="presOf" srcId="{54007D45-993F-47F3-8B33-25C822E908A5}" destId="{2BF414FB-0A72-49FD-961A-EDDB5BAF26FC}" srcOrd="0" destOrd="0" presId="urn:microsoft.com/office/officeart/2005/8/layout/cycle3"/>
    <dgm:cxn modelId="{0C0223D3-58A0-4092-81A1-779F7EC3B1E7}" type="presOf" srcId="{60542600-0F30-486B-8AD3-8375A1938586}" destId="{19C74676-C269-41D3-A181-FC7AF76C0990}" srcOrd="0" destOrd="0" presId="urn:microsoft.com/office/officeart/2005/8/layout/cycle3"/>
    <dgm:cxn modelId="{996E96E2-82A3-4A9C-8491-9266AF339C96}" srcId="{6EA6524C-3E8B-4E90-98F3-DF2B38C29428}" destId="{B864BE36-5A35-44AC-A743-42B19B8F3482}" srcOrd="1" destOrd="0" parTransId="{CF948C89-BF5F-4581-AFB4-B0F2B5718437}" sibTransId="{EE780D51-F8FC-4721-A5BE-90C55B1EB824}"/>
    <dgm:cxn modelId="{4952EDF1-CE1E-4BBA-85CA-85E5A6C0474D}" srcId="{6EA6524C-3E8B-4E90-98F3-DF2B38C29428}" destId="{CECA64C3-55FC-4C82-9629-3C9D6336B738}" srcOrd="3" destOrd="0" parTransId="{1676FA59-C166-4E93-A933-642B28E09B86}" sibTransId="{4E798736-FAFF-46DE-B2BC-FC4D59908B7E}"/>
    <dgm:cxn modelId="{F1DAF5FC-3DCD-4EB9-A9C5-8FA0E208D245}" srcId="{6EA6524C-3E8B-4E90-98F3-DF2B38C29428}" destId="{A3E8EEF6-BBBF-4398-A951-B391921D13E7}" srcOrd="0" destOrd="0" parTransId="{45C0A77F-B25C-4B1C-A2CE-AA19E263ED4B}" sibTransId="{60542600-0F30-486B-8AD3-8375A1938586}"/>
    <dgm:cxn modelId="{78C9C596-2FE3-4590-8DCB-B7DD9A8F1692}" type="presParOf" srcId="{F381C916-FCCC-43A4-B82B-D28E1774B632}" destId="{518EBEF1-E23E-4FB9-AA51-EAA8FDBD36E4}" srcOrd="0" destOrd="0" presId="urn:microsoft.com/office/officeart/2005/8/layout/cycle3"/>
    <dgm:cxn modelId="{E390C5EE-AC68-41EA-86F4-F26EB39B2084}" type="presParOf" srcId="{518EBEF1-E23E-4FB9-AA51-EAA8FDBD36E4}" destId="{D0122F84-67A7-4F6D-BBA6-F75107B7CB44}" srcOrd="0" destOrd="0" presId="urn:microsoft.com/office/officeart/2005/8/layout/cycle3"/>
    <dgm:cxn modelId="{0E10680D-D718-4101-AE6A-436A3D0DD793}" type="presParOf" srcId="{518EBEF1-E23E-4FB9-AA51-EAA8FDBD36E4}" destId="{19C74676-C269-41D3-A181-FC7AF76C0990}" srcOrd="1" destOrd="0" presId="urn:microsoft.com/office/officeart/2005/8/layout/cycle3"/>
    <dgm:cxn modelId="{85CC9FDF-8E8E-4BF4-A3EE-822C97063BBA}" type="presParOf" srcId="{518EBEF1-E23E-4FB9-AA51-EAA8FDBD36E4}" destId="{8236A8AB-0F21-4B7A-A401-7E86AC4A79E1}" srcOrd="2" destOrd="0" presId="urn:microsoft.com/office/officeart/2005/8/layout/cycle3"/>
    <dgm:cxn modelId="{D5AFC8A3-AB48-4C15-A744-489844BADD7B}" type="presParOf" srcId="{518EBEF1-E23E-4FB9-AA51-EAA8FDBD36E4}" destId="{2BF414FB-0A72-49FD-961A-EDDB5BAF26FC}" srcOrd="3" destOrd="0" presId="urn:microsoft.com/office/officeart/2005/8/layout/cycle3"/>
    <dgm:cxn modelId="{2DE05140-DABA-472A-8881-6D8806A4CB3F}" type="presParOf" srcId="{518EBEF1-E23E-4FB9-AA51-EAA8FDBD36E4}" destId="{576A5BFD-9435-4BD6-8DB2-ECACF2BF179C}" srcOrd="4" destOrd="0" presId="urn:microsoft.com/office/officeart/2005/8/layout/cycle3"/>
    <dgm:cxn modelId="{DEDEFF7E-9EDB-4913-83A4-FF6DE4C5E7FE}" type="presParOf" srcId="{518EBEF1-E23E-4FB9-AA51-EAA8FDBD36E4}" destId="{3A4208CD-0461-420B-BEC6-B2CC1FCECB29}"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0C809-6EE0-407A-9087-921FC03E04AB}">
      <dsp:nvSpPr>
        <dsp:cNvPr id="0" name=""/>
        <dsp:cNvSpPr/>
      </dsp:nvSpPr>
      <dsp:spPr>
        <a:xfrm>
          <a:off x="1577340" y="0"/>
          <a:ext cx="6309360" cy="14838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19" tIns="376904" rIns="122419" bIns="376904"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The steps in the data-based decision-making process. </a:t>
          </a:r>
        </a:p>
      </dsp:txBody>
      <dsp:txXfrm>
        <a:off x="1577340" y="0"/>
        <a:ext cx="6309360" cy="1483872"/>
      </dsp:txXfrm>
    </dsp:sp>
    <dsp:sp modelId="{F3DFD1C7-108B-4720-BFBC-798DD80E1272}">
      <dsp:nvSpPr>
        <dsp:cNvPr id="0" name=""/>
        <dsp:cNvSpPr/>
      </dsp:nvSpPr>
      <dsp:spPr>
        <a:xfrm>
          <a:off x="0" y="1447"/>
          <a:ext cx="1577340" cy="148387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468" tIns="146574" rIns="83468" bIns="146574" numCol="1" spcCol="1270" anchor="ctr" anchorCtr="0">
          <a:noAutofit/>
        </a:bodyPr>
        <a:lstStyle/>
        <a:p>
          <a:pPr marL="0" lvl="0" indent="0" algn="ctr" defTabSz="1244600">
            <a:lnSpc>
              <a:spcPct val="90000"/>
            </a:lnSpc>
            <a:spcBef>
              <a:spcPct val="0"/>
            </a:spcBef>
            <a:spcAft>
              <a:spcPct val="35000"/>
            </a:spcAft>
            <a:buNone/>
          </a:pPr>
          <a:r>
            <a:rPr lang="en-US" sz="2800" kern="1200" dirty="0"/>
            <a:t>Identify and Describe</a:t>
          </a:r>
        </a:p>
      </dsp:txBody>
      <dsp:txXfrm>
        <a:off x="0" y="1447"/>
        <a:ext cx="1577340" cy="1483872"/>
      </dsp:txXfrm>
    </dsp:sp>
    <dsp:sp modelId="{4A18EE41-C52E-40F8-935A-3296C4CECE43}">
      <dsp:nvSpPr>
        <dsp:cNvPr id="0" name=""/>
        <dsp:cNvSpPr/>
      </dsp:nvSpPr>
      <dsp:spPr>
        <a:xfrm>
          <a:off x="1577340" y="1574352"/>
          <a:ext cx="6309360" cy="14838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19" tIns="376904" rIns="122419" bIns="376904"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Summarizing and interpreting data to inform intervention and instruction.</a:t>
          </a:r>
        </a:p>
      </dsp:txBody>
      <dsp:txXfrm>
        <a:off x="1577340" y="1574352"/>
        <a:ext cx="6309360" cy="1483872"/>
      </dsp:txXfrm>
    </dsp:sp>
    <dsp:sp modelId="{E345090F-5482-4597-AC80-C61FBB7A24C2}">
      <dsp:nvSpPr>
        <dsp:cNvPr id="0" name=""/>
        <dsp:cNvSpPr/>
      </dsp:nvSpPr>
      <dsp:spPr>
        <a:xfrm>
          <a:off x="0" y="1574352"/>
          <a:ext cx="1577340" cy="148387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468" tIns="146574" rIns="83468" bIns="146574" numCol="1" spcCol="1270" anchor="ctr" anchorCtr="0">
          <a:noAutofit/>
        </a:bodyPr>
        <a:lstStyle/>
        <a:p>
          <a:pPr marL="0" lvl="0" indent="0" algn="ctr" defTabSz="1111250">
            <a:lnSpc>
              <a:spcPct val="90000"/>
            </a:lnSpc>
            <a:spcBef>
              <a:spcPct val="0"/>
            </a:spcBef>
            <a:spcAft>
              <a:spcPct val="35000"/>
            </a:spcAft>
            <a:buNone/>
          </a:pPr>
          <a:endParaRPr lang="en-US" sz="2500" kern="1200" dirty="0"/>
        </a:p>
        <a:p>
          <a:pPr marL="0" lvl="0" indent="0" algn="ctr" defTabSz="1111250">
            <a:lnSpc>
              <a:spcPct val="90000"/>
            </a:lnSpc>
            <a:spcBef>
              <a:spcPct val="0"/>
            </a:spcBef>
            <a:spcAft>
              <a:spcPct val="35000"/>
            </a:spcAft>
            <a:buNone/>
          </a:pPr>
          <a:r>
            <a:rPr lang="en-US" sz="2500" kern="1200" dirty="0"/>
            <a:t>Practice		</a:t>
          </a:r>
        </a:p>
      </dsp:txBody>
      <dsp:txXfrm>
        <a:off x="0" y="1574352"/>
        <a:ext cx="1577340" cy="1483872"/>
      </dsp:txXfrm>
    </dsp:sp>
    <dsp:sp modelId="{7F13E08A-4B2F-4917-8DD1-F2C0A3595951}">
      <dsp:nvSpPr>
        <dsp:cNvPr id="0" name=""/>
        <dsp:cNvSpPr/>
      </dsp:nvSpPr>
      <dsp:spPr>
        <a:xfrm>
          <a:off x="1577340" y="3147257"/>
          <a:ext cx="6309360" cy="14838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19" tIns="376904" rIns="122419" bIns="376904"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Strategies for involving the family in the data-based decision-making process. </a:t>
          </a:r>
        </a:p>
      </dsp:txBody>
      <dsp:txXfrm>
        <a:off x="1577340" y="3147257"/>
        <a:ext cx="6309360" cy="1483872"/>
      </dsp:txXfrm>
    </dsp:sp>
    <dsp:sp modelId="{21B4316B-841E-42E4-AE14-E1AF2E9D5BD0}">
      <dsp:nvSpPr>
        <dsp:cNvPr id="0" name=""/>
        <dsp:cNvSpPr/>
      </dsp:nvSpPr>
      <dsp:spPr>
        <a:xfrm>
          <a:off x="0" y="3147257"/>
          <a:ext cx="1577340" cy="148387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468" tIns="146574" rIns="83468" bIns="146574" numCol="1" spcCol="1270" anchor="ctr" anchorCtr="0">
          <a:noAutofit/>
        </a:bodyPr>
        <a:lstStyle/>
        <a:p>
          <a:pPr marL="0" lvl="0" indent="0" algn="ctr" defTabSz="1111250">
            <a:lnSpc>
              <a:spcPct val="90000"/>
            </a:lnSpc>
            <a:spcBef>
              <a:spcPct val="0"/>
            </a:spcBef>
            <a:spcAft>
              <a:spcPct val="35000"/>
            </a:spcAft>
            <a:buNone/>
          </a:pPr>
          <a:r>
            <a:rPr lang="en-US" sz="2500" kern="1200" dirty="0"/>
            <a:t>Describe</a:t>
          </a:r>
        </a:p>
      </dsp:txBody>
      <dsp:txXfrm>
        <a:off x="0" y="3147257"/>
        <a:ext cx="1577340" cy="1483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C74676-C269-41D3-A181-FC7AF76C0990}">
      <dsp:nvSpPr>
        <dsp:cNvPr id="0" name=""/>
        <dsp:cNvSpPr/>
      </dsp:nvSpPr>
      <dsp:spPr>
        <a:xfrm>
          <a:off x="1824331" y="-27208"/>
          <a:ext cx="4334671" cy="4334671"/>
        </a:xfrm>
        <a:prstGeom prst="circularArrow">
          <a:avLst>
            <a:gd name="adj1" fmla="val 5544"/>
            <a:gd name="adj2" fmla="val 330680"/>
            <a:gd name="adj3" fmla="val 13770157"/>
            <a:gd name="adj4" fmla="val 17389475"/>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22F84-67A7-4F6D-BBA6-F75107B7CB44}">
      <dsp:nvSpPr>
        <dsp:cNvPr id="0" name=""/>
        <dsp:cNvSpPr/>
      </dsp:nvSpPr>
      <dsp:spPr>
        <a:xfrm>
          <a:off x="2974260" y="303"/>
          <a:ext cx="2034814" cy="1017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Gathering Information</a:t>
          </a:r>
        </a:p>
      </dsp:txBody>
      <dsp:txXfrm>
        <a:off x="3023926" y="49969"/>
        <a:ext cx="1935482" cy="918075"/>
      </dsp:txXfrm>
    </dsp:sp>
    <dsp:sp modelId="{8236A8AB-0F21-4B7A-A401-7E86AC4A79E1}">
      <dsp:nvSpPr>
        <dsp:cNvPr id="0" name=""/>
        <dsp:cNvSpPr/>
      </dsp:nvSpPr>
      <dsp:spPr>
        <a:xfrm>
          <a:off x="4732263" y="1277567"/>
          <a:ext cx="2034814" cy="1017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Documenting</a:t>
          </a:r>
        </a:p>
      </dsp:txBody>
      <dsp:txXfrm>
        <a:off x="4781929" y="1327233"/>
        <a:ext cx="1935482" cy="918075"/>
      </dsp:txXfrm>
    </dsp:sp>
    <dsp:sp modelId="{2BF414FB-0A72-49FD-961A-EDDB5BAF26FC}">
      <dsp:nvSpPr>
        <dsp:cNvPr id="0" name=""/>
        <dsp:cNvSpPr/>
      </dsp:nvSpPr>
      <dsp:spPr>
        <a:xfrm>
          <a:off x="4060765" y="3344224"/>
          <a:ext cx="2034814" cy="1017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Analyzing</a:t>
          </a:r>
        </a:p>
      </dsp:txBody>
      <dsp:txXfrm>
        <a:off x="4110431" y="3393890"/>
        <a:ext cx="1935482" cy="918075"/>
      </dsp:txXfrm>
    </dsp:sp>
    <dsp:sp modelId="{576A5BFD-9435-4BD6-8DB2-ECACF2BF179C}">
      <dsp:nvSpPr>
        <dsp:cNvPr id="0" name=""/>
        <dsp:cNvSpPr/>
      </dsp:nvSpPr>
      <dsp:spPr>
        <a:xfrm>
          <a:off x="1887754" y="3344224"/>
          <a:ext cx="2034814" cy="1017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Planning</a:t>
          </a:r>
        </a:p>
      </dsp:txBody>
      <dsp:txXfrm>
        <a:off x="1937420" y="3393890"/>
        <a:ext cx="1935482" cy="918075"/>
      </dsp:txXfrm>
    </dsp:sp>
    <dsp:sp modelId="{3A4208CD-0461-420B-BEC6-B2CC1FCECB29}">
      <dsp:nvSpPr>
        <dsp:cNvPr id="0" name=""/>
        <dsp:cNvSpPr/>
      </dsp:nvSpPr>
      <dsp:spPr>
        <a:xfrm>
          <a:off x="1216256" y="1277567"/>
          <a:ext cx="2034814" cy="1017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Implementing</a:t>
          </a:r>
        </a:p>
      </dsp:txBody>
      <dsp:txXfrm>
        <a:off x="1265922" y="1327233"/>
        <a:ext cx="1935482" cy="91807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780C1-FCDC-4579-8F94-CC26D6D62F19}" type="datetimeFigureOut">
              <a:rPr lang="en-US" smtClean="0"/>
              <a:t>7/11/2022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75C521-E302-44C1-9D0F-185697121048}" type="slidenum">
              <a:rPr lang="en-US" smtClean="0"/>
              <a:t>‹#›</a:t>
            </a:fld>
            <a:endParaRPr lang="en-US" dirty="0"/>
          </a:p>
        </p:txBody>
      </p:sp>
    </p:spTree>
    <p:extLst>
      <p:ext uri="{BB962C8B-B14F-4D97-AF65-F5344CB8AC3E}">
        <p14:creationId xmlns:p14="http://schemas.microsoft.com/office/powerpoint/2010/main" val="311827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clkc.ohs.acf.hhs.gov/video/using-data-inform-teaching"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clkc.ohs.acf.hhs.gov/sites/default/files/pdf/no-search/iss/strengthening-your-program/disabilities-la-interpreting.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clkc.ohs.acf.hhs.gov/video/children-disabilitie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youtube.com/watch?v=uqzOTWJITlU"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youtube.com/watch?v=ALyGAB7ANvo&amp;t=3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This presentation focuses on using authentic assessment to inform intervention and instruction. The content of this session aligns with the knowledge and skills included in EI/ECSE Standard 4, Assessment Processes, Component 4.4. Read the component on the slide.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2</a:t>
            </a:fld>
            <a:endParaRPr lang="en-US" dirty="0"/>
          </a:p>
        </p:txBody>
      </p:sp>
    </p:spTree>
    <p:extLst>
      <p:ext uri="{BB962C8B-B14F-4D97-AF65-F5344CB8AC3E}">
        <p14:creationId xmlns:p14="http://schemas.microsoft.com/office/powerpoint/2010/main" val="561582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team reviews the data to determine what needs to occur next. A child may have accomplished the target outcome/goal. The team would then use the data to identify a new target outcome/goal or use the same one and modify the criteria for mastery. A child may be making progress, but have not yet met the criteria for mastery. In this case, implementation would continue possibly with some modification in the implementation of the EBPs. Or a child may not be making progress. We will now watch a video that discuses some of the things that we might do if a child is not making progress.</a:t>
            </a:r>
          </a:p>
        </p:txBody>
      </p:sp>
      <p:sp>
        <p:nvSpPr>
          <p:cNvPr id="4" name="Slide Number Placeholder 3"/>
          <p:cNvSpPr>
            <a:spLocks noGrp="1"/>
          </p:cNvSpPr>
          <p:nvPr>
            <p:ph type="sldNum" sz="quarter" idx="5"/>
          </p:nvPr>
        </p:nvSpPr>
        <p:spPr/>
        <p:txBody>
          <a:bodyPr/>
          <a:lstStyle/>
          <a:p>
            <a:fld id="{EB75C521-E302-44C1-9D0F-185697121048}" type="slidenum">
              <a:rPr lang="en-US" smtClean="0"/>
              <a:t>11</a:t>
            </a:fld>
            <a:endParaRPr lang="en-US" dirty="0"/>
          </a:p>
        </p:txBody>
      </p:sp>
    </p:spTree>
    <p:extLst>
      <p:ext uri="{BB962C8B-B14F-4D97-AF65-F5344CB8AC3E}">
        <p14:creationId xmlns:p14="http://schemas.microsoft.com/office/powerpoint/2010/main" val="2782941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https://eclkc.ohs.acf.hhs.gov/video/using-data-inform-teaching</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This video, Using Data to Inform Teaching, d</a:t>
            </a:r>
            <a:r>
              <a:rPr kumimoji="0" lang="en-US" sz="1200" b="0" i="0" u="none" strike="noStrike" kern="1200" cap="none" spc="0" normalizeH="0" baseline="0" noProof="0" dirty="0">
                <a:ln>
                  <a:noFill/>
                </a:ln>
                <a:solidFill>
                  <a:srgbClr val="000000"/>
                </a:solidFill>
                <a:effectLst/>
                <a:uLnTx/>
                <a:uFillTx/>
                <a:latin typeface="Helvetica" panose="020B0604020202020204" pitchFamily="34" charset="0"/>
                <a:ea typeface="+mn-ea"/>
                <a:cs typeface="+mn-cs"/>
              </a:rPr>
              <a:t>escribes how to use ongoing assessment data to inform and adjust intervention and instruction practices.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and think about the questions on the slide. After watching the video, discuss responses to the questions. This could occur individually (if the module is being used online) or in small groups followed by whole group sharing.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12</a:t>
            </a:fld>
            <a:endParaRPr lang="en-US" dirty="0"/>
          </a:p>
        </p:txBody>
      </p:sp>
    </p:spTree>
    <p:extLst>
      <p:ext uri="{BB962C8B-B14F-4D97-AF65-F5344CB8AC3E}">
        <p14:creationId xmlns:p14="http://schemas.microsoft.com/office/powerpoint/2010/main" val="3037715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child is not making progress in achieving the target outcome/goal there are several things that need to be considered for possible revision. Read the information on this slide and identify which items were discussed in the video, Using Data to Inform Teaching. Thinking about a child with whom you are currently working with or have worked with who was not making progress on a target outcome/goal, which of the items on the slide did you need to modify for that child or possibly should have modified?  </a:t>
            </a:r>
          </a:p>
        </p:txBody>
      </p:sp>
      <p:sp>
        <p:nvSpPr>
          <p:cNvPr id="4" name="Slide Number Placeholder 3"/>
          <p:cNvSpPr>
            <a:spLocks noGrp="1"/>
          </p:cNvSpPr>
          <p:nvPr>
            <p:ph type="sldNum" sz="quarter" idx="5"/>
          </p:nvPr>
        </p:nvSpPr>
        <p:spPr/>
        <p:txBody>
          <a:bodyPr/>
          <a:lstStyle/>
          <a:p>
            <a:fld id="{EB75C521-E302-44C1-9D0F-185697121048}" type="slidenum">
              <a:rPr lang="en-US" smtClean="0"/>
              <a:t>13</a:t>
            </a:fld>
            <a:endParaRPr lang="en-US" dirty="0"/>
          </a:p>
        </p:txBody>
      </p:sp>
    </p:spTree>
    <p:extLst>
      <p:ext uri="{BB962C8B-B14F-4D97-AF65-F5344CB8AC3E}">
        <p14:creationId xmlns:p14="http://schemas.microsoft.com/office/powerpoint/2010/main" val="237965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https://eclkc.ohs.acf.hhs.gov/sites/default/files/pdf/no-search/iss/strengthening-your-program/disabilities-la-interpreting.pdf</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This activity can be completed individually (if online) and then posted to share with other learners or completed in small groups (if face-to-face) and then, shared with the whole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It may be helpful to review the data for Jared and the instruction/intervention decision that was made before learners begin the activity specific to Josiah and Annick. Be sure to emphasize that even though the learning goal does not state how may days/times the child had to reach criteria of 80% or higher, the decision to modify the goal was based on three consecutive days. Typically, the child would need to reach criteria for more than one day/time to consider the goal achieved (e.g., three consecutive days, three out of five consecutive days).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14</a:t>
            </a:fld>
            <a:endParaRPr lang="en-US" dirty="0"/>
          </a:p>
        </p:txBody>
      </p:sp>
    </p:spTree>
    <p:extLst>
      <p:ext uri="{BB962C8B-B14F-4D97-AF65-F5344CB8AC3E}">
        <p14:creationId xmlns:p14="http://schemas.microsoft.com/office/powerpoint/2010/main" val="3398153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https://eclkc.ohs.acf.hhs.gov/video/children-disabilities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video, Children with Disabilities, d</a:t>
            </a:r>
            <a:r>
              <a:rPr lang="en-US" b="0" i="0" dirty="0">
                <a:solidFill>
                  <a:srgbClr val="000000"/>
                </a:solidFill>
                <a:effectLst/>
                <a:latin typeface="Helvetica" panose="020B0604020202020204" pitchFamily="34" charset="0"/>
              </a:rPr>
              <a:t>escribes how to use ongoing assessment data when teaching children with disabilities and how to use that data to adjust your and provide additional support, if needed. It also emphasizes the importance of collaboration.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Children with Disabilities, and think about the questions on the slide. After watching the video, discuss responses to the questions. This could occur individually (if the module is being used online) or in small groups followed by whole group sharing.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15</a:t>
            </a:fld>
            <a:endParaRPr lang="en-US" dirty="0"/>
          </a:p>
        </p:txBody>
      </p:sp>
    </p:spTree>
    <p:extLst>
      <p:ext uri="{BB962C8B-B14F-4D97-AF65-F5344CB8AC3E}">
        <p14:creationId xmlns:p14="http://schemas.microsoft.com/office/powerpoint/2010/main" val="1500036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Data-based decision-making is a collaborative team process with different team members having different roles depending on the family’s priorities and the needs of the child. The team should meet on a regular basis to implement the different steps in the data-based decision-making process. The must decide how/where (e.g., face-to-face, virtually) they will meet to ensure that all team members are involved.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addition to the regular team meetings, it is important to identify a strategy or strategies to communicate regularly (e.g., daily, weekly) with the team. Some examples of strategies include communication logs or notebooks, emails, phone calls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Facilitator can conclude by asking the group if they can think of a time that a small success was shared with a family member, and the impact of that on services for that child over time. Discuss the power of celebrating incremental positive change as a way of eventually achieving long-term goals – especially for children with complex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ABF026-8AD1-4D99-8998-3E56D682E3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242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https://www.youtube.com/watch?v=uqzOTWJITlU</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video, </a:t>
            </a:r>
            <a:r>
              <a:rPr lang="en-US" b="0" i="0" dirty="0">
                <a:solidFill>
                  <a:srgbClr val="030303"/>
                </a:solidFill>
                <a:effectLst/>
                <a:latin typeface="Roboto" panose="02000000000000000000" pitchFamily="2" charset="0"/>
              </a:rPr>
              <a:t>Christina DeVarona discusses how video can help us understand children's learning and development and the benefits of sharing video with families to engage them in the data-based decision-making process.</a:t>
            </a:r>
            <a:r>
              <a:rPr lang="en-US" dirty="0"/>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and think about the questions on the slide. After watching the video, discuss responses to the questions. This could occur individually (if the module is being used online) or in small groups followed by whole group sharing.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17</a:t>
            </a:fld>
            <a:endParaRPr lang="en-US" dirty="0"/>
          </a:p>
        </p:txBody>
      </p:sp>
    </p:spTree>
    <p:extLst>
      <p:ext uri="{BB962C8B-B14F-4D97-AF65-F5344CB8AC3E}">
        <p14:creationId xmlns:p14="http://schemas.microsoft.com/office/powerpoint/2010/main" val="2972585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https://www.youtube.com/watch?v=ALyGAB7ANvo&amp;t=3s</a:t>
            </a:r>
            <a:endParaRPr lang="en-US" b="0" i="0" dirty="0">
              <a:solidFill>
                <a:srgbClr val="030303"/>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30303"/>
                </a:solidFill>
                <a:effectLst/>
                <a:latin typeface="Roboto" panose="02000000000000000000" pitchFamily="2" charset="0"/>
              </a:rPr>
              <a:t>Megan </a:t>
            </a:r>
            <a:r>
              <a:rPr lang="en-US" b="0" i="0" dirty="0" err="1">
                <a:solidFill>
                  <a:srgbClr val="030303"/>
                </a:solidFill>
                <a:effectLst/>
                <a:latin typeface="Roboto" panose="02000000000000000000" pitchFamily="2" charset="0"/>
              </a:rPr>
              <a:t>Klish</a:t>
            </a:r>
            <a:r>
              <a:rPr lang="en-US" b="0" i="0" dirty="0">
                <a:solidFill>
                  <a:srgbClr val="030303"/>
                </a:solidFill>
                <a:effectLst/>
                <a:latin typeface="Roboto" panose="02000000000000000000" pitchFamily="2" charset="0"/>
              </a:rPr>
              <a:t> </a:t>
            </a:r>
            <a:r>
              <a:rPr lang="en-US" b="0" i="0" dirty="0" err="1">
                <a:solidFill>
                  <a:srgbClr val="030303"/>
                </a:solidFill>
                <a:effectLst/>
                <a:latin typeface="Roboto" panose="02000000000000000000" pitchFamily="2" charset="0"/>
              </a:rPr>
              <a:t>Fibbe</a:t>
            </a:r>
            <a:r>
              <a:rPr lang="en-US" b="0" i="0" dirty="0">
                <a:solidFill>
                  <a:srgbClr val="030303"/>
                </a:solidFill>
                <a:effectLst/>
                <a:latin typeface="Roboto" panose="02000000000000000000" pitchFamily="2" charset="0"/>
              </a:rPr>
              <a:t>, a physical therapist, discusses how video can support families by highlighting family strengths and child progress.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After watching the video, discuss responses to the questions. This could occur individually (if the module is being used online) or in small groups followed by whole group sharing.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18</a:t>
            </a:fld>
            <a:endParaRPr lang="en-US" dirty="0"/>
          </a:p>
        </p:txBody>
      </p:sp>
    </p:spTree>
    <p:extLst>
      <p:ext uri="{BB962C8B-B14F-4D97-AF65-F5344CB8AC3E}">
        <p14:creationId xmlns:p14="http://schemas.microsoft.com/office/powerpoint/2010/main" val="1808698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Two DEC Recommended Practices are exemplified in the content and activities included in this presentation. Read the Recommended Practices on this slide. </a:t>
            </a:r>
          </a:p>
          <a:p>
            <a:endParaRPr lang="en-US" dirty="0"/>
          </a:p>
        </p:txBody>
      </p:sp>
      <p:sp>
        <p:nvSpPr>
          <p:cNvPr id="4" name="Slide Number Placeholder 3"/>
          <p:cNvSpPr>
            <a:spLocks noGrp="1"/>
          </p:cNvSpPr>
          <p:nvPr>
            <p:ph type="sldNum" sz="quarter" idx="5"/>
          </p:nvPr>
        </p:nvSpPr>
        <p:spPr/>
        <p:txBody>
          <a:bodyPr/>
          <a:lstStyle/>
          <a:p>
            <a:fld id="{EB75C521-E302-44C1-9D0F-185697121048}" type="slidenum">
              <a:rPr lang="en-US" smtClean="0"/>
              <a:t>3</a:t>
            </a:fld>
            <a:endParaRPr lang="en-US" dirty="0"/>
          </a:p>
        </p:txBody>
      </p:sp>
    </p:spTree>
    <p:extLst>
      <p:ext uri="{BB962C8B-B14F-4D97-AF65-F5344CB8AC3E}">
        <p14:creationId xmlns:p14="http://schemas.microsoft.com/office/powerpoint/2010/main" val="3961881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Read the three objectives on the slide. </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607CA01-7CB4-4735-973E-DF46F15CAA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8331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Data-based decision-making is an evidence-based practice in which assessment data for a child or children is collected and documented to inform planning for intervention and instruction. And then, once intervention/instruction has occurred, to determine if a child/ren is/are making progress on target goals/outcomes to determine next steps for intervention and instruction.  </a:t>
            </a:r>
          </a:p>
        </p:txBody>
      </p:sp>
      <p:sp>
        <p:nvSpPr>
          <p:cNvPr id="4" name="Slide Number Placeholder 3"/>
          <p:cNvSpPr>
            <a:spLocks noGrp="1"/>
          </p:cNvSpPr>
          <p:nvPr>
            <p:ph type="sldNum" sz="quarter" idx="5"/>
          </p:nvPr>
        </p:nvSpPr>
        <p:spPr/>
        <p:txBody>
          <a:bodyPr/>
          <a:lstStyle/>
          <a:p>
            <a:fld id="{EB75C521-E302-44C1-9D0F-185697121048}" type="slidenum">
              <a:rPr lang="en-US" smtClean="0"/>
              <a:t>5</a:t>
            </a:fld>
            <a:endParaRPr lang="en-US" dirty="0"/>
          </a:p>
        </p:txBody>
      </p:sp>
    </p:spTree>
    <p:extLst>
      <p:ext uri="{BB962C8B-B14F-4D97-AF65-F5344CB8AC3E}">
        <p14:creationId xmlns:p14="http://schemas.microsoft.com/office/powerpoint/2010/main" val="1430429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figure provides a visual representation of the data-based decision-making process that includes gathering, documenting, and analyzing assessment data. This data is then used to identify target goals/outcomes for a child/ren and plan for intervention and instruction. The plan would then be implemented. The process or cycle then continues as data is collected to determine what progress the child/ren is/are making and using that information to modify the plan or develop a new plan. </a:t>
            </a:r>
            <a:r>
              <a:rPr lang="en-US" baseline="0" dirty="0"/>
              <a:t>Data continuously informs what aspects of planning and implementation needs to be modified or improved, and documents progress at each level of the program, and service provision systems.</a:t>
            </a:r>
          </a:p>
          <a:p>
            <a:endParaRPr lang="en-US" baseline="0" dirty="0"/>
          </a:p>
          <a:p>
            <a:r>
              <a:rPr lang="en-US" baseline="0" dirty="0"/>
              <a:t>Data-based decision-making is a collaborative process in which other professionals and the family are actively engaged in each step.</a:t>
            </a:r>
          </a:p>
          <a:p>
            <a:endParaRPr lang="en-US" baseline="0" dirty="0"/>
          </a:p>
          <a:p>
            <a:r>
              <a:rPr lang="en-US" baseline="0" dirty="0"/>
              <a:t>Each step in this process will be discussed in more detail.</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ABF026-8AD1-4D99-8998-3E56D682E3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3417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Collecting, documenting, and analyzing assessment data is discussed in detail in the power point presentation for this module titled, Collecting and Documenting Authentic Assessment Data Through Observation. The focus for this presentation is how that data is then used to plan for and make decisions about intervention and instruction.  </a:t>
            </a:r>
          </a:p>
        </p:txBody>
      </p:sp>
      <p:sp>
        <p:nvSpPr>
          <p:cNvPr id="4" name="Slide Number Placeholder 3"/>
          <p:cNvSpPr>
            <a:spLocks noGrp="1"/>
          </p:cNvSpPr>
          <p:nvPr>
            <p:ph type="sldNum" sz="quarter" idx="5"/>
          </p:nvPr>
        </p:nvSpPr>
        <p:spPr/>
        <p:txBody>
          <a:bodyPr/>
          <a:lstStyle/>
          <a:p>
            <a:fld id="{EB75C521-E302-44C1-9D0F-185697121048}" type="slidenum">
              <a:rPr lang="en-US" smtClean="0"/>
              <a:t>7</a:t>
            </a:fld>
            <a:endParaRPr lang="en-US" dirty="0"/>
          </a:p>
        </p:txBody>
      </p:sp>
    </p:spTree>
    <p:extLst>
      <p:ext uri="{BB962C8B-B14F-4D97-AF65-F5344CB8AC3E}">
        <p14:creationId xmlns:p14="http://schemas.microsoft.com/office/powerpoint/2010/main" val="3446206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using assessment data to plan for intervention and instruction, several questions must be answered.</a:t>
            </a:r>
          </a:p>
          <a:p>
            <a:r>
              <a:rPr lang="en-US" dirty="0"/>
              <a:t>1. Based on the assessment data collected what are the target short-term goals/outcomes for this children/ren?</a:t>
            </a:r>
          </a:p>
          <a:p>
            <a:r>
              <a:rPr lang="en-US" dirty="0"/>
              <a:t>2. After determining the target goals/outcomes, the evidence-based practice(s) (EBPs) that is/are appropriate for that goal/outcome and most likely when implemented to result in the child making progress should be identified.</a:t>
            </a:r>
          </a:p>
          <a:p>
            <a:r>
              <a:rPr lang="en-US" dirty="0"/>
              <a:t>3. After identifying the target goals/outcomes and EPBs to be implemented, one would determine how often implementation and data collection will occur (e.g., once daily, more than one time per day, three times a week) and in which daily activities and routines implementation and data collection would occur. For example, if the target outcome/goal is to eat finger foods, the EBPs and data collection should occur during meal/snack times and could occur at each of those times daily. It is also critical to determine where implementation and data collection will occur and by whom. If the child is in a center-based program, implementation and data collection might occur only in the classroom with one or more of the adults in that classroom. Or a target goal/outcome might be implemented in both the classroom and the home with the family also responsible for implementation and data collection (e.g., the target outcome/goal of toileting).</a:t>
            </a:r>
          </a:p>
          <a:p>
            <a:r>
              <a:rPr lang="en-US" dirty="0"/>
              <a:t>4. The decision rules for interpreting the data must also be determined. The next slide provides more information about determining decision rules.</a:t>
            </a:r>
          </a:p>
          <a:p>
            <a:r>
              <a:rPr lang="en-US" dirty="0"/>
              <a:t>5. Data-based decision-making is a collaborative team process. Each professional and the family should be involved in each step of the process. Different team members may be responsible for implementation and collection of data. Therefore, the team must decision how and when communication will occur among team members.        </a:t>
            </a:r>
          </a:p>
        </p:txBody>
      </p:sp>
      <p:sp>
        <p:nvSpPr>
          <p:cNvPr id="4" name="Slide Number Placeholder 3"/>
          <p:cNvSpPr>
            <a:spLocks noGrp="1"/>
          </p:cNvSpPr>
          <p:nvPr>
            <p:ph type="sldNum" sz="quarter" idx="5"/>
          </p:nvPr>
        </p:nvSpPr>
        <p:spPr/>
        <p:txBody>
          <a:bodyPr/>
          <a:lstStyle/>
          <a:p>
            <a:fld id="{EB75C521-E302-44C1-9D0F-185697121048}" type="slidenum">
              <a:rPr lang="en-US" smtClean="0"/>
              <a:t>8</a:t>
            </a:fld>
            <a:endParaRPr lang="en-US" dirty="0"/>
          </a:p>
        </p:txBody>
      </p:sp>
    </p:spTree>
    <p:extLst>
      <p:ext uri="{BB962C8B-B14F-4D97-AF65-F5344CB8AC3E}">
        <p14:creationId xmlns:p14="http://schemas.microsoft.com/office/powerpoint/2010/main" val="3978395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target outcome/goal, the criterial that will be used to determine if the child has mastered or achieved the goal/outcome must be identified. The criteria will vary based on the target outcome/goal and what is known about the development and learning of the child. For example, if the target goal/outcome is to attend to task, then the criteria might be for a certain amount of time (i.e., duration). While if the target outcome/goal is to request an item (e.g., toy, food) with a two-word utterance (e.g., want milk, want ball, more cracker), the criteria could be a percentage of opportunities or a target number of times the child uses the two-word utterances as requests. </a:t>
            </a:r>
          </a:p>
          <a:p>
            <a:endParaRPr lang="en-US" dirty="0"/>
          </a:p>
          <a:p>
            <a:r>
              <a:rPr lang="en-US" dirty="0"/>
              <a:t>To determine acceptable progress toward the outcome/goal, it is also important to include criteria to indicate if the child can consistently perform the task or exhibit the behavior. The identified criteria might be 3/3 trials and then, to determine if the child has mastered the outcome/goal, 3/3 consecutive days or 3 out of 4 consecutive days might be added as part of the criteria.</a:t>
            </a:r>
          </a:p>
          <a:p>
            <a:endParaRPr lang="en-US" dirty="0"/>
          </a:p>
          <a:p>
            <a:r>
              <a:rPr lang="en-US" dirty="0"/>
              <a:t>The person collecting the data would typically review it and determine when the team should review the data to make decisions about next steps in intervention and instruction.   </a:t>
            </a:r>
          </a:p>
        </p:txBody>
      </p:sp>
      <p:sp>
        <p:nvSpPr>
          <p:cNvPr id="4" name="Slide Number Placeholder 3"/>
          <p:cNvSpPr>
            <a:spLocks noGrp="1"/>
          </p:cNvSpPr>
          <p:nvPr>
            <p:ph type="sldNum" sz="quarter" idx="5"/>
          </p:nvPr>
        </p:nvSpPr>
        <p:spPr/>
        <p:txBody>
          <a:bodyPr/>
          <a:lstStyle/>
          <a:p>
            <a:fld id="{EB75C521-E302-44C1-9D0F-185697121048}" type="slidenum">
              <a:rPr lang="en-US" smtClean="0"/>
              <a:t>9</a:t>
            </a:fld>
            <a:endParaRPr lang="en-US" dirty="0"/>
          </a:p>
        </p:txBody>
      </p:sp>
    </p:spTree>
    <p:extLst>
      <p:ext uri="{BB962C8B-B14F-4D97-AF65-F5344CB8AC3E}">
        <p14:creationId xmlns:p14="http://schemas.microsoft.com/office/powerpoint/2010/main" val="3296906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Implementation is guided by instructional or intervention plans (e.g., lesson plans) that include: (a) the target outcome/goal with the criteria for mastery, (b) the evidence-based practice to be implemented with specific procedures for implementation in order to implement the practice with fidelity, c) the data collection method along with the record form to be used. </a:t>
            </a:r>
          </a:p>
          <a:p>
            <a:endParaRPr lang="en-US" dirty="0"/>
          </a:p>
          <a:p>
            <a:r>
              <a:rPr lang="en-US" dirty="0"/>
              <a:t>Fidelity refers to how closely implementation of a practice or strategy aligns with the way it was designed to be</a:t>
            </a:r>
          </a:p>
          <a:p>
            <a:r>
              <a:rPr lang="en-US" dirty="0"/>
              <a:t>implemented. Implementing with fidelity increases the likelihood that the target outcome/goal will be achieved. More information about evidence-based practices and fidelity can be found in the ECPC Curriculum Modules: Professional Standards for Standard 6, Using Responsive and Reciprocal Interactions, Interventions, and Instruction, PD Guide for 6.1.       </a:t>
            </a:r>
          </a:p>
        </p:txBody>
      </p:sp>
      <p:sp>
        <p:nvSpPr>
          <p:cNvPr id="4" name="Slide Number Placeholder 3"/>
          <p:cNvSpPr>
            <a:spLocks noGrp="1"/>
          </p:cNvSpPr>
          <p:nvPr>
            <p:ph type="sldNum" sz="quarter" idx="5"/>
          </p:nvPr>
        </p:nvSpPr>
        <p:spPr/>
        <p:txBody>
          <a:bodyPr/>
          <a:lstStyle/>
          <a:p>
            <a:fld id="{EB75C521-E302-44C1-9D0F-185697121048}" type="slidenum">
              <a:rPr lang="en-US" smtClean="0"/>
              <a:t>10</a:t>
            </a:fld>
            <a:endParaRPr lang="en-US" dirty="0"/>
          </a:p>
        </p:txBody>
      </p:sp>
    </p:spTree>
    <p:extLst>
      <p:ext uri="{BB962C8B-B14F-4D97-AF65-F5344CB8AC3E}">
        <p14:creationId xmlns:p14="http://schemas.microsoft.com/office/powerpoint/2010/main" val="590689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2646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6859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07202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3584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620046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398358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Tree>
    <p:extLst>
      <p:ext uri="{BB962C8B-B14F-4D97-AF65-F5344CB8AC3E}">
        <p14:creationId xmlns:p14="http://schemas.microsoft.com/office/powerpoint/2010/main" val="1088206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2944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57702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29557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2418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3451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51464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225476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86268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125380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5757036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17320193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0031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58442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600474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3801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5985620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57024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4059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Tree>
    <p:extLst>
      <p:ext uri="{BB962C8B-B14F-4D97-AF65-F5344CB8AC3E}">
        <p14:creationId xmlns:p14="http://schemas.microsoft.com/office/powerpoint/2010/main" val="123556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625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1693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7997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313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1.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3738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 id="2147483669" r:id="rId8"/>
    <p:sldLayoutId id="2147483670" r:id="rId9"/>
    <p:sldLayoutId id="2147483671" r:id="rId10"/>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0004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0632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hyperlink" Target="https://eclkc.ohs.acf.hhs.gov/video/using-data-inform-teaching" TargetMode="External"/><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hyperlink" Target="https://eclkc.ohs.acf.hhs.gov/sites/default/files/pdf/no-search/iss/strengthening-your-program/disabilities-la-interpreting.pdf" TargetMode="External"/><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hyperlink" Target="https://eclkc.ohs.acf.hhs.gov/video/children-disabilities" TargetMode="External"/><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uqzOTWJITlU" TargetMode="External"/><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ALyGAB7ANvo&amp;t=3s" TargetMode="External"/><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de.state.co.us/resultsmatter/rmvideoser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clkc.ohs.acf.hhs.gov/video/using-data-inform-teaching" TargetMode="External"/><Relationship Id="rId2" Type="http://schemas.openxmlformats.org/officeDocument/2006/relationships/hyperlink" Target="https://eclkc.ohs.acf.hhs.gov/video/children-disabiliti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5.xml"/><Relationship Id="rId7" Type="http://schemas.openxmlformats.org/officeDocument/2006/relationships/diagramColors" Target="../diagrams/colors2.xml"/><Relationship Id="rId2" Type="http://schemas.openxmlformats.org/officeDocument/2006/relationships/slideLayout" Target="../slideLayouts/slideLayout22.xml"/><Relationship Id="rId1" Type="http://schemas.openxmlformats.org/officeDocument/2006/relationships/tags" Target="../tags/tag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Linking Authentic Assessment to</a:t>
            </a:r>
          </a:p>
        </p:txBody>
      </p:sp>
      <p:sp>
        <p:nvSpPr>
          <p:cNvPr id="3" name="Subtitle 2"/>
          <p:cNvSpPr>
            <a:spLocks noGrp="1"/>
          </p:cNvSpPr>
          <p:nvPr>
            <p:ph type="subTitle" idx="1"/>
          </p:nvPr>
        </p:nvSpPr>
        <p:spPr/>
        <p:txBody>
          <a:bodyPr>
            <a:normAutofit/>
          </a:bodyPr>
          <a:lstStyle/>
          <a:p>
            <a:r>
              <a:rPr kumimoji="0" lang="en-US" sz="5400" b="1" i="0" u="none" strike="noStrike" kern="1200" cap="none" spc="0" normalizeH="0" baseline="0" noProof="0" dirty="0">
                <a:ln>
                  <a:noFill/>
                </a:ln>
                <a:solidFill>
                  <a:srgbClr val="121F88"/>
                </a:solidFill>
                <a:effectLst/>
                <a:uLnTx/>
                <a:uFillTx/>
                <a:latin typeface="Calibri" panose="020F0502020204030204"/>
                <a:ea typeface="+mj-ea"/>
                <a:cs typeface="+mj-cs"/>
              </a:rPr>
              <a:t>Intervention and Instruction</a:t>
            </a:r>
            <a:endParaRPr lang="en-US" sz="5400" dirty="0">
              <a:solidFill>
                <a:srgbClr val="121F88"/>
              </a:solidFill>
            </a:endParaRPr>
          </a:p>
        </p:txBody>
      </p:sp>
    </p:spTree>
    <p:extLst>
      <p:ext uri="{BB962C8B-B14F-4D97-AF65-F5344CB8AC3E}">
        <p14:creationId xmlns:p14="http://schemas.microsoft.com/office/powerpoint/2010/main" val="120983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8F5E-5836-CEDA-B1AE-39FC10CBC065}"/>
              </a:ext>
            </a:extLst>
          </p:cNvPr>
          <p:cNvSpPr>
            <a:spLocks noGrp="1"/>
          </p:cNvSpPr>
          <p:nvPr>
            <p:ph type="title"/>
          </p:nvPr>
        </p:nvSpPr>
        <p:spPr/>
        <p:txBody>
          <a:bodyPr/>
          <a:lstStyle/>
          <a:p>
            <a:pPr algn="ctr"/>
            <a:r>
              <a:rPr lang="en-US" dirty="0"/>
              <a:t>Implementing Instruction </a:t>
            </a:r>
            <a:br>
              <a:rPr lang="en-US" dirty="0"/>
            </a:br>
            <a:r>
              <a:rPr lang="en-US" dirty="0"/>
              <a:t>and Intervention</a:t>
            </a:r>
          </a:p>
        </p:txBody>
      </p:sp>
      <p:sp>
        <p:nvSpPr>
          <p:cNvPr id="3" name="Content Placeholder 2">
            <a:extLst>
              <a:ext uri="{FF2B5EF4-FFF2-40B4-BE49-F238E27FC236}">
                <a16:creationId xmlns:a16="http://schemas.microsoft.com/office/drawing/2014/main" id="{96AF9E16-4B7C-EC80-5C7C-4E928BD2556E}"/>
              </a:ext>
            </a:extLst>
          </p:cNvPr>
          <p:cNvSpPr>
            <a:spLocks noGrp="1"/>
          </p:cNvSpPr>
          <p:nvPr>
            <p:ph idx="1"/>
          </p:nvPr>
        </p:nvSpPr>
        <p:spPr/>
        <p:txBody>
          <a:bodyPr/>
          <a:lstStyle/>
          <a:p>
            <a:r>
              <a:rPr lang="en-US" dirty="0"/>
              <a:t>Implement the identified evidence-based practice or strategy,</a:t>
            </a:r>
          </a:p>
          <a:p>
            <a:r>
              <a:rPr lang="en-US" dirty="0"/>
              <a:t>Implement the practice/strategy with fidelity,</a:t>
            </a:r>
          </a:p>
          <a:p>
            <a:r>
              <a:rPr lang="en-US" dirty="0"/>
              <a:t>Collect assessment data to monitor the child’s progress,</a:t>
            </a:r>
          </a:p>
          <a:p>
            <a:r>
              <a:rPr lang="en-US" dirty="0"/>
              <a:t>Review the data and determine next steps for intervention and instruction. </a:t>
            </a:r>
          </a:p>
        </p:txBody>
      </p:sp>
    </p:spTree>
    <p:extLst>
      <p:ext uri="{BB962C8B-B14F-4D97-AF65-F5344CB8AC3E}">
        <p14:creationId xmlns:p14="http://schemas.microsoft.com/office/powerpoint/2010/main" val="1378079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6AB02-56E8-D406-A42F-D21272D123FB}"/>
              </a:ext>
            </a:extLst>
          </p:cNvPr>
          <p:cNvSpPr>
            <a:spLocks noGrp="1"/>
          </p:cNvSpPr>
          <p:nvPr>
            <p:ph type="title"/>
          </p:nvPr>
        </p:nvSpPr>
        <p:spPr/>
        <p:txBody>
          <a:bodyPr/>
          <a:lstStyle/>
          <a:p>
            <a:pPr algn="ctr"/>
            <a:r>
              <a:rPr lang="en-US" dirty="0"/>
              <a:t>Making Decisions About </a:t>
            </a:r>
            <a:br>
              <a:rPr lang="en-US" dirty="0"/>
            </a:br>
            <a:r>
              <a:rPr lang="en-US" dirty="0"/>
              <a:t>Next Steps</a:t>
            </a:r>
          </a:p>
        </p:txBody>
      </p:sp>
      <p:sp>
        <p:nvSpPr>
          <p:cNvPr id="3" name="Content Placeholder 2">
            <a:extLst>
              <a:ext uri="{FF2B5EF4-FFF2-40B4-BE49-F238E27FC236}">
                <a16:creationId xmlns:a16="http://schemas.microsoft.com/office/drawing/2014/main" id="{F6A18A2C-D476-E006-7470-F6AB60E776D0}"/>
              </a:ext>
            </a:extLst>
          </p:cNvPr>
          <p:cNvSpPr>
            <a:spLocks noGrp="1"/>
          </p:cNvSpPr>
          <p:nvPr>
            <p:ph idx="1"/>
          </p:nvPr>
        </p:nvSpPr>
        <p:spPr/>
        <p:txBody>
          <a:bodyPr/>
          <a:lstStyle/>
          <a:p>
            <a:pPr marL="0" indent="0">
              <a:buNone/>
            </a:pPr>
            <a:r>
              <a:rPr lang="en-US" dirty="0"/>
              <a:t>1. If a child is not making progress:</a:t>
            </a:r>
          </a:p>
          <a:p>
            <a:pPr lvl="1"/>
            <a:r>
              <a:rPr lang="en-US" dirty="0"/>
              <a:t>Continue implementation, or </a:t>
            </a:r>
          </a:p>
          <a:p>
            <a:pPr lvl="1"/>
            <a:r>
              <a:rPr lang="en-US" dirty="0"/>
              <a:t>Revise the implementation plan.</a:t>
            </a:r>
          </a:p>
          <a:p>
            <a:pPr marL="0" indent="0">
              <a:buNone/>
            </a:pPr>
            <a:r>
              <a:rPr lang="en-US" dirty="0"/>
              <a:t>2. Child is making progress, but has not met criteria:</a:t>
            </a:r>
          </a:p>
          <a:p>
            <a:pPr lvl="1"/>
            <a:r>
              <a:rPr lang="en-US" dirty="0"/>
              <a:t>Continue implementation, or</a:t>
            </a:r>
          </a:p>
          <a:p>
            <a:pPr lvl="1"/>
            <a:r>
              <a:rPr lang="en-US" dirty="0"/>
              <a:t>Adjust implementation for efficiency.</a:t>
            </a:r>
          </a:p>
          <a:p>
            <a:pPr marL="0" indent="0">
              <a:buNone/>
            </a:pPr>
            <a:r>
              <a:rPr lang="en-US" dirty="0"/>
              <a:t>3. Child has accomplished the outcome/goal:</a:t>
            </a:r>
          </a:p>
          <a:p>
            <a:pPr lvl="1"/>
            <a:r>
              <a:rPr lang="en-US" dirty="0"/>
              <a:t>Target a new outcome/goal, or</a:t>
            </a:r>
          </a:p>
          <a:p>
            <a:pPr lvl="1"/>
            <a:r>
              <a:rPr lang="en-US" dirty="0"/>
              <a:t>Target the same outcome/goal to a new criteria.</a:t>
            </a:r>
          </a:p>
        </p:txBody>
      </p:sp>
    </p:spTree>
    <p:extLst>
      <p:ext uri="{BB962C8B-B14F-4D97-AF65-F5344CB8AC3E}">
        <p14:creationId xmlns:p14="http://schemas.microsoft.com/office/powerpoint/2010/main" val="542505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D7FC0-2B1F-EBDC-C159-1994B674D90D}"/>
              </a:ext>
            </a:extLst>
          </p:cNvPr>
          <p:cNvSpPr>
            <a:spLocks noGrp="1"/>
          </p:cNvSpPr>
          <p:nvPr>
            <p:ph type="title"/>
          </p:nvPr>
        </p:nvSpPr>
        <p:spPr>
          <a:xfrm>
            <a:off x="198783" y="365126"/>
            <a:ext cx="8706678" cy="1325563"/>
          </a:xfrm>
        </p:spPr>
        <p:txBody>
          <a:bodyPr/>
          <a:lstStyle/>
          <a:p>
            <a:pPr algn="ctr"/>
            <a:r>
              <a:rPr lang="en-US" dirty="0">
                <a:hlinkClick r:id="rId3">
                  <a:extLst>
                    <a:ext uri="{A12FA001-AC4F-418D-AE19-62706E023703}">
                      <ahyp:hlinkClr xmlns:ahyp="http://schemas.microsoft.com/office/drawing/2018/hyperlinkcolor" val="tx"/>
                    </a:ext>
                  </a:extLst>
                </a:hlinkClick>
              </a:rPr>
              <a:t>Using Data to Inform Teaching </a:t>
            </a:r>
            <a:br>
              <a:rPr lang="en-US" dirty="0"/>
            </a:br>
            <a:r>
              <a:rPr lang="en-US" dirty="0"/>
              <a:t>(2:42)</a:t>
            </a:r>
          </a:p>
        </p:txBody>
      </p:sp>
      <p:sp>
        <p:nvSpPr>
          <p:cNvPr id="3" name="Content Placeholder 2">
            <a:extLst>
              <a:ext uri="{FF2B5EF4-FFF2-40B4-BE49-F238E27FC236}">
                <a16:creationId xmlns:a16="http://schemas.microsoft.com/office/drawing/2014/main" id="{EDF00013-2179-8203-CBD3-299202B5136D}"/>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and respond to the following questions:</a:t>
            </a:r>
          </a:p>
          <a:p>
            <a:r>
              <a:rPr lang="en-US" dirty="0"/>
              <a:t>What should you do if the child is making progress and has not yet achieved the outcome/goal?</a:t>
            </a:r>
          </a:p>
          <a:p>
            <a:r>
              <a:rPr lang="en-US" dirty="0"/>
              <a:t>What can you do if a child is not making progress on an outcome/goal?</a:t>
            </a:r>
          </a:p>
          <a:p>
            <a:r>
              <a:rPr lang="en-US" dirty="0"/>
              <a:t>How might you use this information with a child with whom you are currently providing services?</a:t>
            </a:r>
          </a:p>
          <a:p>
            <a:endParaRPr lang="en-US" dirty="0"/>
          </a:p>
          <a:p>
            <a:endParaRPr lang="en-US" dirty="0"/>
          </a:p>
        </p:txBody>
      </p:sp>
    </p:spTree>
    <p:extLst>
      <p:ext uri="{BB962C8B-B14F-4D97-AF65-F5344CB8AC3E}">
        <p14:creationId xmlns:p14="http://schemas.microsoft.com/office/powerpoint/2010/main" val="1369160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A97C5-15AA-87A0-8239-29A5CCD58FAA}"/>
              </a:ext>
            </a:extLst>
          </p:cNvPr>
          <p:cNvSpPr>
            <a:spLocks noGrp="1"/>
          </p:cNvSpPr>
          <p:nvPr>
            <p:ph type="title"/>
          </p:nvPr>
        </p:nvSpPr>
        <p:spPr>
          <a:xfrm>
            <a:off x="304800" y="325370"/>
            <a:ext cx="8534400" cy="1325563"/>
          </a:xfrm>
        </p:spPr>
        <p:txBody>
          <a:bodyPr/>
          <a:lstStyle/>
          <a:p>
            <a:pPr algn="ctr"/>
            <a:r>
              <a:rPr lang="en-US" dirty="0"/>
              <a:t>If The Child Is Not Making Progress:</a:t>
            </a:r>
          </a:p>
        </p:txBody>
      </p:sp>
      <p:sp>
        <p:nvSpPr>
          <p:cNvPr id="3" name="Content Placeholder 2">
            <a:extLst>
              <a:ext uri="{FF2B5EF4-FFF2-40B4-BE49-F238E27FC236}">
                <a16:creationId xmlns:a16="http://schemas.microsoft.com/office/drawing/2014/main" id="{A5474050-E2C2-7555-EB7F-6E1A4F8C19B3}"/>
              </a:ext>
            </a:extLst>
          </p:cNvPr>
          <p:cNvSpPr>
            <a:spLocks noGrp="1"/>
          </p:cNvSpPr>
          <p:nvPr>
            <p:ph idx="1"/>
          </p:nvPr>
        </p:nvSpPr>
        <p:spPr/>
        <p:txBody>
          <a:bodyPr>
            <a:normAutofit/>
          </a:bodyPr>
          <a:lstStyle/>
          <a:p>
            <a:pPr marL="0" indent="0">
              <a:buNone/>
            </a:pPr>
            <a:r>
              <a:rPr lang="en-US" dirty="0"/>
              <a:t>Review the assessment data to determine if changes to any of the following are needed:</a:t>
            </a:r>
          </a:p>
          <a:p>
            <a:r>
              <a:rPr lang="en-US" dirty="0"/>
              <a:t>The target outcome/goal,</a:t>
            </a:r>
          </a:p>
          <a:p>
            <a:r>
              <a:rPr lang="en-US" dirty="0"/>
              <a:t>The activity/routine in which implementation occurs, </a:t>
            </a:r>
          </a:p>
          <a:p>
            <a:r>
              <a:rPr lang="en-US" dirty="0"/>
              <a:t>Antecedents or consequences,</a:t>
            </a:r>
          </a:p>
          <a:p>
            <a:r>
              <a:rPr lang="en-US" dirty="0"/>
              <a:t>Accommodations or modifications to equipment or materials, and/or</a:t>
            </a:r>
          </a:p>
          <a:p>
            <a:r>
              <a:rPr lang="en-US" dirty="0"/>
              <a:t>The evidence-based practice or strategy,</a:t>
            </a:r>
          </a:p>
          <a:p>
            <a:endParaRPr lang="en-US" dirty="0"/>
          </a:p>
        </p:txBody>
      </p:sp>
    </p:spTree>
    <p:extLst>
      <p:ext uri="{BB962C8B-B14F-4D97-AF65-F5344CB8AC3E}">
        <p14:creationId xmlns:p14="http://schemas.microsoft.com/office/powerpoint/2010/main" val="423522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721F-1823-425E-68B1-991B25D9BEB3}"/>
              </a:ext>
            </a:extLst>
          </p:cNvPr>
          <p:cNvSpPr>
            <a:spLocks noGrp="1"/>
          </p:cNvSpPr>
          <p:nvPr>
            <p:ph type="title"/>
          </p:nvPr>
        </p:nvSpPr>
        <p:spPr>
          <a:xfrm>
            <a:off x="628650" y="681037"/>
            <a:ext cx="7886700" cy="1009652"/>
          </a:xfrm>
        </p:spPr>
        <p:txBody>
          <a:bodyPr>
            <a:noAutofit/>
          </a:bodyPr>
          <a:lstStyle/>
          <a:p>
            <a:pPr algn="ctr"/>
            <a:r>
              <a:rPr lang="en-US" dirty="0">
                <a:latin typeface="Calibri" panose="020F0502020204030204"/>
                <a:hlinkClick r:id="rId3">
                  <a:extLst>
                    <a:ext uri="{A12FA001-AC4F-418D-AE19-62706E023703}">
                      <ahyp:hlinkClr xmlns:ahyp="http://schemas.microsoft.com/office/drawing/2018/hyperlinkcolor" val="tx"/>
                    </a:ext>
                  </a:extLst>
                </a:hlinkClick>
              </a:rPr>
              <a:t>Learning Activity: </a:t>
            </a:r>
            <a:br>
              <a:rPr lang="en-US" dirty="0">
                <a:latin typeface="Calibri" panose="020F0502020204030204"/>
                <a:hlinkClick r:id="rId3">
                  <a:extLst>
                    <a:ext uri="{A12FA001-AC4F-418D-AE19-62706E023703}">
                      <ahyp:hlinkClr xmlns:ahyp="http://schemas.microsoft.com/office/drawing/2018/hyperlinkcolor" val="tx"/>
                    </a:ext>
                  </a:extLst>
                </a:hlinkClick>
              </a:rPr>
            </a:br>
            <a:r>
              <a:rPr lang="en-US" dirty="0">
                <a:latin typeface="Calibri" panose="020F0502020204030204"/>
                <a:hlinkClick r:id="rId3">
                  <a:extLst>
                    <a:ext uri="{A12FA001-AC4F-418D-AE19-62706E023703}">
                      <ahyp:hlinkClr xmlns:ahyp="http://schemas.microsoft.com/office/drawing/2018/hyperlinkcolor" val="tx"/>
                    </a:ext>
                  </a:extLst>
                </a:hlinkClick>
              </a:rPr>
              <a:t>Interpreting Data</a:t>
            </a:r>
            <a:br>
              <a:rPr lang="en-US" dirty="0">
                <a:latin typeface="Calibri" panose="020F0502020204030204"/>
              </a:rPr>
            </a:br>
            <a:endParaRPr lang="en-US" dirty="0"/>
          </a:p>
        </p:txBody>
      </p:sp>
      <p:sp>
        <p:nvSpPr>
          <p:cNvPr id="3" name="Content Placeholder 2">
            <a:extLst>
              <a:ext uri="{FF2B5EF4-FFF2-40B4-BE49-F238E27FC236}">
                <a16:creationId xmlns:a16="http://schemas.microsoft.com/office/drawing/2014/main" id="{CDA6D63E-98E9-9439-10EB-0DC6864C977D}"/>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Read the activity overview at this link and follow the directions for graphing the data for Josiah and Annick and determining next steps for instruction.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Source: Head Start Early Childhood Learning and Knowledge Center. (n.d.). </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Children with Disabilities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Head Start Early Childhood Learning and Knowledge Center. </a:t>
            </a:r>
            <a:endParaRPr lang="en-US" dirty="0"/>
          </a:p>
        </p:txBody>
      </p:sp>
    </p:spTree>
    <p:extLst>
      <p:ext uri="{BB962C8B-B14F-4D97-AF65-F5344CB8AC3E}">
        <p14:creationId xmlns:p14="http://schemas.microsoft.com/office/powerpoint/2010/main" val="3599633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F4B8F-C1C4-94A1-104F-C98B9A5DC54C}"/>
              </a:ext>
            </a:extLst>
          </p:cNvPr>
          <p:cNvSpPr>
            <a:spLocks noGrp="1"/>
          </p:cNvSpPr>
          <p:nvPr>
            <p:ph type="title"/>
          </p:nvPr>
        </p:nvSpPr>
        <p:spPr/>
        <p:txBody>
          <a:bodyPr/>
          <a:lstStyle/>
          <a:p>
            <a:pPr algn="ctr"/>
            <a:r>
              <a:rPr lang="en-US" dirty="0">
                <a:hlinkClick r:id="rId3">
                  <a:extLst>
                    <a:ext uri="{A12FA001-AC4F-418D-AE19-62706E023703}">
                      <ahyp:hlinkClr xmlns:ahyp="http://schemas.microsoft.com/office/drawing/2018/hyperlinkcolor" val="tx"/>
                    </a:ext>
                  </a:extLst>
                </a:hlinkClick>
              </a:rPr>
              <a:t>Children with Disabilities </a:t>
            </a:r>
            <a:r>
              <a:rPr lang="en-US" dirty="0"/>
              <a:t>(5:52)</a:t>
            </a:r>
          </a:p>
        </p:txBody>
      </p:sp>
      <p:sp>
        <p:nvSpPr>
          <p:cNvPr id="3" name="Content Placeholder 2">
            <a:extLst>
              <a:ext uri="{FF2B5EF4-FFF2-40B4-BE49-F238E27FC236}">
                <a16:creationId xmlns:a16="http://schemas.microsoft.com/office/drawing/2014/main" id="{43CADC2D-6A1C-D7CC-6D4C-E38BD2513744}"/>
              </a:ext>
            </a:extLst>
          </p:cNvPr>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and respond to the following questions:</a:t>
            </a:r>
          </a:p>
          <a:p>
            <a:pPr>
              <a:defRPr/>
            </a:pPr>
            <a:r>
              <a:rPr lang="en-US" dirty="0">
                <a:solidFill>
                  <a:prstClr val="black"/>
                </a:solidFill>
                <a:latin typeface="Calibri" panose="020F0502020204030204"/>
              </a:rPr>
              <a:t>How did these teachers implement the data-based decision-making process?</a:t>
            </a:r>
          </a:p>
          <a:p>
            <a:pPr>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is the rationale for teachers and other professionals collaborating in this process?</a:t>
            </a:r>
          </a:p>
          <a:p>
            <a:pPr>
              <a:defRPr/>
            </a:pPr>
            <a:r>
              <a:rPr lang="en-US" dirty="0">
                <a:solidFill>
                  <a:prstClr val="black"/>
                </a:solidFill>
                <a:latin typeface="Calibri" panose="020F0502020204030204"/>
              </a:rPr>
              <a:t>How are you or have you used data to inform intervention and instruction?</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solidFill>
                <a:prstClr val="black"/>
              </a:solidFill>
              <a:latin typeface="Calibri" panose="020F0502020204030204"/>
            </a:endParaRPr>
          </a:p>
        </p:txBody>
      </p:sp>
    </p:spTree>
    <p:extLst>
      <p:ext uri="{BB962C8B-B14F-4D97-AF65-F5344CB8AC3E}">
        <p14:creationId xmlns:p14="http://schemas.microsoft.com/office/powerpoint/2010/main" val="378298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234" y="429134"/>
            <a:ext cx="7886700" cy="1325563"/>
          </a:xfrm>
        </p:spPr>
        <p:txBody>
          <a:bodyPr>
            <a:noAutofit/>
          </a:bodyPr>
          <a:lstStyle/>
          <a:p>
            <a:pPr algn="ctr"/>
            <a:r>
              <a:rPr lang="en-US" dirty="0"/>
              <a:t>Collaboration With the family and Other Professionals</a:t>
            </a:r>
          </a:p>
        </p:txBody>
      </p:sp>
      <p:sp>
        <p:nvSpPr>
          <p:cNvPr id="3" name="Content Placeholder 2"/>
          <p:cNvSpPr>
            <a:spLocks noGrp="1"/>
          </p:cNvSpPr>
          <p:nvPr>
            <p:ph idx="1"/>
          </p:nvPr>
        </p:nvSpPr>
        <p:spPr>
          <a:xfrm>
            <a:off x="628650" y="2199861"/>
            <a:ext cx="7886700" cy="3977102"/>
          </a:xfrm>
        </p:spPr>
        <p:txBody>
          <a:bodyPr>
            <a:normAutofit/>
          </a:body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Regular team meetings to plan, review data, and make decisions about changes in intervention and instruction, </a:t>
            </a:r>
          </a:p>
          <a:p>
            <a:pPr lvl="0">
              <a:lnSpc>
                <a:spcPct val="100000"/>
              </a:lnSpc>
            </a:pPr>
            <a:r>
              <a:rPr lang="en-US" dirty="0">
                <a:solidFill>
                  <a:prstClr val="black"/>
                </a:solidFill>
              </a:rPr>
              <a:t>Ongoing communication with team members, including the family, and</a:t>
            </a:r>
          </a:p>
          <a:p>
            <a:pPr lvl="0">
              <a:lnSpc>
                <a:spcPct val="100000"/>
              </a:lnSpc>
            </a:pPr>
            <a:r>
              <a:rPr lang="en-US" dirty="0">
                <a:solidFill>
                  <a:prstClr val="black"/>
                </a:solidFill>
              </a:rPr>
              <a:t>Celebration of successes!</a:t>
            </a:r>
            <a:endParaRPr lang="en-US" dirty="0"/>
          </a:p>
        </p:txBody>
      </p:sp>
    </p:spTree>
    <p:extLst>
      <p:ext uri="{BB962C8B-B14F-4D97-AF65-F5344CB8AC3E}">
        <p14:creationId xmlns:p14="http://schemas.microsoft.com/office/powerpoint/2010/main" val="2432475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AF850-2C49-A37C-C595-76165A7CD072}"/>
              </a:ext>
            </a:extLst>
          </p:cNvPr>
          <p:cNvSpPr>
            <a:spLocks noGrp="1"/>
          </p:cNvSpPr>
          <p:nvPr>
            <p:ph type="title"/>
          </p:nvPr>
        </p:nvSpPr>
        <p:spPr/>
        <p:txBody>
          <a:bodyPr/>
          <a:lstStyle/>
          <a:p>
            <a:pPr algn="ctr"/>
            <a:r>
              <a:rPr lang="en-US" dirty="0">
                <a:hlinkClick r:id="rId3">
                  <a:extLst>
                    <a:ext uri="{A12FA001-AC4F-418D-AE19-62706E023703}">
                      <ahyp:hlinkClr xmlns:ahyp="http://schemas.microsoft.com/office/drawing/2018/hyperlinkcolor" val="tx"/>
                    </a:ext>
                  </a:extLst>
                </a:hlinkClick>
              </a:rPr>
              <a:t>Sharing Video Documentation with Families </a:t>
            </a:r>
            <a:r>
              <a:rPr lang="en-US" dirty="0"/>
              <a:t>(2:47)</a:t>
            </a:r>
          </a:p>
        </p:txBody>
      </p:sp>
      <p:sp>
        <p:nvSpPr>
          <p:cNvPr id="3" name="Content Placeholder 2">
            <a:extLst>
              <a:ext uri="{FF2B5EF4-FFF2-40B4-BE49-F238E27FC236}">
                <a16:creationId xmlns:a16="http://schemas.microsoft.com/office/drawing/2014/main" id="{7C6BFF7B-D676-FACB-014F-5F77195BBBA4}"/>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 video and respond to the following questions:</a:t>
            </a:r>
          </a:p>
          <a:p>
            <a:pPr>
              <a:defRPr/>
            </a:pPr>
            <a:r>
              <a:rPr lang="en-US" dirty="0">
                <a:solidFill>
                  <a:prstClr val="black"/>
                </a:solidFill>
                <a:latin typeface="Calibri" panose="020F0502020204030204"/>
              </a:rPr>
              <a:t>What are some of the benefits of using video with families to discuss children’s progress?</a:t>
            </a:r>
          </a:p>
          <a:p>
            <a:pPr>
              <a:defRPr/>
            </a:pPr>
            <a:r>
              <a:rPr lang="en-US" dirty="0">
                <a:solidFill>
                  <a:prstClr val="black"/>
                </a:solidFill>
                <a:latin typeface="Calibri" panose="020F0502020204030204"/>
              </a:rPr>
              <a:t>How can video be used to involve the family in decision-making about their child’s program?</a:t>
            </a:r>
          </a:p>
          <a:p>
            <a:pPr>
              <a:defRPr/>
            </a:pPr>
            <a:r>
              <a:rPr lang="en-US" dirty="0">
                <a:solidFill>
                  <a:prstClr val="black"/>
                </a:solidFill>
                <a:latin typeface="Calibri" panose="020F0502020204030204"/>
              </a:rPr>
              <a:t>What are some of the opportunities that you might have to use video with families?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p>
        </p:txBody>
      </p:sp>
    </p:spTree>
    <p:extLst>
      <p:ext uri="{BB962C8B-B14F-4D97-AF65-F5344CB8AC3E}">
        <p14:creationId xmlns:p14="http://schemas.microsoft.com/office/powerpoint/2010/main" val="2906329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72693-FF6B-3272-0F4F-C3B1B16365B9}"/>
              </a:ext>
            </a:extLst>
          </p:cNvPr>
          <p:cNvSpPr>
            <a:spLocks noGrp="1"/>
          </p:cNvSpPr>
          <p:nvPr>
            <p:ph type="title"/>
          </p:nvPr>
        </p:nvSpPr>
        <p:spPr>
          <a:xfrm>
            <a:off x="628649" y="365126"/>
            <a:ext cx="8104533" cy="1325563"/>
          </a:xfrm>
        </p:spPr>
        <p:txBody>
          <a:bodyPr/>
          <a:lstStyle/>
          <a:p>
            <a:pPr algn="ctr"/>
            <a:r>
              <a:rPr lang="en-US" dirty="0">
                <a:hlinkClick r:id="rId3">
                  <a:extLst>
                    <a:ext uri="{A12FA001-AC4F-418D-AE19-62706E023703}">
                      <ahyp:hlinkClr xmlns:ahyp="http://schemas.microsoft.com/office/drawing/2018/hyperlinkcolor" val="tx"/>
                    </a:ext>
                  </a:extLst>
                </a:hlinkClick>
              </a:rPr>
              <a:t>Using Video to Celebrate Progress </a:t>
            </a:r>
            <a:r>
              <a:rPr lang="en-US" dirty="0"/>
              <a:t>(2:09) </a:t>
            </a:r>
          </a:p>
        </p:txBody>
      </p:sp>
      <p:sp>
        <p:nvSpPr>
          <p:cNvPr id="3" name="Content Placeholder 2">
            <a:extLst>
              <a:ext uri="{FF2B5EF4-FFF2-40B4-BE49-F238E27FC236}">
                <a16:creationId xmlns:a16="http://schemas.microsoft.com/office/drawing/2014/main" id="{A1B92F36-548B-6A5E-3751-FE02D554E318}"/>
              </a:ext>
            </a:extLst>
          </p:cNvPr>
          <p:cNvSpPr>
            <a:spLocks noGrp="1"/>
          </p:cNvSpPr>
          <p:nvPr>
            <p:ph idx="1"/>
          </p:nvPr>
        </p:nvSpPr>
        <p:spPr/>
        <p:txBody>
          <a:bodyPr/>
          <a:lstStyle/>
          <a:p>
            <a:r>
              <a:rPr lang="en-US" dirty="0"/>
              <a:t>How was video used differently with the family in this video than in the previous one?</a:t>
            </a:r>
          </a:p>
          <a:p>
            <a:r>
              <a:rPr lang="en-US" dirty="0"/>
              <a:t>How could you actively involve the mother in discussing the weekly videos specific to the child’s progress and planning for implementation of target outcomes/goals? How might you use the video clips? What might you say to the mother?</a:t>
            </a:r>
          </a:p>
          <a:p>
            <a:r>
              <a:rPr lang="en-US" dirty="0"/>
              <a:t>In what other ways, could these video clips be used with other family members or professionals?</a:t>
            </a:r>
          </a:p>
          <a:p>
            <a:endParaRPr lang="en-US" dirty="0"/>
          </a:p>
        </p:txBody>
      </p:sp>
    </p:spTree>
    <p:extLst>
      <p:ext uri="{BB962C8B-B14F-4D97-AF65-F5344CB8AC3E}">
        <p14:creationId xmlns:p14="http://schemas.microsoft.com/office/powerpoint/2010/main" val="4258161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F46FF-1FF6-4509-A0FD-0CE3BB26A077}"/>
              </a:ext>
            </a:extLst>
          </p:cNvPr>
          <p:cNvSpPr>
            <a:spLocks noGrp="1"/>
          </p:cNvSpPr>
          <p:nvPr>
            <p:ph type="title"/>
          </p:nvPr>
        </p:nvSpPr>
        <p:spPr/>
        <p:txBody>
          <a:bodyPr/>
          <a:lstStyle/>
          <a:p>
            <a:pPr algn="ctr"/>
            <a:r>
              <a:rPr kumimoji="0" lang="en-US" sz="4000" b="1" i="0" u="none" strike="noStrike" kern="1200" cap="none" spc="0" normalizeH="0" baseline="0" noProof="0" dirty="0">
                <a:ln>
                  <a:noFill/>
                </a:ln>
                <a:effectLst/>
                <a:uLnTx/>
                <a:uFillTx/>
                <a:latin typeface="Calibri" panose="020F0502020204030204"/>
                <a:ea typeface="+mj-ea"/>
                <a:cs typeface="+mj-cs"/>
              </a:rPr>
              <a:t>References and Resources</a:t>
            </a:r>
            <a:endParaRPr lang="en-US" dirty="0"/>
          </a:p>
        </p:txBody>
      </p:sp>
      <p:sp>
        <p:nvSpPr>
          <p:cNvPr id="3" name="Content Placeholder 2">
            <a:extLst>
              <a:ext uri="{FF2B5EF4-FFF2-40B4-BE49-F238E27FC236}">
                <a16:creationId xmlns:a16="http://schemas.microsoft.com/office/drawing/2014/main" id="{F55553A6-6297-45CE-9486-CE1C903BCEF9}"/>
              </a:ext>
            </a:extLst>
          </p:cNvPr>
          <p:cNvSpPr>
            <a:spLocks noGrp="1"/>
          </p:cNvSpPr>
          <p:nvPr>
            <p:ph idx="1"/>
          </p:nvPr>
        </p:nvSpPr>
        <p:spPr>
          <a:xfrm>
            <a:off x="628650" y="1825625"/>
            <a:ext cx="8078028" cy="4351338"/>
          </a:xfrm>
        </p:spPr>
        <p:txBody>
          <a:bodyPr/>
          <a:lstStyle/>
          <a:p>
            <a:pPr marL="0" marR="0" lvl="0" indent="0" algn="l" defTabSz="914400" rtl="0" eaLnBrk="1" fontAlgn="auto" latinLnBrk="0" hangingPunct="1">
              <a:lnSpc>
                <a:spcPct val="80000"/>
              </a:lnSpc>
              <a:spcBef>
                <a:spcPts val="100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ea typeface="+mn-ea"/>
                <a:cs typeface="+mn-cs"/>
              </a:rPr>
              <a:t>Colorado Department of Education. (n.d.). </a:t>
            </a:r>
            <a:r>
              <a:rPr kumimoji="0" lang="en-US" b="0" i="1" u="none" strike="noStrike" kern="1200" cap="none" spc="0" normalizeH="0" baseline="0" noProof="0" dirty="0">
                <a:ln>
                  <a:noFill/>
                </a:ln>
                <a:solidFill>
                  <a:prstClr val="black"/>
                </a:solidFill>
                <a:effectLst/>
                <a:uLnTx/>
                <a:uFillTx/>
                <a:ea typeface="+mn-ea"/>
                <a:cs typeface="+mn-cs"/>
              </a:rPr>
              <a:t>Results</a:t>
            </a:r>
          </a:p>
          <a:p>
            <a:pPr marL="0" marR="0" lvl="0" indent="0" algn="l" defTabSz="914400" rtl="0" eaLnBrk="1" fontAlgn="auto" latinLnBrk="0" hangingPunct="1">
              <a:lnSpc>
                <a:spcPct val="80000"/>
              </a:lnSpc>
              <a:spcBef>
                <a:spcPts val="1000"/>
              </a:spcBef>
              <a:spcAft>
                <a:spcPts val="0"/>
              </a:spcAft>
              <a:buClrTx/>
              <a:buSzTx/>
              <a:buFont typeface="Arial" panose="020B0604020202020204" pitchFamily="34" charset="0"/>
              <a:buNone/>
              <a:tabLst/>
              <a:defRPr/>
            </a:pPr>
            <a:r>
              <a:rPr lang="en-US" i="1" dirty="0">
                <a:solidFill>
                  <a:prstClr val="black"/>
                </a:solidFill>
              </a:rPr>
              <a:t>           </a:t>
            </a:r>
            <a:r>
              <a:rPr kumimoji="0" lang="en-US" b="0" i="1" u="none" strike="noStrike" kern="1200" cap="none" spc="0" normalizeH="0" baseline="0" noProof="0" dirty="0">
                <a:ln>
                  <a:noFill/>
                </a:ln>
                <a:solidFill>
                  <a:prstClr val="black"/>
                </a:solidFill>
                <a:effectLst/>
                <a:uLnTx/>
                <a:uFillTx/>
                <a:ea typeface="+mn-ea"/>
                <a:cs typeface="+mn-cs"/>
              </a:rPr>
              <a:t>matter video library</a:t>
            </a:r>
            <a:r>
              <a:rPr kumimoji="0" lang="en-US" b="0" i="0" u="none" strike="noStrike" kern="1200" cap="none" spc="0" normalizeH="0" baseline="0" noProof="0" dirty="0">
                <a:ln>
                  <a:noFill/>
                </a:ln>
                <a:solidFill>
                  <a:prstClr val="black"/>
                </a:solidFill>
                <a:effectLst/>
                <a:uLnTx/>
                <a:uFillTx/>
                <a:ea typeface="+mn-ea"/>
                <a:cs typeface="+mn-cs"/>
              </a:rPr>
              <a:t>. Colorado Department of</a:t>
            </a:r>
          </a:p>
          <a:p>
            <a:pPr marL="0" marR="0" lvl="0" indent="0" algn="l" defTabSz="914400" rtl="0" eaLnBrk="1" fontAlgn="auto" latinLnBrk="0" hangingPunct="1">
              <a:lnSpc>
                <a:spcPct val="80000"/>
              </a:lnSpc>
              <a:spcBef>
                <a:spcPts val="1000"/>
              </a:spcBef>
              <a:spcAft>
                <a:spcPts val="0"/>
              </a:spcAft>
              <a:buClrTx/>
              <a:buSzTx/>
              <a:buFont typeface="Arial" panose="020B0604020202020204" pitchFamily="34" charset="0"/>
              <a:buNone/>
              <a:tabLst/>
              <a:defRPr/>
            </a:pPr>
            <a:r>
              <a:rPr lang="en-US" dirty="0">
                <a:solidFill>
                  <a:prstClr val="black"/>
                </a:solidFill>
              </a:rPr>
              <a:t>          </a:t>
            </a:r>
            <a:r>
              <a:rPr kumimoji="0" lang="en-US" b="0" i="0" u="none" strike="noStrike" kern="1200" cap="none" spc="0" normalizeH="0" baseline="0" noProof="0" dirty="0">
                <a:ln>
                  <a:noFill/>
                </a:ln>
                <a:solidFill>
                  <a:prstClr val="black"/>
                </a:solidFill>
                <a:effectLst/>
                <a:uLnTx/>
                <a:uFillTx/>
                <a:ea typeface="+mn-ea"/>
                <a:cs typeface="+mn-cs"/>
              </a:rPr>
              <a:t> Education.        </a:t>
            </a:r>
            <a:r>
              <a:rPr kumimoji="0" lang="en-US" sz="2600" b="0" i="0" u="none" strike="noStrike" kern="1200" cap="none" spc="0" normalizeH="0" baseline="0" noProof="0" dirty="0">
                <a:ln>
                  <a:noFill/>
                </a:ln>
                <a:solidFill>
                  <a:prstClr val="black"/>
                </a:solidFill>
                <a:effectLst/>
                <a:uLnTx/>
                <a:uFillTx/>
                <a:ea typeface="+mn-ea"/>
                <a:cs typeface="+mn-cs"/>
                <a:hlinkClick r:id="rId2"/>
              </a:rPr>
              <a:t>https://www.cde.state.co.us/resultsmatter/rmvideoseries</a:t>
            </a:r>
            <a:endParaRPr kumimoji="0" lang="en-US" sz="2600" b="0" i="0" u="none" strike="noStrike" kern="1200" cap="none" spc="0" normalizeH="0" baseline="0" noProof="0" dirty="0">
              <a:ln>
                <a:noFill/>
              </a:ln>
              <a:solidFill>
                <a:prstClr val="black"/>
              </a:solidFill>
              <a:effectLst/>
              <a:uLnTx/>
              <a:uFillTx/>
              <a:ea typeface="+mn-ea"/>
              <a:cs typeface="+mn-cs"/>
            </a:endParaRPr>
          </a:p>
          <a:p>
            <a:pPr marL="0" indent="0">
              <a:lnSpc>
                <a:spcPct val="100000"/>
              </a:lnSpc>
              <a:buNone/>
            </a:pPr>
            <a:endParaRPr lang="en-US" sz="2000" dirty="0"/>
          </a:p>
        </p:txBody>
      </p:sp>
    </p:spTree>
    <p:extLst>
      <p:ext uri="{BB962C8B-B14F-4D97-AF65-F5344CB8AC3E}">
        <p14:creationId xmlns:p14="http://schemas.microsoft.com/office/powerpoint/2010/main" val="357126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122F2-3087-4840-AA90-0AF680EB197F}"/>
              </a:ext>
            </a:extLst>
          </p:cNvPr>
          <p:cNvSpPr>
            <a:spLocks noGrp="1"/>
          </p:cNvSpPr>
          <p:nvPr>
            <p:ph type="title"/>
          </p:nvPr>
        </p:nvSpPr>
        <p:spPr/>
        <p:txBody>
          <a:bodyPr/>
          <a:lstStyle/>
          <a:p>
            <a:pPr algn="ctr"/>
            <a:r>
              <a:rPr kumimoji="0" lang="en-US" sz="4000" b="1" i="0" u="none" strike="noStrike" kern="1200" cap="none" spc="0" normalizeH="0" baseline="0" noProof="0" dirty="0">
                <a:ln>
                  <a:noFill/>
                </a:ln>
                <a:effectLst/>
                <a:uLnTx/>
                <a:uFillTx/>
                <a:latin typeface="Calibri" panose="020F0502020204030204"/>
                <a:ea typeface="+mj-ea"/>
                <a:cs typeface="+mj-cs"/>
              </a:rPr>
              <a:t>EI/ECSE Standard 4, </a:t>
            </a:r>
            <a:br>
              <a:rPr kumimoji="0" lang="en-US" sz="4000" b="1" i="0" u="none" strike="noStrike" kern="1200" cap="none" spc="0" normalizeH="0" baseline="0" noProof="0" dirty="0">
                <a:ln>
                  <a:noFill/>
                </a:ln>
                <a:effectLst/>
                <a:uLnTx/>
                <a:uFillTx/>
                <a:latin typeface="Calibri" panose="020F0502020204030204"/>
                <a:ea typeface="+mj-ea"/>
                <a:cs typeface="+mj-cs"/>
              </a:rPr>
            </a:br>
            <a:r>
              <a:rPr kumimoji="0" lang="en-US" sz="4000" b="1" i="0" u="none" strike="noStrike" kern="1200" cap="none" spc="0" normalizeH="0" baseline="0" noProof="0" dirty="0">
                <a:ln>
                  <a:noFill/>
                </a:ln>
                <a:effectLst/>
                <a:uLnTx/>
                <a:uFillTx/>
                <a:latin typeface="Calibri" panose="020F0502020204030204"/>
                <a:ea typeface="+mj-ea"/>
                <a:cs typeface="+mj-cs"/>
              </a:rPr>
              <a:t>Component 4.4</a:t>
            </a:r>
            <a:endParaRPr lang="en-US" dirty="0"/>
          </a:p>
        </p:txBody>
      </p:sp>
      <p:sp>
        <p:nvSpPr>
          <p:cNvPr id="3" name="Content Placeholder 2">
            <a:extLst>
              <a:ext uri="{FF2B5EF4-FFF2-40B4-BE49-F238E27FC236}">
                <a16:creationId xmlns:a16="http://schemas.microsoft.com/office/drawing/2014/main" id="{91FEC606-9C15-4802-93E2-D17E6ACF0F6D}"/>
              </a:ext>
            </a:extLst>
          </p:cNvPr>
          <p:cNvSpPr>
            <a:spLocks noGrp="1"/>
          </p:cNvSpPr>
          <p:nvPr>
            <p:ph idx="1"/>
          </p:nvPr>
        </p:nvSpPr>
        <p:spPr>
          <a:xfrm>
            <a:off x="628650" y="2120347"/>
            <a:ext cx="7886700" cy="4056615"/>
          </a:xfrm>
        </p:spPr>
        <p:txBody>
          <a:bodyPr>
            <a:normAutofit/>
          </a:bodyPr>
          <a:lstStyle/>
          <a:p>
            <a:pPr marL="0" indent="0">
              <a:buNone/>
            </a:pPr>
            <a:r>
              <a:rPr lang="en-US" sz="3200" b="0" i="0" dirty="0">
                <a:solidFill>
                  <a:srgbClr val="333333"/>
                </a:solidFill>
                <a:effectLst/>
              </a:rPr>
              <a:t>Candidates, in collaboration with families and other team members, use assessment data to determine eligibility, develop child and family-based outcomes/goals, plan for interventions and instruction, and monitor progress to determine the efficacy of programming.</a:t>
            </a:r>
            <a:endParaRPr lang="en-US" sz="3200" dirty="0"/>
          </a:p>
        </p:txBody>
      </p:sp>
    </p:spTree>
    <p:extLst>
      <p:ext uri="{BB962C8B-B14F-4D97-AF65-F5344CB8AC3E}">
        <p14:creationId xmlns:p14="http://schemas.microsoft.com/office/powerpoint/2010/main" val="1123297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9FB-9ADD-4AF7-A733-34B55C71BA59}"/>
              </a:ext>
            </a:extLst>
          </p:cNvPr>
          <p:cNvSpPr>
            <a:spLocks noGrp="1"/>
          </p:cNvSpPr>
          <p:nvPr>
            <p:ph type="title"/>
          </p:nvPr>
        </p:nvSpPr>
        <p:spPr>
          <a:xfrm>
            <a:off x="628650" y="365127"/>
            <a:ext cx="7886700" cy="685198"/>
          </a:xfrm>
        </p:spPr>
        <p:txBody>
          <a:bodyPr>
            <a:normAutofit fontScale="90000"/>
          </a:bodyPr>
          <a:lstStyle/>
          <a:p>
            <a:pPr algn="ctr"/>
            <a:r>
              <a:rPr lang="en-US" dirty="0"/>
              <a:t>References and Resources (cont’d.)</a:t>
            </a:r>
          </a:p>
        </p:txBody>
      </p:sp>
      <p:sp>
        <p:nvSpPr>
          <p:cNvPr id="3" name="Content Placeholder 2">
            <a:extLst>
              <a:ext uri="{FF2B5EF4-FFF2-40B4-BE49-F238E27FC236}">
                <a16:creationId xmlns:a16="http://schemas.microsoft.com/office/drawing/2014/main" id="{D81D9A20-BD08-4792-836B-32BBAFAA3E35}"/>
              </a:ext>
            </a:extLst>
          </p:cNvPr>
          <p:cNvSpPr>
            <a:spLocks noGrp="1"/>
          </p:cNvSpPr>
          <p:nvPr>
            <p:ph idx="1"/>
          </p:nvPr>
        </p:nvSpPr>
        <p:spPr>
          <a:xfrm>
            <a:off x="628650" y="1346886"/>
            <a:ext cx="7886700" cy="4830077"/>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Head Start Early Childhood Learning and Knowledge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Center. (n.d.).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Children with disabilities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Head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solidFill>
                  <a:prstClr val="black"/>
                </a:solidFill>
                <a:latin typeface="Calibri" panose="020F0502020204030204"/>
              </a:rPr>
              <a:t>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Start Early Childhood Learning and Knowledge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solidFill>
                  <a:prstClr val="black"/>
                </a:solidFill>
                <a:latin typeface="Calibri" panose="020F0502020204030204"/>
              </a:rPr>
              <a:t>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Center.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200" dirty="0">
                <a:solidFill>
                  <a:prstClr val="black"/>
                </a:solidFill>
                <a:latin typeface="Calibri" panose="020F0502020204030204"/>
              </a:rPr>
              <a:t>              </a:t>
            </a:r>
            <a:r>
              <a:rPr lang="en-US" sz="2200" dirty="0">
                <a:solidFill>
                  <a:prstClr val="black"/>
                </a:solidFill>
                <a:latin typeface="Calibri" panose="020F0502020204030204"/>
                <a:hlinkClick r:id="rId2"/>
              </a:rPr>
              <a:t>https://eclkc.ohs.acf.hhs.gov/video/children-disabilities</a:t>
            </a:r>
            <a:endParaRPr lang="en-US" sz="2200"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Head Start Early Childhood Learning and Knowledge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Center. (n.d.). </a:t>
            </a: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Using data to inform teaching</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Head Start Early Childhood Learning and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Knowledge Center.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https://eclkc.ohs.acf.hhs.gov/video/using-data-inform-teaching</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1000"/>
              </a:spcBef>
              <a:spcAft>
                <a:spcPts val="0"/>
              </a:spcAft>
              <a:buClrTx/>
              <a:buSzTx/>
              <a:buNone/>
              <a:tabLst/>
              <a:defRPr/>
            </a:pPr>
            <a:endParaRPr kumimoji="0" lang="en-US" sz="24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p>
        </p:txBody>
      </p:sp>
    </p:spTree>
    <p:extLst>
      <p:ext uri="{BB962C8B-B14F-4D97-AF65-F5344CB8AC3E}">
        <p14:creationId xmlns:p14="http://schemas.microsoft.com/office/powerpoint/2010/main" val="3864899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6979B-20B9-A9E4-055F-41B762F11BDE}"/>
              </a:ext>
            </a:extLst>
          </p:cNvPr>
          <p:cNvSpPr>
            <a:spLocks noGrp="1"/>
          </p:cNvSpPr>
          <p:nvPr>
            <p:ph type="title"/>
          </p:nvPr>
        </p:nvSpPr>
        <p:spPr/>
        <p:txBody>
          <a:bodyPr/>
          <a:lstStyle/>
          <a:p>
            <a:pPr algn="ctr"/>
            <a:r>
              <a:rPr kumimoji="0" lang="en-US" sz="4400" b="1" i="0" u="none" strike="noStrike" kern="1200" cap="none" spc="0" normalizeH="0" baseline="0" noProof="0" dirty="0">
                <a:ln>
                  <a:noFill/>
                </a:ln>
                <a:effectLst/>
                <a:uLnTx/>
                <a:uFillTx/>
                <a:ea typeface="+mj-ea"/>
                <a:cs typeface="+mj-cs"/>
              </a:rPr>
              <a:t>Disclaimer</a:t>
            </a:r>
            <a:endParaRPr lang="en-US" dirty="0"/>
          </a:p>
        </p:txBody>
      </p:sp>
      <p:sp>
        <p:nvSpPr>
          <p:cNvPr id="3" name="Content Placeholder 2">
            <a:extLst>
              <a:ext uri="{FF2B5EF4-FFF2-40B4-BE49-F238E27FC236}">
                <a16:creationId xmlns:a16="http://schemas.microsoft.com/office/drawing/2014/main" id="{8F5FAE28-E1C2-50E8-5CD1-005E1FF5EA97}"/>
              </a:ext>
            </a:extLst>
          </p:cNvPr>
          <p:cNvSpPr>
            <a:spLocks noGrp="1"/>
          </p:cNvSpPr>
          <p:nvPr>
            <p:ph idx="1"/>
          </p:nvPr>
        </p:nvSpPr>
        <p:spPr/>
        <p:txBody>
          <a:bodyPr>
            <a:normAutofit lnSpcReduction="10000"/>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212121"/>
                </a:solidFill>
                <a:effectLst/>
                <a:uLnTx/>
                <a:uFillTx/>
                <a:latin typeface="Calibri" panose="020F0502020204030204" pitchFamily="34" charset="0"/>
                <a:ea typeface="Calibri" panose="020F0502020204030204" pitchFamily="34" charset="0"/>
                <a:cs typeface="+mn-cs"/>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those contents do not necessarily represent the policy of the Department of Education, and you should not assume endorsement by the Federal Government.</a:t>
            </a: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274379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B736-7F2F-49C3-B5EE-4713CE93553A}"/>
              </a:ext>
            </a:extLst>
          </p:cNvPr>
          <p:cNvSpPr>
            <a:spLocks noGrp="1"/>
          </p:cNvSpPr>
          <p:nvPr>
            <p:ph type="title"/>
          </p:nvPr>
        </p:nvSpPr>
        <p:spPr>
          <a:xfrm>
            <a:off x="628650" y="111212"/>
            <a:ext cx="7886700" cy="1309815"/>
          </a:xfrm>
        </p:spPr>
        <p:txBody>
          <a:bodyPr/>
          <a:lstStyle/>
          <a:p>
            <a:r>
              <a:rPr kumimoji="0" lang="en-US" sz="4400" b="1" i="0" u="none" strike="noStrike" kern="1200" cap="none" spc="0" normalizeH="0" baseline="0" noProof="0" dirty="0">
                <a:ln>
                  <a:noFill/>
                </a:ln>
                <a:effectLst/>
                <a:uLnTx/>
                <a:uFillTx/>
                <a:latin typeface="Calibri" panose="020F0502020204030204"/>
                <a:ea typeface="+mj-ea"/>
                <a:cs typeface="+mj-cs"/>
              </a:rPr>
              <a:t>DEC Recommended</a:t>
            </a:r>
            <a:br>
              <a:rPr kumimoji="0" lang="en-US" sz="4400" b="1" i="0" u="none" strike="noStrike" kern="1200" cap="none" spc="0" normalizeH="0" baseline="0" noProof="0" dirty="0">
                <a:ln>
                  <a:noFill/>
                </a:ln>
                <a:effectLst/>
                <a:uLnTx/>
                <a:uFillTx/>
                <a:latin typeface="Calibri" panose="020F0502020204030204"/>
                <a:ea typeface="+mj-ea"/>
                <a:cs typeface="+mj-cs"/>
              </a:rPr>
            </a:br>
            <a:r>
              <a:rPr kumimoji="0" lang="en-US" sz="4400" b="1" i="0" u="none" strike="noStrike" kern="1200" cap="none" spc="0" normalizeH="0" baseline="0" noProof="0" dirty="0">
                <a:ln>
                  <a:noFill/>
                </a:ln>
                <a:effectLst/>
                <a:uLnTx/>
                <a:uFillTx/>
                <a:latin typeface="Calibri" panose="020F0502020204030204"/>
                <a:ea typeface="+mj-ea"/>
                <a:cs typeface="+mj-cs"/>
              </a:rPr>
              <a:t>Practices (2014)</a:t>
            </a:r>
            <a:endParaRPr lang="en-US" dirty="0"/>
          </a:p>
        </p:txBody>
      </p:sp>
      <p:sp>
        <p:nvSpPr>
          <p:cNvPr id="3" name="Content Placeholder 2">
            <a:extLst>
              <a:ext uri="{FF2B5EF4-FFF2-40B4-BE49-F238E27FC236}">
                <a16:creationId xmlns:a16="http://schemas.microsoft.com/office/drawing/2014/main" id="{5842DE45-C845-4A6A-94B9-1ECA2827E16B}"/>
              </a:ext>
            </a:extLst>
          </p:cNvPr>
          <p:cNvSpPr>
            <a:spLocks noGrp="1"/>
          </p:cNvSpPr>
          <p:nvPr>
            <p:ph idx="1"/>
          </p:nvPr>
        </p:nvSpPr>
        <p:spPr>
          <a:xfrm>
            <a:off x="628650" y="1921565"/>
            <a:ext cx="7886700" cy="4255398"/>
          </a:xfrm>
        </p:spPr>
        <p:txBody>
          <a:bodyPr>
            <a:normAutofit/>
          </a:bodyPr>
          <a:lstStyle/>
          <a:p>
            <a:pPr marL="0" marR="0">
              <a:lnSpc>
                <a:spcPct val="107000"/>
              </a:lnSpc>
              <a:spcBef>
                <a:spcPts val="0"/>
              </a:spcBef>
              <a:spcAft>
                <a:spcPts val="800"/>
              </a:spcAft>
            </a:pPr>
            <a:r>
              <a:rPr lang="en-US" sz="3200" dirty="0">
                <a:effectLst/>
                <a:ea typeface="Calibri" panose="020F0502020204030204" pitchFamily="34" charset="0"/>
                <a:cs typeface="Times New Roman" panose="02020603050405020304" pitchFamily="18" charset="0"/>
              </a:rPr>
              <a:t>A9 Practitioners implement systematic ongoing assessment to identify learning targets, plan activities, and monitor the child’s progress to revise instruction as needed. </a:t>
            </a:r>
          </a:p>
          <a:p>
            <a:pPr marL="0" marR="0" lvl="0"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A11 Practitioners report assessment results so that they are understandable and useful to families. </a:t>
            </a:r>
            <a:endParaRPr lang="en-US" sz="3200" dirty="0"/>
          </a:p>
        </p:txBody>
      </p:sp>
      <p:pic>
        <p:nvPicPr>
          <p:cNvPr id="4" name="Picture 3" descr="This is the Division for Early Childhood logo.">
            <a:extLst>
              <a:ext uri="{FF2B5EF4-FFF2-40B4-BE49-F238E27FC236}">
                <a16:creationId xmlns:a16="http://schemas.microsoft.com/office/drawing/2014/main" id="{6376DB46-1628-4BF4-A281-250BCDAADB91}"/>
              </a:ext>
            </a:extLst>
          </p:cNvPr>
          <p:cNvPicPr>
            <a:picLocks noChangeAspect="1"/>
          </p:cNvPicPr>
          <p:nvPr/>
        </p:nvPicPr>
        <p:blipFill>
          <a:blip r:embed="rId3"/>
          <a:stretch>
            <a:fillRect/>
          </a:stretch>
        </p:blipFill>
        <p:spPr>
          <a:xfrm>
            <a:off x="5836072" y="226107"/>
            <a:ext cx="2679278" cy="1194920"/>
          </a:xfrm>
          <a:prstGeom prst="rect">
            <a:avLst/>
          </a:prstGeom>
        </p:spPr>
      </p:pic>
    </p:spTree>
    <p:extLst>
      <p:ext uri="{BB962C8B-B14F-4D97-AF65-F5344CB8AC3E}">
        <p14:creationId xmlns:p14="http://schemas.microsoft.com/office/powerpoint/2010/main" val="1914697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8822"/>
            <a:ext cx="7886700" cy="1325563"/>
          </a:xfrm>
        </p:spPr>
        <p:txBody>
          <a:bodyPr anchor="ctr">
            <a:normAutofit/>
          </a:bodyPr>
          <a:lstStyle/>
          <a:p>
            <a:pPr algn="ctr"/>
            <a:r>
              <a:rPr lang="en-US" dirty="0"/>
              <a:t>Objectives</a:t>
            </a:r>
          </a:p>
        </p:txBody>
      </p:sp>
      <p:graphicFrame>
        <p:nvGraphicFramePr>
          <p:cNvPr id="5" name="Content Placeholder 2" descr="The three objectives for this session are:&#10;1. Describe active listening strategies.&#10;2. Identify processes for problem-solving and conflict resolution.&#10;3. Identify and describe alternative means for communication within a team.">
            <a:extLst>
              <a:ext uri="{FF2B5EF4-FFF2-40B4-BE49-F238E27FC236}">
                <a16:creationId xmlns:a16="http://schemas.microsoft.com/office/drawing/2014/main" id="{179E9779-756C-4A15-873B-5A71AFEF7EC6}"/>
              </a:ext>
            </a:extLst>
          </p:cNvPr>
          <p:cNvGraphicFramePr>
            <a:graphicFrameLocks noGrp="1"/>
          </p:cNvGraphicFramePr>
          <p:nvPr>
            <p:ph idx="1"/>
            <p:extLst>
              <p:ext uri="{D42A27DB-BD31-4B8C-83A1-F6EECF244321}">
                <p14:modId xmlns:p14="http://schemas.microsoft.com/office/powerpoint/2010/main" val="2271525817"/>
              </p:ext>
            </p:extLst>
          </p:nvPr>
        </p:nvGraphicFramePr>
        <p:xfrm>
          <a:off x="628650" y="1300545"/>
          <a:ext cx="7886700" cy="46325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715246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A221-3586-7AD9-876E-C0E9D9E6AB21}"/>
              </a:ext>
            </a:extLst>
          </p:cNvPr>
          <p:cNvSpPr>
            <a:spLocks noGrp="1"/>
          </p:cNvSpPr>
          <p:nvPr>
            <p:ph type="title"/>
          </p:nvPr>
        </p:nvSpPr>
        <p:spPr/>
        <p:txBody>
          <a:bodyPr/>
          <a:lstStyle/>
          <a:p>
            <a:pPr algn="ctr"/>
            <a:r>
              <a:rPr lang="en-US" dirty="0"/>
              <a:t>Data-Based Decision-Making Definition</a:t>
            </a:r>
          </a:p>
        </p:txBody>
      </p:sp>
      <p:sp>
        <p:nvSpPr>
          <p:cNvPr id="3" name="Content Placeholder 2">
            <a:extLst>
              <a:ext uri="{FF2B5EF4-FFF2-40B4-BE49-F238E27FC236}">
                <a16:creationId xmlns:a16="http://schemas.microsoft.com/office/drawing/2014/main" id="{4E5613D8-756C-B1B1-03BC-81E4861B9FEE}"/>
              </a:ext>
            </a:extLst>
          </p:cNvPr>
          <p:cNvSpPr>
            <a:spLocks noGrp="1"/>
          </p:cNvSpPr>
          <p:nvPr>
            <p:ph idx="1"/>
          </p:nvPr>
        </p:nvSpPr>
        <p:spPr/>
        <p:txBody>
          <a:bodyPr>
            <a:normAutofit/>
          </a:bodyPr>
          <a:lstStyle/>
          <a:p>
            <a:pPr marL="0" indent="0">
              <a:buNone/>
            </a:pPr>
            <a:endParaRPr lang="en-US" sz="3200" dirty="0"/>
          </a:p>
          <a:p>
            <a:pPr marL="0" indent="0">
              <a:buNone/>
            </a:pPr>
            <a:r>
              <a:rPr lang="en-US" sz="3200" dirty="0"/>
              <a:t>Using assessment data </a:t>
            </a:r>
          </a:p>
          <a:p>
            <a:pPr marL="0" indent="0">
              <a:buNone/>
            </a:pPr>
            <a:r>
              <a:rPr lang="en-US" sz="3200" dirty="0"/>
              <a:t>to guide instruction </a:t>
            </a:r>
          </a:p>
          <a:p>
            <a:pPr marL="0" indent="0">
              <a:buNone/>
            </a:pPr>
            <a:r>
              <a:rPr lang="en-US" sz="3200" dirty="0"/>
              <a:t>and intervention.</a:t>
            </a:r>
          </a:p>
        </p:txBody>
      </p:sp>
      <p:pic>
        <p:nvPicPr>
          <p:cNvPr id="4" name="Picture 3">
            <a:extLst>
              <a:ext uri="{FF2B5EF4-FFF2-40B4-BE49-F238E27FC236}">
                <a16:creationId xmlns:a16="http://schemas.microsoft.com/office/drawing/2014/main" id="{D7BC0290-7F20-61DC-6B25-F3B9D408C81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317958" y="1997242"/>
            <a:ext cx="2845143" cy="3043990"/>
          </a:xfrm>
          <a:prstGeom prst="rect">
            <a:avLst/>
          </a:prstGeom>
        </p:spPr>
      </p:pic>
    </p:spTree>
    <p:extLst>
      <p:ext uri="{BB962C8B-B14F-4D97-AF65-F5344CB8AC3E}">
        <p14:creationId xmlns:p14="http://schemas.microsoft.com/office/powerpoint/2010/main" val="1463654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5990"/>
            <a:ext cx="7886700" cy="1235675"/>
          </a:xfrm>
        </p:spPr>
        <p:txBody>
          <a:bodyPr>
            <a:normAutofit fontScale="90000"/>
          </a:bodyPr>
          <a:lstStyle/>
          <a:p>
            <a:pPr algn="ctr"/>
            <a:r>
              <a:rPr lang="en-US" dirty="0">
                <a:solidFill>
                  <a:schemeClr val="tx1"/>
                </a:solidFill>
              </a:rPr>
              <a:t>Data-Based Decision-Making Process</a:t>
            </a:r>
          </a:p>
        </p:txBody>
      </p:sp>
      <p:graphicFrame>
        <p:nvGraphicFramePr>
          <p:cNvPr id="4" name="Content Placeholder 3" descr="This is a figure depicting the data-based decision-making process. The process has five steps which are each represented in a different rectangular box: gathering information, documenting, analyzing, planning, and implementing. The boxes are connected by a continuous arrow indicating that this is an ongoing process."/>
          <p:cNvGraphicFramePr>
            <a:graphicFrameLocks noGrp="1"/>
          </p:cNvGraphicFramePr>
          <p:nvPr>
            <p:ph idx="1"/>
            <p:extLst>
              <p:ext uri="{D42A27DB-BD31-4B8C-83A1-F6EECF244321}">
                <p14:modId xmlns:p14="http://schemas.microsoft.com/office/powerpoint/2010/main" val="1384359418"/>
              </p:ext>
            </p:extLst>
          </p:nvPr>
        </p:nvGraphicFramePr>
        <p:xfrm>
          <a:off x="628649" y="1581664"/>
          <a:ext cx="7983335" cy="43619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042850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248DF-EFB9-B8E9-003E-A7826435A94E}"/>
              </a:ext>
            </a:extLst>
          </p:cNvPr>
          <p:cNvSpPr>
            <a:spLocks noGrp="1"/>
          </p:cNvSpPr>
          <p:nvPr>
            <p:ph type="title"/>
          </p:nvPr>
        </p:nvSpPr>
        <p:spPr>
          <a:xfrm>
            <a:off x="628650" y="681037"/>
            <a:ext cx="7886700" cy="1009652"/>
          </a:xfrm>
        </p:spPr>
        <p:txBody>
          <a:bodyPr>
            <a:normAutofit fontScale="90000"/>
          </a:bodyPr>
          <a:lstStyle/>
          <a:p>
            <a:pPr algn="ctr"/>
            <a:r>
              <a:rPr lang="en-US" dirty="0"/>
              <a:t>Gathering, Documenting, and Analyzing Data Allows One To:</a:t>
            </a:r>
            <a:br>
              <a:rPr lang="en-US" dirty="0"/>
            </a:br>
            <a:endParaRPr lang="en-US" dirty="0"/>
          </a:p>
        </p:txBody>
      </p:sp>
      <p:sp>
        <p:nvSpPr>
          <p:cNvPr id="3" name="Content Placeholder 2">
            <a:extLst>
              <a:ext uri="{FF2B5EF4-FFF2-40B4-BE49-F238E27FC236}">
                <a16:creationId xmlns:a16="http://schemas.microsoft.com/office/drawing/2014/main" id="{A2F42DD6-E986-17C4-C3BD-00EE1B17E52B}"/>
              </a:ext>
            </a:extLst>
          </p:cNvPr>
          <p:cNvSpPr>
            <a:spLocks noGrp="1"/>
          </p:cNvSpPr>
          <p:nvPr>
            <p:ph idx="1"/>
          </p:nvPr>
        </p:nvSpPr>
        <p:spPr/>
        <p:txBody>
          <a:bodyPr/>
          <a:lstStyle/>
          <a:p>
            <a:r>
              <a:rPr lang="en-US" dirty="0"/>
              <a:t>Determine the effects of instruction and intervention on target outcomes/goals,</a:t>
            </a:r>
          </a:p>
          <a:p>
            <a:r>
              <a:rPr lang="en-US" dirty="0"/>
              <a:t>Determine how and when to continue, adapt, or discontinue instruction and intervention,</a:t>
            </a:r>
          </a:p>
          <a:p>
            <a:r>
              <a:rPr lang="en-US" dirty="0"/>
              <a:t>Provide formative and summative evaluation data, and </a:t>
            </a:r>
          </a:p>
          <a:p>
            <a:r>
              <a:rPr lang="en-US" dirty="0"/>
              <a:t>Engage in communication between team members.</a:t>
            </a:r>
          </a:p>
        </p:txBody>
      </p:sp>
    </p:spTree>
    <p:extLst>
      <p:ext uri="{BB962C8B-B14F-4D97-AF65-F5344CB8AC3E}">
        <p14:creationId xmlns:p14="http://schemas.microsoft.com/office/powerpoint/2010/main" val="45608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95D33-1F48-B2B6-FA3A-67349E324FA8}"/>
              </a:ext>
            </a:extLst>
          </p:cNvPr>
          <p:cNvSpPr>
            <a:spLocks noGrp="1"/>
          </p:cNvSpPr>
          <p:nvPr>
            <p:ph type="title"/>
          </p:nvPr>
        </p:nvSpPr>
        <p:spPr/>
        <p:txBody>
          <a:bodyPr/>
          <a:lstStyle/>
          <a:p>
            <a:pPr algn="ctr"/>
            <a:r>
              <a:rPr lang="en-US" dirty="0"/>
              <a:t>Planning: Questions to Consider </a:t>
            </a:r>
          </a:p>
        </p:txBody>
      </p:sp>
      <p:sp>
        <p:nvSpPr>
          <p:cNvPr id="3" name="Content Placeholder 2">
            <a:extLst>
              <a:ext uri="{FF2B5EF4-FFF2-40B4-BE49-F238E27FC236}">
                <a16:creationId xmlns:a16="http://schemas.microsoft.com/office/drawing/2014/main" id="{6A462332-A1DA-B3E9-7567-54C42767B91B}"/>
              </a:ext>
            </a:extLst>
          </p:cNvPr>
          <p:cNvSpPr>
            <a:spLocks noGrp="1"/>
          </p:cNvSpPr>
          <p:nvPr>
            <p:ph idx="1"/>
          </p:nvPr>
        </p:nvSpPr>
        <p:spPr/>
        <p:txBody>
          <a:bodyPr>
            <a:normAutofit lnSpcReduction="10000"/>
          </a:bodyPr>
          <a:lstStyle/>
          <a:p>
            <a:pPr marL="514350" indent="-514350">
              <a:buFont typeface="+mj-lt"/>
              <a:buAutoNum type="arabicPeriod"/>
            </a:pPr>
            <a:r>
              <a:rPr lang="en-US" dirty="0"/>
              <a:t>What outcomes/behaviors are targeted and what type of data is needed?</a:t>
            </a:r>
          </a:p>
          <a:p>
            <a:pPr marL="514350" indent="-514350">
              <a:buFont typeface="+mj-lt"/>
              <a:buAutoNum type="arabicPeriod"/>
            </a:pPr>
            <a:r>
              <a:rPr lang="en-US" dirty="0"/>
              <a:t>What practices or strategies will be implemented?</a:t>
            </a:r>
          </a:p>
          <a:p>
            <a:pPr marL="514350" indent="-514350">
              <a:buFont typeface="+mj-lt"/>
              <a:buAutoNum type="arabicPeriod"/>
            </a:pPr>
            <a:r>
              <a:rPr lang="en-US" dirty="0"/>
              <a:t>How often, when, where, and who should collect the data?</a:t>
            </a:r>
          </a:p>
          <a:p>
            <a:pPr marL="514350" indent="-514350">
              <a:buFont typeface="+mj-lt"/>
              <a:buAutoNum type="arabicPeriod"/>
            </a:pPr>
            <a:r>
              <a:rPr lang="en-US" dirty="0"/>
              <a:t>How should the data be interpreted and used? What are the decision rules?</a:t>
            </a:r>
          </a:p>
          <a:p>
            <a:pPr marL="514350" indent="-514350">
              <a:buFont typeface="+mj-lt"/>
              <a:buAutoNum type="arabicPeriod"/>
            </a:pPr>
            <a:r>
              <a:rPr lang="en-US" dirty="0"/>
              <a:t>How will the data be shared with team members?</a:t>
            </a:r>
          </a:p>
        </p:txBody>
      </p:sp>
    </p:spTree>
    <p:extLst>
      <p:ext uri="{BB962C8B-B14F-4D97-AF65-F5344CB8AC3E}">
        <p14:creationId xmlns:p14="http://schemas.microsoft.com/office/powerpoint/2010/main" val="2298017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BCC7D-DD72-FDA3-C323-A9D92C482E3C}"/>
              </a:ext>
            </a:extLst>
          </p:cNvPr>
          <p:cNvSpPr>
            <a:spLocks noGrp="1"/>
          </p:cNvSpPr>
          <p:nvPr>
            <p:ph type="title"/>
          </p:nvPr>
        </p:nvSpPr>
        <p:spPr/>
        <p:txBody>
          <a:bodyPr/>
          <a:lstStyle/>
          <a:p>
            <a:pPr algn="ctr"/>
            <a:r>
              <a:rPr lang="en-US" dirty="0"/>
              <a:t>Determine Decision Rules</a:t>
            </a:r>
          </a:p>
        </p:txBody>
      </p:sp>
      <p:sp>
        <p:nvSpPr>
          <p:cNvPr id="3" name="Content Placeholder 2">
            <a:extLst>
              <a:ext uri="{FF2B5EF4-FFF2-40B4-BE49-F238E27FC236}">
                <a16:creationId xmlns:a16="http://schemas.microsoft.com/office/drawing/2014/main" id="{C9A882F3-34AF-FA58-A7C1-3A39663B0774}"/>
              </a:ext>
            </a:extLst>
          </p:cNvPr>
          <p:cNvSpPr>
            <a:spLocks noGrp="1"/>
          </p:cNvSpPr>
          <p:nvPr>
            <p:ph idx="1"/>
          </p:nvPr>
        </p:nvSpPr>
        <p:spPr/>
        <p:txBody>
          <a:bodyPr>
            <a:normAutofit/>
          </a:bodyPr>
          <a:lstStyle/>
          <a:p>
            <a:r>
              <a:rPr lang="en-US" dirty="0"/>
              <a:t>What is criteria for mastery of the outcome/goal?</a:t>
            </a:r>
          </a:p>
          <a:p>
            <a:pPr lvl="1"/>
            <a:r>
              <a:rPr lang="en-US" sz="2800" dirty="0"/>
              <a:t>Length of time behavior exhibited,</a:t>
            </a:r>
          </a:p>
          <a:p>
            <a:pPr lvl="1"/>
            <a:r>
              <a:rPr lang="en-US" sz="2800" dirty="0"/>
              <a:t>Percentage of target responses, or’</a:t>
            </a:r>
          </a:p>
          <a:p>
            <a:pPr lvl="1"/>
            <a:r>
              <a:rPr lang="en-US" sz="2800" dirty="0"/>
              <a:t>Number of target responses.</a:t>
            </a:r>
          </a:p>
          <a:p>
            <a:r>
              <a:rPr lang="en-US" dirty="0"/>
              <a:t>What is acceptable progress toward outcome/goal?</a:t>
            </a:r>
          </a:p>
          <a:p>
            <a:r>
              <a:rPr lang="en-US" dirty="0"/>
              <a:t>How will progress toward mastery be monitored?</a:t>
            </a:r>
          </a:p>
        </p:txBody>
      </p:sp>
    </p:spTree>
    <p:extLst>
      <p:ext uri="{BB962C8B-B14F-4D97-AF65-F5344CB8AC3E}">
        <p14:creationId xmlns:p14="http://schemas.microsoft.com/office/powerpoint/2010/main" val="35657041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2506</TotalTime>
  <Words>3154</Words>
  <Application>Microsoft Office PowerPoint</Application>
  <PresentationFormat>On-screen Show (4:3)</PresentationFormat>
  <Paragraphs>177</Paragraphs>
  <Slides>21</Slides>
  <Notes>17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21</vt:i4>
      </vt:variant>
    </vt:vector>
  </HeadingPairs>
  <TitlesOfParts>
    <vt:vector size="29" baseType="lpstr">
      <vt:lpstr>Arial</vt:lpstr>
      <vt:lpstr>Calibri</vt:lpstr>
      <vt:lpstr>Calibri Light</vt:lpstr>
      <vt:lpstr>Helvetica</vt:lpstr>
      <vt:lpstr>Roboto</vt:lpstr>
      <vt:lpstr>Office Theme</vt:lpstr>
      <vt:lpstr>1_Office Theme</vt:lpstr>
      <vt:lpstr>2_Office Theme</vt:lpstr>
      <vt:lpstr>Linking Authentic Assessment to</vt:lpstr>
      <vt:lpstr>EI/ECSE Standard 4,  Component 4.4</vt:lpstr>
      <vt:lpstr>DEC Recommended Practices (2014)</vt:lpstr>
      <vt:lpstr>Objectives</vt:lpstr>
      <vt:lpstr>Data-Based Decision-Making Definition</vt:lpstr>
      <vt:lpstr>Data-Based Decision-Making Process</vt:lpstr>
      <vt:lpstr>Gathering, Documenting, and Analyzing Data Allows One To: </vt:lpstr>
      <vt:lpstr>Planning: Questions to Consider </vt:lpstr>
      <vt:lpstr>Determine Decision Rules</vt:lpstr>
      <vt:lpstr>Implementing Instruction  and Intervention</vt:lpstr>
      <vt:lpstr>Making Decisions About  Next Steps</vt:lpstr>
      <vt:lpstr>Using Data to Inform Teaching  (2:42)</vt:lpstr>
      <vt:lpstr>If The Child Is Not Making Progress:</vt:lpstr>
      <vt:lpstr>Learning Activity:  Interpreting Data </vt:lpstr>
      <vt:lpstr>Children with Disabilities (5:52)</vt:lpstr>
      <vt:lpstr>Collaboration With the family and Other Professionals</vt:lpstr>
      <vt:lpstr>Sharing Video Documentation with Families (2:47)</vt:lpstr>
      <vt:lpstr>Using Video to Celebrate Progress (2:09) </vt:lpstr>
      <vt:lpstr>References and Resources</vt:lpstr>
      <vt:lpstr>References and Resources (cont’d.)</vt:lpstr>
      <vt:lpstr>Disclaimer</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Slide</dc:title>
  <dc:creator>Jozef,Christine</dc:creator>
  <cp:lastModifiedBy>Darla Gundler</cp:lastModifiedBy>
  <cp:revision>90</cp:revision>
  <dcterms:created xsi:type="dcterms:W3CDTF">2017-04-25T14:42:13Z</dcterms:created>
  <dcterms:modified xsi:type="dcterms:W3CDTF">2022-07-12T18:33:58Z</dcterms:modified>
</cp:coreProperties>
</file>