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sldIdLst>
    <p:sldId id="337" r:id="rId2"/>
    <p:sldId id="1068" r:id="rId3"/>
    <p:sldId id="1069" r:id="rId4"/>
    <p:sldId id="1066" r:id="rId5"/>
    <p:sldId id="326" r:id="rId6"/>
    <p:sldId id="1077" r:id="rId7"/>
    <p:sldId id="1079" r:id="rId8"/>
    <p:sldId id="1080" r:id="rId9"/>
    <p:sldId id="1073" r:id="rId10"/>
    <p:sldId id="1081" r:id="rId11"/>
    <p:sldId id="1076" r:id="rId12"/>
    <p:sldId id="1082" r:id="rId13"/>
    <p:sldId id="1083" r:id="rId14"/>
    <p:sldId id="1033" r:id="rId15"/>
    <p:sldId id="108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81436" autoAdjust="0"/>
  </p:normalViewPr>
  <p:slideViewPr>
    <p:cSldViewPr snapToGrid="0" snapToObjects="1">
      <p:cViewPr varScale="1">
        <p:scale>
          <a:sx n="80" d="100"/>
          <a:sy n="80" d="100"/>
        </p:scale>
        <p:origin x="139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223B76-93ED-E944-B885-B12B4A29953E}" type="datetimeFigureOut">
              <a:rPr lang="en-US" smtClean="0"/>
              <a:t>7/1/2022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C3D655-8DC5-3A49-A132-D5FC486F61C9}" type="slidenum">
              <a:rPr lang="en-US" smtClean="0"/>
              <a:t>‹#›</a:t>
            </a:fld>
            <a:endParaRPr lang="en-US"/>
          </a:p>
        </p:txBody>
      </p:sp>
    </p:spTree>
    <p:extLst>
      <p:ext uri="{BB962C8B-B14F-4D97-AF65-F5344CB8AC3E}">
        <p14:creationId xmlns:p14="http://schemas.microsoft.com/office/powerpoint/2010/main" val="2178257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preschoolers learn 860 new words a year-- WOW!</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dk1"/>
                </a:solidFill>
                <a:latin typeface="Times New Roman"/>
                <a:ea typeface="Times New Roman"/>
                <a:cs typeface="Times New Roman"/>
                <a:sym typeface="Times New Roman"/>
              </a:rPr>
              <a:t>Understanding symbol</a:t>
            </a:r>
            <a:r>
              <a:rPr lang="en-US" dirty="0">
                <a:latin typeface="Times New Roman"/>
                <a:ea typeface="Times New Roman"/>
                <a:cs typeface="Times New Roman"/>
                <a:sym typeface="Times New Roman"/>
              </a:rPr>
              <a:t>s carry</a:t>
            </a:r>
            <a:r>
              <a:rPr lang="en-US" dirty="0">
                <a:solidFill>
                  <a:schemeClr val="dk1"/>
                </a:solidFill>
                <a:latin typeface="Times New Roman"/>
                <a:ea typeface="Times New Roman"/>
                <a:cs typeface="Times New Roman"/>
                <a:sym typeface="Times New Roman"/>
              </a:rPr>
              <a:t> meaning is key for developing language and literacy skills. </a:t>
            </a:r>
          </a:p>
          <a:p>
            <a:endParaRPr lang="en-US" dirty="0"/>
          </a:p>
          <a:p>
            <a:pPr marL="0" lvl="0" indent="0" algn="l" rtl="0">
              <a:spcBef>
                <a:spcPts val="0"/>
              </a:spcBef>
              <a:spcAft>
                <a:spcPts val="0"/>
              </a:spcAft>
              <a:buNone/>
            </a:pPr>
            <a:r>
              <a:rPr lang="en-US" dirty="0"/>
              <a:t>toddlers, playing with language and getting </a:t>
            </a:r>
            <a:r>
              <a:rPr lang="en-US" dirty="0" err="1"/>
              <a:t>reenforcement</a:t>
            </a:r>
            <a:r>
              <a:rPr lang="en-US" dirty="0"/>
              <a:t> from adults (laughing, talking with them ,repeating, more language play)</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new syntax, asking questions, making statements, negating</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shift the narrative from it “being an extra thing to track” to being a tool that you can use to improve learning for a range of people you may encounter. </a:t>
            </a:r>
          </a:p>
          <a:p>
            <a:endParaRPr lang="en-US" dirty="0"/>
          </a:p>
        </p:txBody>
      </p:sp>
      <p:sp>
        <p:nvSpPr>
          <p:cNvPr id="4" name="Slide Number Placeholder 3"/>
          <p:cNvSpPr>
            <a:spLocks noGrp="1"/>
          </p:cNvSpPr>
          <p:nvPr>
            <p:ph type="sldNum" sz="quarter" idx="5"/>
          </p:nvPr>
        </p:nvSpPr>
        <p:spPr/>
        <p:txBody>
          <a:bodyPr/>
          <a:lstStyle/>
          <a:p>
            <a:fld id="{FE347153-29DD-A043-B703-3EABEEF863C4}" type="slidenum">
              <a:rPr lang="en-US" smtClean="0"/>
              <a:t>1</a:t>
            </a:fld>
            <a:endParaRPr lang="en-US"/>
          </a:p>
        </p:txBody>
      </p:sp>
    </p:spTree>
    <p:extLst>
      <p:ext uri="{BB962C8B-B14F-4D97-AF65-F5344CB8AC3E}">
        <p14:creationId xmlns:p14="http://schemas.microsoft.com/office/powerpoint/2010/main" val="3913394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START WITH: 2-minute challenge; how many 2-word phrases can you create with these sample core words?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Studies show that various methods for implementing aided language input result in increased aided language output from the AAC learner. </a:t>
            </a:r>
            <a:endParaRPr lang="en-US" dirty="0">
              <a:effectLst/>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Core “words of the week” for emergent communicators</a:t>
            </a:r>
          </a:p>
          <a:p>
            <a:pPr rtl="0"/>
            <a:endParaRPr lang="en-US" sz="1200" b="1" i="0" u="none" strike="noStrike" kern="1200" dirty="0">
              <a:solidFill>
                <a:schemeClr val="tx1"/>
              </a:solidFill>
              <a:effectLst/>
              <a:latin typeface="+mn-lt"/>
              <a:ea typeface="+mn-ea"/>
              <a:cs typeface="+mn-cs"/>
              <a:hlinkClick r:id="" action="ppaction://noaction"/>
            </a:endParaRPr>
          </a:p>
          <a:p>
            <a:pPr rtl="0"/>
            <a:endParaRPr lang="en-US" sz="1200" b="1" i="0" u="none" strike="noStrike" kern="1200" dirty="0">
              <a:solidFill>
                <a:schemeClr val="tx1"/>
              </a:solidFill>
              <a:effectLst/>
              <a:latin typeface="+mn-lt"/>
              <a:ea typeface="+mn-ea"/>
              <a:cs typeface="+mn-cs"/>
              <a:hlinkClick r:id="" action="ppaction://noaction"/>
            </a:endParaRPr>
          </a:p>
          <a:p>
            <a:pPr lvl="1"/>
            <a:r>
              <a:rPr lang="en-US" dirty="0"/>
              <a:t>Semantics: What words do typically developing children use? </a:t>
            </a:r>
          </a:p>
          <a:p>
            <a:pPr lvl="1"/>
            <a:r>
              <a:rPr lang="en-US" dirty="0"/>
              <a:t>Pragmatics: Why do typically developing children use those words? What are their </a:t>
            </a:r>
          </a:p>
          <a:p>
            <a:pPr lvl="1"/>
            <a:r>
              <a:rPr lang="en-US" dirty="0"/>
              <a:t>reasons for using them? </a:t>
            </a:r>
          </a:p>
          <a:p>
            <a:pPr lvl="1"/>
            <a:r>
              <a:rPr lang="en-US" dirty="0"/>
              <a:t>Syntax: What word combinations do typically developing children make? </a:t>
            </a:r>
          </a:p>
          <a:p>
            <a:pPr lvl="1"/>
            <a:r>
              <a:rPr lang="en-US" dirty="0"/>
              <a:t>Morphology: What endings do typically developing children put on words? </a:t>
            </a:r>
          </a:p>
          <a:p>
            <a:pPr rtl="0"/>
            <a:endParaRPr lang="en-US" sz="1200" b="1" i="0" u="none" strike="noStrike" kern="1200" dirty="0">
              <a:solidFill>
                <a:schemeClr val="tx1"/>
              </a:solidFill>
              <a:effectLst/>
              <a:latin typeface="+mn-lt"/>
              <a:ea typeface="+mn-ea"/>
              <a:cs typeface="+mn-cs"/>
              <a:hlinkClick r:id="" action="ppaction://noaction"/>
            </a:endParaRPr>
          </a:p>
          <a:p>
            <a:pPr rtl="0"/>
            <a:r>
              <a:rPr lang="en-US" sz="1200" b="1" i="0" u="none" strike="noStrike" kern="1200" dirty="0">
                <a:solidFill>
                  <a:schemeClr val="tx1"/>
                </a:solidFill>
                <a:effectLst/>
                <a:latin typeface="+mn-lt"/>
                <a:ea typeface="+mn-ea"/>
                <a:cs typeface="+mn-cs"/>
                <a:hlinkClick r:id="" action="ppaction://noaction"/>
              </a:rPr>
              <a:t>Core vocabulary</a:t>
            </a:r>
            <a:r>
              <a:rPr lang="en-US" sz="1200" b="0" i="0" u="none" strike="noStrike" kern="1200" dirty="0">
                <a:solidFill>
                  <a:schemeClr val="tx1"/>
                </a:solidFill>
                <a:effectLst/>
                <a:latin typeface="+mn-lt"/>
                <a:ea typeface="+mn-ea"/>
                <a:cs typeface="+mn-cs"/>
              </a:rPr>
              <a:t> are those words used with high frequency and make up about 75-80% of the words we use everyday. Core vocabulary should be a main part of all AAC systems because it allows for most flexibility across most situations.</a:t>
            </a:r>
          </a:p>
          <a:p>
            <a:endParaRPr lang="en-US" dirty="0"/>
          </a:p>
          <a:p>
            <a:endParaRPr lang="en-US" dirty="0"/>
          </a:p>
        </p:txBody>
      </p:sp>
      <p:sp>
        <p:nvSpPr>
          <p:cNvPr id="4" name="Slide Number Placeholder 3"/>
          <p:cNvSpPr>
            <a:spLocks noGrp="1"/>
          </p:cNvSpPr>
          <p:nvPr>
            <p:ph type="sldNum" sz="quarter" idx="5"/>
          </p:nvPr>
        </p:nvSpPr>
        <p:spPr/>
        <p:txBody>
          <a:bodyPr/>
          <a:lstStyle/>
          <a:p>
            <a:fld id="{9F7BB22C-2A2C-3A4E-94E1-D8B3A4143568}" type="slidenum">
              <a:rPr lang="en-US" smtClean="0"/>
              <a:t>5</a:t>
            </a:fld>
            <a:endParaRPr lang="en-US"/>
          </a:p>
        </p:txBody>
      </p:sp>
    </p:spTree>
    <p:extLst>
      <p:ext uri="{BB962C8B-B14F-4D97-AF65-F5344CB8AC3E}">
        <p14:creationId xmlns:p14="http://schemas.microsoft.com/office/powerpoint/2010/main" val="3248504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pictogram indicates an item will biodegrade into an ocean</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Each point on the </a:t>
            </a:r>
            <a:r>
              <a:rPr lang="en-US" b="1" dirty="0"/>
              <a:t>AAC continuum </a:t>
            </a:r>
            <a:r>
              <a:rPr lang="en-US" dirty="0"/>
              <a:t>represents distinct symbolic language options.</a:t>
            </a:r>
          </a:p>
          <a:p>
            <a:endParaRPr lang="en-US" dirty="0"/>
          </a:p>
          <a:p>
            <a:r>
              <a:rPr lang="en-US" dirty="0">
                <a:sym typeface="Calibri"/>
              </a:rPr>
              <a:t>It</a:t>
            </a:r>
            <a:r>
              <a:rPr lang="en-US" dirty="0">
                <a:sym typeface="Arial"/>
              </a:rPr>
              <a:t>’</a:t>
            </a:r>
            <a:r>
              <a:rPr lang="en-US" dirty="0">
                <a:sym typeface="Calibri"/>
              </a:rPr>
              <a:t>s OK to MIX different symbol types </a:t>
            </a:r>
          </a:p>
          <a:p>
            <a:pPr lvl="1"/>
            <a:r>
              <a:rPr lang="en-US" dirty="0">
                <a:sym typeface="Calibri"/>
              </a:rPr>
              <a:t>Use what is most memorable and meaningful</a:t>
            </a:r>
          </a:p>
          <a:p>
            <a:endParaRPr lang="en-US" dirty="0"/>
          </a:p>
        </p:txBody>
      </p:sp>
      <p:sp>
        <p:nvSpPr>
          <p:cNvPr id="4" name="Slide Number Placeholder 3"/>
          <p:cNvSpPr>
            <a:spLocks noGrp="1"/>
          </p:cNvSpPr>
          <p:nvPr>
            <p:ph type="sldNum" sz="quarter" idx="5"/>
          </p:nvPr>
        </p:nvSpPr>
        <p:spPr/>
        <p:txBody>
          <a:bodyPr/>
          <a:lstStyle/>
          <a:p>
            <a:fld id="{6E25510B-A336-8C4D-94BA-FDD0697F2C5B}" type="slidenum">
              <a:rPr lang="en-US" smtClean="0"/>
              <a:t>14</a:t>
            </a:fld>
            <a:endParaRPr lang="en-US"/>
          </a:p>
        </p:txBody>
      </p:sp>
    </p:spTree>
    <p:extLst>
      <p:ext uri="{BB962C8B-B14F-4D97-AF65-F5344CB8AC3E}">
        <p14:creationId xmlns:p14="http://schemas.microsoft.com/office/powerpoint/2010/main" val="3323213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1122363"/>
            <a:ext cx="10363200" cy="2387600"/>
          </a:xfrm>
        </p:spPr>
        <p:txBody>
          <a:bodyPr anchor="b"/>
          <a:lstStyle>
            <a:lvl1pPr algn="ctr">
              <a:defRPr sz="60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140298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10276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71674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2EB08-5417-8C43-B595-90B0687DBED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50B8345-5679-8647-AEA5-E11CCF8AFA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6FABFB-EB1E-D64E-91B5-71D7EB23C8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0B90D0-2022-574F-A0E3-65A925DF9E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402F5D-5EDF-5748-AD2D-9F6866D0A1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30AC6B-26CD-6E40-B11D-6CF841388D08}"/>
              </a:ext>
            </a:extLst>
          </p:cNvPr>
          <p:cNvSpPr>
            <a:spLocks noGrp="1"/>
          </p:cNvSpPr>
          <p:nvPr>
            <p:ph type="dt" sz="half" idx="10"/>
          </p:nvPr>
        </p:nvSpPr>
        <p:spPr/>
        <p:txBody>
          <a:bodyPr/>
          <a:lstStyle/>
          <a:p>
            <a:fld id="{6F97C7DE-662E-554D-80C8-D698A9D6CE22}" type="datetimeFigureOut">
              <a:rPr lang="en-US" smtClean="0"/>
              <a:t>7/1/2022</a:t>
            </a:fld>
            <a:endParaRPr lang="en-US"/>
          </a:p>
        </p:txBody>
      </p:sp>
      <p:sp>
        <p:nvSpPr>
          <p:cNvPr id="8" name="Footer Placeholder 7">
            <a:extLst>
              <a:ext uri="{FF2B5EF4-FFF2-40B4-BE49-F238E27FC236}">
                <a16:creationId xmlns:a16="http://schemas.microsoft.com/office/drawing/2014/main" id="{FC65FA04-33F0-4E47-9FA9-9B88E907D0A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06165D-AEB0-7345-99ED-0961DE5810F2}"/>
              </a:ext>
            </a:extLst>
          </p:cNvPr>
          <p:cNvSpPr>
            <a:spLocks noGrp="1"/>
          </p:cNvSpPr>
          <p:nvPr>
            <p:ph type="sldNum" sz="quarter" idx="12"/>
          </p:nvPr>
        </p:nvSpPr>
        <p:spPr/>
        <p:txBody>
          <a:bodyPr/>
          <a:lstStyle/>
          <a:p>
            <a:fld id="{F95FE803-72CE-0B4E-9E9C-8D17E2D59715}" type="slidenum">
              <a:rPr lang="en-US" smtClean="0"/>
              <a:t>‹#›</a:t>
            </a:fld>
            <a:endParaRPr lang="en-US"/>
          </a:p>
        </p:txBody>
      </p:sp>
    </p:spTree>
    <p:extLst>
      <p:ext uri="{BB962C8B-B14F-4D97-AF65-F5344CB8AC3E}">
        <p14:creationId xmlns:p14="http://schemas.microsoft.com/office/powerpoint/2010/main" val="2671372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07695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b="1">
                <a:solidFill>
                  <a:srgbClr val="121F88"/>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71090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838200" y="2743200"/>
            <a:ext cx="51816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sz="half" idx="10" hasCustomPrompt="1"/>
          </p:nvPr>
        </p:nvSpPr>
        <p:spPr>
          <a:xfrm>
            <a:off x="838200" y="1998955"/>
            <a:ext cx="51816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6172200" y="2743200"/>
            <a:ext cx="51816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sz="half" idx="12" hasCustomPrompt="1"/>
          </p:nvPr>
        </p:nvSpPr>
        <p:spPr>
          <a:xfrm>
            <a:off x="6172200" y="1998955"/>
            <a:ext cx="51816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1909303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115805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9445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432212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1">
                <a:solidFill>
                  <a:srgbClr val="002060"/>
                </a:solidFill>
                <a:latin typeface="+mn-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714983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596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12192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5292569" y="6027458"/>
            <a:ext cx="1825335"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48637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image" Target="../media/image5.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9C7381-444C-394F-B779-50B58F284B59}"/>
              </a:ext>
            </a:extLst>
          </p:cNvPr>
          <p:cNvSpPr>
            <a:spLocks noGrp="1"/>
          </p:cNvSpPr>
          <p:nvPr>
            <p:ph type="ctrTitle"/>
          </p:nvPr>
        </p:nvSpPr>
        <p:spPr/>
        <p:txBody>
          <a:bodyPr/>
          <a:lstStyle/>
          <a:p>
            <a:r>
              <a:rPr lang="en-US" dirty="0"/>
              <a:t>How and When to Implement AAC</a:t>
            </a:r>
          </a:p>
        </p:txBody>
      </p:sp>
      <p:sp>
        <p:nvSpPr>
          <p:cNvPr id="5" name="Subtitle 4">
            <a:extLst>
              <a:ext uri="{FF2B5EF4-FFF2-40B4-BE49-F238E27FC236}">
                <a16:creationId xmlns:a16="http://schemas.microsoft.com/office/drawing/2014/main" id="{55908FA1-0356-2346-8576-4710FC4C11C1}"/>
              </a:ext>
            </a:extLst>
          </p:cNvPr>
          <p:cNvSpPr>
            <a:spLocks noGrp="1"/>
          </p:cNvSpPr>
          <p:nvPr>
            <p:ph type="subTitle" idx="1"/>
          </p:nvPr>
        </p:nvSpPr>
        <p:spPr/>
        <p:txBody>
          <a:bodyPr>
            <a:normAutofit/>
          </a:bodyPr>
          <a:lstStyle/>
          <a:p>
            <a:r>
              <a:rPr lang="en-US" sz="2800" dirty="0"/>
              <a:t>An Overview of Important Strategies and Tools</a:t>
            </a:r>
          </a:p>
        </p:txBody>
      </p:sp>
    </p:spTree>
    <p:extLst>
      <p:ext uri="{BB962C8B-B14F-4D97-AF65-F5344CB8AC3E}">
        <p14:creationId xmlns:p14="http://schemas.microsoft.com/office/powerpoint/2010/main" val="58281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61767-B0E0-9842-848D-64660621DBD9}"/>
              </a:ext>
            </a:extLst>
          </p:cNvPr>
          <p:cNvSpPr>
            <a:spLocks noGrp="1"/>
          </p:cNvSpPr>
          <p:nvPr>
            <p:ph type="title"/>
          </p:nvPr>
        </p:nvSpPr>
        <p:spPr/>
        <p:txBody>
          <a:bodyPr/>
          <a:lstStyle/>
          <a:p>
            <a:r>
              <a:rPr lang="en-US" dirty="0"/>
              <a:t>Aided Language Modeling</a:t>
            </a:r>
          </a:p>
        </p:txBody>
      </p:sp>
      <p:sp>
        <p:nvSpPr>
          <p:cNvPr id="3" name="Content Placeholder 2">
            <a:extLst>
              <a:ext uri="{FF2B5EF4-FFF2-40B4-BE49-F238E27FC236}">
                <a16:creationId xmlns:a16="http://schemas.microsoft.com/office/drawing/2014/main" id="{D073E839-E963-274D-8863-E2AB9AC079F2}"/>
              </a:ext>
            </a:extLst>
          </p:cNvPr>
          <p:cNvSpPr>
            <a:spLocks noGrp="1"/>
          </p:cNvSpPr>
          <p:nvPr>
            <p:ph idx="1"/>
          </p:nvPr>
        </p:nvSpPr>
        <p:spPr/>
        <p:txBody>
          <a:bodyPr/>
          <a:lstStyle/>
          <a:p>
            <a:r>
              <a:rPr lang="en-US" dirty="0"/>
              <a:t>Does not mean:</a:t>
            </a:r>
          </a:p>
          <a:p>
            <a:pPr lvl="1"/>
            <a:r>
              <a:rPr lang="en-US" dirty="0"/>
              <a:t> You have point to every word you are saying.</a:t>
            </a:r>
          </a:p>
          <a:p>
            <a:pPr lvl="1"/>
            <a:r>
              <a:rPr lang="en-US" dirty="0"/>
              <a:t>That you need two communication devices</a:t>
            </a:r>
          </a:p>
          <a:p>
            <a:pPr lvl="1"/>
            <a:r>
              <a:rPr lang="en-US" dirty="0"/>
              <a:t>That you require the child to repeat what you’ve modeled</a:t>
            </a:r>
          </a:p>
          <a:p>
            <a:endParaRPr lang="en-US" dirty="0"/>
          </a:p>
          <a:p>
            <a:r>
              <a:rPr lang="en-US" dirty="0"/>
              <a:t>Instead, you are verbally saying a short, complete sentence as you </a:t>
            </a:r>
            <a:r>
              <a:rPr lang="en-US" i="1" dirty="0"/>
              <a:t>model key words </a:t>
            </a:r>
            <a:r>
              <a:rPr lang="en-US" dirty="0"/>
              <a:t>for the child. </a:t>
            </a:r>
          </a:p>
          <a:p>
            <a:endParaRPr lang="en-US" dirty="0"/>
          </a:p>
          <a:p>
            <a:r>
              <a:rPr lang="en-US" dirty="0"/>
              <a:t>Creates natural opportunities for practice communicating</a:t>
            </a:r>
          </a:p>
        </p:txBody>
      </p:sp>
    </p:spTree>
    <p:extLst>
      <p:ext uri="{BB962C8B-B14F-4D97-AF65-F5344CB8AC3E}">
        <p14:creationId xmlns:p14="http://schemas.microsoft.com/office/powerpoint/2010/main" val="1253998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185FF-D7C1-5140-BDC8-632693F031A6}"/>
              </a:ext>
            </a:extLst>
          </p:cNvPr>
          <p:cNvSpPr>
            <a:spLocks noGrp="1"/>
          </p:cNvSpPr>
          <p:nvPr>
            <p:ph type="title"/>
          </p:nvPr>
        </p:nvSpPr>
        <p:spPr/>
        <p:txBody>
          <a:bodyPr/>
          <a:lstStyle/>
          <a:p>
            <a:r>
              <a:rPr lang="en-US" dirty="0"/>
              <a:t>Scripting Strategies for Communication Modeling and Practice</a:t>
            </a:r>
          </a:p>
        </p:txBody>
      </p:sp>
      <p:sp>
        <p:nvSpPr>
          <p:cNvPr id="3" name="Content Placeholder 2">
            <a:extLst>
              <a:ext uri="{FF2B5EF4-FFF2-40B4-BE49-F238E27FC236}">
                <a16:creationId xmlns:a16="http://schemas.microsoft.com/office/drawing/2014/main" id="{74322226-5863-F14A-AA33-D98338DF8A6D}"/>
              </a:ext>
            </a:extLst>
          </p:cNvPr>
          <p:cNvSpPr>
            <a:spLocks noGrp="1"/>
          </p:cNvSpPr>
          <p:nvPr>
            <p:ph idx="1"/>
          </p:nvPr>
        </p:nvSpPr>
        <p:spPr>
          <a:xfrm>
            <a:off x="838200" y="2126328"/>
            <a:ext cx="10515600" cy="4351338"/>
          </a:xfrm>
        </p:spPr>
        <p:txBody>
          <a:bodyPr/>
          <a:lstStyle/>
          <a:p>
            <a:r>
              <a:rPr lang="en-US" dirty="0"/>
              <a:t>Some vocabulary can be predictable</a:t>
            </a:r>
          </a:p>
          <a:p>
            <a:pPr lvl="1"/>
            <a:endParaRPr lang="en-US" dirty="0"/>
          </a:p>
          <a:p>
            <a:pPr lvl="1"/>
            <a:r>
              <a:rPr lang="en-US" dirty="0"/>
              <a:t>Basic needs, social etiquette, current events, routine activities</a:t>
            </a:r>
          </a:p>
          <a:p>
            <a:endParaRPr lang="en-US" dirty="0"/>
          </a:p>
          <a:p>
            <a:r>
              <a:rPr lang="en-US" dirty="0"/>
              <a:t>Examples: </a:t>
            </a:r>
          </a:p>
          <a:p>
            <a:pPr lvl="1"/>
            <a:r>
              <a:rPr lang="en-US" dirty="0"/>
              <a:t>Activity #1 – Use of VSD for self-guided activities (homework, chores)</a:t>
            </a:r>
          </a:p>
          <a:p>
            <a:pPr lvl="1"/>
            <a:r>
              <a:rPr lang="en-US" dirty="0"/>
              <a:t>Activity #2 – Family game night</a:t>
            </a:r>
          </a:p>
          <a:p>
            <a:pPr lvl="1"/>
            <a:r>
              <a:rPr lang="en-US" dirty="0"/>
              <a:t>Activity #3 – Going to the grocery store/ Outdoor activities</a:t>
            </a:r>
          </a:p>
          <a:p>
            <a:endParaRPr lang="en-US" dirty="0"/>
          </a:p>
        </p:txBody>
      </p:sp>
    </p:spTree>
    <p:extLst>
      <p:ext uri="{BB962C8B-B14F-4D97-AF65-F5344CB8AC3E}">
        <p14:creationId xmlns:p14="http://schemas.microsoft.com/office/powerpoint/2010/main" val="2660382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BB74B-8153-3B4E-96A5-70BE1BC7B54F}"/>
              </a:ext>
            </a:extLst>
          </p:cNvPr>
          <p:cNvSpPr>
            <a:spLocks noGrp="1"/>
          </p:cNvSpPr>
          <p:nvPr>
            <p:ph type="title"/>
          </p:nvPr>
        </p:nvSpPr>
        <p:spPr/>
        <p:txBody>
          <a:bodyPr/>
          <a:lstStyle/>
          <a:p>
            <a:r>
              <a:rPr lang="en-US" dirty="0"/>
              <a:t>Scripting as a Tool </a:t>
            </a:r>
          </a:p>
        </p:txBody>
      </p:sp>
      <p:sp>
        <p:nvSpPr>
          <p:cNvPr id="3" name="Content Placeholder 2">
            <a:extLst>
              <a:ext uri="{FF2B5EF4-FFF2-40B4-BE49-F238E27FC236}">
                <a16:creationId xmlns:a16="http://schemas.microsoft.com/office/drawing/2014/main" id="{34706266-6C84-204B-B847-1729ECA18C46}"/>
              </a:ext>
            </a:extLst>
          </p:cNvPr>
          <p:cNvSpPr>
            <a:spLocks noGrp="1"/>
          </p:cNvSpPr>
          <p:nvPr>
            <p:ph idx="1"/>
          </p:nvPr>
        </p:nvSpPr>
        <p:spPr>
          <a:xfrm>
            <a:off x="838200" y="1380456"/>
            <a:ext cx="10515600" cy="4623301"/>
          </a:xfrm>
        </p:spPr>
        <p:txBody>
          <a:bodyPr>
            <a:normAutofit lnSpcReduction="10000"/>
          </a:bodyPr>
          <a:lstStyle/>
          <a:p>
            <a:r>
              <a:rPr lang="en-US" dirty="0"/>
              <a:t>For infusing daily routine and recreation with AAC</a:t>
            </a:r>
          </a:p>
          <a:p>
            <a:pPr lvl="1"/>
            <a:r>
              <a:rPr lang="en-US" dirty="0"/>
              <a:t>Everyday events and routines provide scripts</a:t>
            </a:r>
          </a:p>
          <a:p>
            <a:pPr lvl="1"/>
            <a:endParaRPr lang="en-US" dirty="0"/>
          </a:p>
          <a:p>
            <a:pPr lvl="1"/>
            <a:r>
              <a:rPr lang="en-US" dirty="0"/>
              <a:t>Help individual anticipate upcoming events </a:t>
            </a:r>
          </a:p>
          <a:p>
            <a:pPr lvl="1"/>
            <a:endParaRPr lang="en-US" dirty="0"/>
          </a:p>
          <a:p>
            <a:pPr lvl="1"/>
            <a:r>
              <a:rPr lang="en-US" dirty="0"/>
              <a:t>Examples:</a:t>
            </a:r>
          </a:p>
          <a:p>
            <a:pPr lvl="2"/>
            <a:r>
              <a:rPr lang="en-US" dirty="0"/>
              <a:t>BINGO</a:t>
            </a:r>
          </a:p>
          <a:p>
            <a:pPr lvl="2"/>
            <a:r>
              <a:rPr lang="en-US" dirty="0"/>
              <a:t>Follow the leader </a:t>
            </a:r>
          </a:p>
          <a:p>
            <a:pPr lvl="2"/>
            <a:r>
              <a:rPr lang="en-US" dirty="0"/>
              <a:t>Board games</a:t>
            </a:r>
          </a:p>
          <a:p>
            <a:pPr lvl="2"/>
            <a:r>
              <a:rPr lang="en-US" dirty="0"/>
              <a:t>Card games</a:t>
            </a:r>
          </a:p>
          <a:p>
            <a:pPr lvl="2"/>
            <a:r>
              <a:rPr lang="en-US" dirty="0"/>
              <a:t>Duck, duck, goose</a:t>
            </a:r>
          </a:p>
          <a:p>
            <a:pPr lvl="2"/>
            <a:r>
              <a:rPr lang="en-US" dirty="0"/>
              <a:t>Picnic / Cook out</a:t>
            </a:r>
          </a:p>
          <a:p>
            <a:pPr lvl="2"/>
            <a:r>
              <a:rPr lang="en-US" dirty="0"/>
              <a:t>Trip to the Beach</a:t>
            </a:r>
          </a:p>
          <a:p>
            <a:pPr lvl="2"/>
            <a:endParaRPr lang="en-US" dirty="0"/>
          </a:p>
        </p:txBody>
      </p:sp>
    </p:spTree>
    <p:extLst>
      <p:ext uri="{BB962C8B-B14F-4D97-AF65-F5344CB8AC3E}">
        <p14:creationId xmlns:p14="http://schemas.microsoft.com/office/powerpoint/2010/main" val="2133854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2E849-6E24-FD4A-803A-10299C38A582}"/>
              </a:ext>
            </a:extLst>
          </p:cNvPr>
          <p:cNvSpPr>
            <a:spLocks noGrp="1"/>
          </p:cNvSpPr>
          <p:nvPr>
            <p:ph type="title"/>
          </p:nvPr>
        </p:nvSpPr>
        <p:spPr/>
        <p:txBody>
          <a:bodyPr/>
          <a:lstStyle/>
          <a:p>
            <a:r>
              <a:rPr lang="en-US" dirty="0"/>
              <a:t>A note about Symbols</a:t>
            </a:r>
          </a:p>
        </p:txBody>
      </p:sp>
      <p:sp>
        <p:nvSpPr>
          <p:cNvPr id="3" name="Content Placeholder 2">
            <a:extLst>
              <a:ext uri="{FF2B5EF4-FFF2-40B4-BE49-F238E27FC236}">
                <a16:creationId xmlns:a16="http://schemas.microsoft.com/office/drawing/2014/main" id="{2333DE0F-C9E1-AE45-BCD3-580EDE0943EC}"/>
              </a:ext>
            </a:extLst>
          </p:cNvPr>
          <p:cNvSpPr>
            <a:spLocks noGrp="1"/>
          </p:cNvSpPr>
          <p:nvPr>
            <p:ph idx="1"/>
          </p:nvPr>
        </p:nvSpPr>
        <p:spPr/>
        <p:txBody>
          <a:bodyPr/>
          <a:lstStyle/>
          <a:p>
            <a:r>
              <a:rPr lang="en-US" dirty="0"/>
              <a:t>Not all symbols will be meaningful, guessable or transparent by the child and/or his/her partners. </a:t>
            </a:r>
          </a:p>
          <a:p>
            <a:endParaRPr lang="en-US" dirty="0"/>
          </a:p>
          <a:p>
            <a:pPr lvl="1"/>
            <a:r>
              <a:rPr lang="en-US" dirty="0"/>
              <a:t>Consider the child’s receptive (understanding) skills when selecting symbolic language for modeling and scripting.</a:t>
            </a:r>
          </a:p>
          <a:p>
            <a:pPr lvl="2"/>
            <a:endParaRPr lang="en-US" dirty="0"/>
          </a:p>
          <a:p>
            <a:pPr lvl="2"/>
            <a:r>
              <a:rPr lang="en-US" dirty="0"/>
              <a:t>Actual object is more recognizable than 3-D objects, which are more recognizable than pictures, which are more recognizable than line drawings, which are more recognizable than letters of the alphabet. </a:t>
            </a:r>
          </a:p>
          <a:p>
            <a:pPr lvl="2"/>
            <a:endParaRPr lang="en-US" dirty="0"/>
          </a:p>
          <a:p>
            <a:r>
              <a:rPr lang="en-US" dirty="0"/>
              <a:t>It is okay to mix different types of symbols (e.g., picture + object)</a:t>
            </a:r>
          </a:p>
        </p:txBody>
      </p:sp>
    </p:spTree>
    <p:extLst>
      <p:ext uri="{BB962C8B-B14F-4D97-AF65-F5344CB8AC3E}">
        <p14:creationId xmlns:p14="http://schemas.microsoft.com/office/powerpoint/2010/main" val="1058696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A2711-AA2C-F748-8376-BD31EF2DF1F5}"/>
              </a:ext>
            </a:extLst>
          </p:cNvPr>
          <p:cNvSpPr>
            <a:spLocks noGrp="1"/>
          </p:cNvSpPr>
          <p:nvPr>
            <p:ph type="title"/>
          </p:nvPr>
        </p:nvSpPr>
        <p:spPr/>
        <p:txBody>
          <a:bodyPr/>
          <a:lstStyle/>
          <a:p>
            <a:r>
              <a:rPr lang="en-US" dirty="0">
                <a:latin typeface="+mn-lt"/>
              </a:rPr>
              <a:t>A Note on Symbol Transparency</a:t>
            </a:r>
          </a:p>
        </p:txBody>
      </p:sp>
      <p:sp>
        <p:nvSpPr>
          <p:cNvPr id="9" name="Content Placeholder 8">
            <a:extLst>
              <a:ext uri="{FF2B5EF4-FFF2-40B4-BE49-F238E27FC236}">
                <a16:creationId xmlns:a16="http://schemas.microsoft.com/office/drawing/2014/main" id="{4DF05AB1-0E8A-104E-93E8-34D306235A7D}"/>
              </a:ext>
            </a:extLst>
          </p:cNvPr>
          <p:cNvSpPr>
            <a:spLocks noGrp="1"/>
          </p:cNvSpPr>
          <p:nvPr>
            <p:ph sz="half" idx="1"/>
          </p:nvPr>
        </p:nvSpPr>
        <p:spPr/>
        <p:txBody>
          <a:bodyPr>
            <a:normAutofit fontScale="85000" lnSpcReduction="20000"/>
          </a:bodyPr>
          <a:lstStyle/>
          <a:p>
            <a:pPr marL="0" indent="0">
              <a:buNone/>
            </a:pPr>
            <a:r>
              <a:rPr lang="en-US" dirty="0"/>
              <a:t>Actual Object</a:t>
            </a:r>
          </a:p>
          <a:p>
            <a:pPr marL="0" indent="0">
              <a:buNone/>
            </a:pPr>
            <a:endParaRPr lang="en-US" dirty="0"/>
          </a:p>
          <a:p>
            <a:pPr marL="0" indent="0">
              <a:buNone/>
            </a:pPr>
            <a:r>
              <a:rPr lang="en-US" dirty="0"/>
              <a:t>3-D object replica</a:t>
            </a:r>
          </a:p>
          <a:p>
            <a:pPr marL="0" indent="0">
              <a:buNone/>
            </a:pPr>
            <a:endParaRPr lang="en-US" dirty="0"/>
          </a:p>
          <a:p>
            <a:pPr marL="0" indent="0">
              <a:buNone/>
            </a:pPr>
            <a:r>
              <a:rPr lang="en-US" dirty="0"/>
              <a:t>Color photo</a:t>
            </a:r>
          </a:p>
          <a:p>
            <a:pPr marL="0" indent="0">
              <a:buNone/>
            </a:pPr>
            <a:r>
              <a:rPr lang="en-US" dirty="0"/>
              <a:t>B &amp; W photo</a:t>
            </a:r>
          </a:p>
          <a:p>
            <a:pPr marL="0" indent="0">
              <a:buNone/>
            </a:pPr>
            <a:endParaRPr lang="en-US" dirty="0"/>
          </a:p>
          <a:p>
            <a:pPr marL="0" indent="0">
              <a:buNone/>
            </a:pPr>
            <a:r>
              <a:rPr lang="en-US" dirty="0"/>
              <a:t>Color Line drawing </a:t>
            </a:r>
          </a:p>
          <a:p>
            <a:pPr marL="0" indent="0">
              <a:buNone/>
            </a:pPr>
            <a:r>
              <a:rPr lang="en-US" dirty="0"/>
              <a:t>B&amp;W Line drawing</a:t>
            </a:r>
          </a:p>
          <a:p>
            <a:pPr marL="0" indent="0">
              <a:buNone/>
            </a:pPr>
            <a:endParaRPr lang="en-US" dirty="0"/>
          </a:p>
          <a:p>
            <a:pPr marL="0" indent="0">
              <a:buNone/>
            </a:pPr>
            <a:r>
              <a:rPr lang="en-US" dirty="0"/>
              <a:t>Letters</a:t>
            </a:r>
          </a:p>
        </p:txBody>
      </p:sp>
      <p:cxnSp>
        <p:nvCxnSpPr>
          <p:cNvPr id="12" name="Straight Arrow Connector 11">
            <a:extLst>
              <a:ext uri="{FF2B5EF4-FFF2-40B4-BE49-F238E27FC236}">
                <a16:creationId xmlns:a16="http://schemas.microsoft.com/office/drawing/2014/main" id="{A134AE80-987D-8A41-934C-5CAB891B2873}"/>
              </a:ext>
            </a:extLst>
          </p:cNvPr>
          <p:cNvCxnSpPr/>
          <p:nvPr/>
        </p:nvCxnSpPr>
        <p:spPr>
          <a:xfrm>
            <a:off x="4876800" y="1825625"/>
            <a:ext cx="0" cy="3956769"/>
          </a:xfrm>
          <a:prstGeom prst="straightConnector1">
            <a:avLst/>
          </a:prstGeom>
          <a:ln w="50800">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4FBA6A5F-ACBA-5D4C-9DA4-5A489640E928}"/>
              </a:ext>
            </a:extLst>
          </p:cNvPr>
          <p:cNvSpPr txBox="1"/>
          <p:nvPr/>
        </p:nvSpPr>
        <p:spPr>
          <a:xfrm>
            <a:off x="5286375" y="1690688"/>
            <a:ext cx="6267450" cy="954107"/>
          </a:xfrm>
          <a:prstGeom prst="rect">
            <a:avLst/>
          </a:prstGeom>
          <a:noFill/>
        </p:spPr>
        <p:txBody>
          <a:bodyPr wrap="square" rtlCol="0">
            <a:spAutoFit/>
          </a:bodyPr>
          <a:lstStyle/>
          <a:p>
            <a:r>
              <a:rPr lang="en-US" sz="2800" dirty="0"/>
              <a:t>More Transparent </a:t>
            </a:r>
          </a:p>
          <a:p>
            <a:r>
              <a:rPr lang="en-US" sz="2800" dirty="0"/>
              <a:t>(guessable, rememberable, recognizable)</a:t>
            </a:r>
          </a:p>
        </p:txBody>
      </p:sp>
      <p:sp>
        <p:nvSpPr>
          <p:cNvPr id="17" name="TextBox 16">
            <a:extLst>
              <a:ext uri="{FF2B5EF4-FFF2-40B4-BE49-F238E27FC236}">
                <a16:creationId xmlns:a16="http://schemas.microsoft.com/office/drawing/2014/main" id="{82A34822-ECA9-7B49-ACF7-6A2FF54C73F5}"/>
              </a:ext>
            </a:extLst>
          </p:cNvPr>
          <p:cNvSpPr txBox="1"/>
          <p:nvPr/>
        </p:nvSpPr>
        <p:spPr>
          <a:xfrm>
            <a:off x="5286375" y="5315903"/>
            <a:ext cx="5168265" cy="523220"/>
          </a:xfrm>
          <a:prstGeom prst="rect">
            <a:avLst/>
          </a:prstGeom>
          <a:noFill/>
        </p:spPr>
        <p:txBody>
          <a:bodyPr wrap="square" rtlCol="0">
            <a:spAutoFit/>
          </a:bodyPr>
          <a:lstStyle/>
          <a:p>
            <a:r>
              <a:rPr lang="en-US" sz="2800" dirty="0"/>
              <a:t>Less  Transparent </a:t>
            </a:r>
          </a:p>
        </p:txBody>
      </p:sp>
      <p:pic>
        <p:nvPicPr>
          <p:cNvPr id="7" name="Content Placeholder 3" descr="black and white picture of a fish, a hand is dropping boxes into the water">
            <a:extLst>
              <a:ext uri="{FF2B5EF4-FFF2-40B4-BE49-F238E27FC236}">
                <a16:creationId xmlns:a16="http://schemas.microsoft.com/office/drawing/2014/main" id="{4E6E23B0-91F6-304A-8E15-562C82344FB7}"/>
              </a:ext>
            </a:extLst>
          </p:cNvPr>
          <p:cNvPicPr>
            <a:picLocks noChangeAspect="1"/>
          </p:cNvPicPr>
          <p:nvPr/>
        </p:nvPicPr>
        <p:blipFill rotWithShape="1">
          <a:blip r:embed="rId3"/>
          <a:srcRect b="12016"/>
          <a:stretch/>
        </p:blipFill>
        <p:spPr>
          <a:xfrm>
            <a:off x="5286375" y="3062766"/>
            <a:ext cx="1915391" cy="1635672"/>
          </a:xfrm>
          <a:prstGeom prst="rect">
            <a:avLst/>
          </a:prstGeom>
        </p:spPr>
      </p:pic>
      <p:pic>
        <p:nvPicPr>
          <p:cNvPr id="8" name="Google Shape;177;g4781e0b742_0_12" descr="Graphical user interface&#10;&#10;Description automatically generated with low confidence">
            <a:extLst>
              <a:ext uri="{FF2B5EF4-FFF2-40B4-BE49-F238E27FC236}">
                <a16:creationId xmlns:a16="http://schemas.microsoft.com/office/drawing/2014/main" id="{6B40D6E3-7438-6A49-A021-C50ED6FA8349}"/>
              </a:ext>
            </a:extLst>
          </p:cNvPr>
          <p:cNvPicPr preferRelativeResize="0"/>
          <p:nvPr/>
        </p:nvPicPr>
        <p:blipFill>
          <a:blip r:embed="rId4">
            <a:alphaModFix/>
          </a:blip>
          <a:stretch>
            <a:fillRect/>
          </a:stretch>
        </p:blipFill>
        <p:spPr>
          <a:xfrm>
            <a:off x="9033946" y="2875325"/>
            <a:ext cx="2319853" cy="2675761"/>
          </a:xfrm>
          <a:prstGeom prst="rect">
            <a:avLst/>
          </a:prstGeom>
          <a:noFill/>
          <a:ln>
            <a:noFill/>
          </a:ln>
        </p:spPr>
      </p:pic>
    </p:spTree>
    <p:extLst>
      <p:ext uri="{BB962C8B-B14F-4D97-AF65-F5344CB8AC3E}">
        <p14:creationId xmlns:p14="http://schemas.microsoft.com/office/powerpoint/2010/main" val="1122778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0D5FA-3333-EE6B-8A1C-96ED0A276032}"/>
              </a:ext>
            </a:extLst>
          </p:cNvPr>
          <p:cNvSpPr>
            <a:spLocks noGrp="1"/>
          </p:cNvSpPr>
          <p:nvPr>
            <p:ph type="title"/>
          </p:nvPr>
        </p:nvSpPr>
        <p:spPr/>
        <p:txBody>
          <a:bodyPr/>
          <a:lstStyle/>
          <a:p>
            <a:r>
              <a:rPr lang="en-US" dirty="0">
                <a:latin typeface="+mn-lt"/>
              </a:rPr>
              <a:t>Disclaimer</a:t>
            </a:r>
          </a:p>
        </p:txBody>
      </p:sp>
      <p:sp>
        <p:nvSpPr>
          <p:cNvPr id="3" name="Content Placeholder 2">
            <a:extLst>
              <a:ext uri="{FF2B5EF4-FFF2-40B4-BE49-F238E27FC236}">
                <a16:creationId xmlns:a16="http://schemas.microsoft.com/office/drawing/2014/main" id="{8A727B10-0871-BA46-C65D-DA23281CD413}"/>
              </a:ext>
            </a:extLst>
          </p:cNvPr>
          <p:cNvSpPr>
            <a:spLocks noGrp="1"/>
          </p:cNvSpPr>
          <p:nvPr>
            <p:ph sz="half" idx="1"/>
          </p:nvPr>
        </p:nvSpPr>
        <p:spPr>
          <a:xfrm>
            <a:off x="838200" y="1825625"/>
            <a:ext cx="10303042" cy="4351338"/>
          </a:xfrm>
        </p:spPr>
        <p:txBody>
          <a:bodyPr/>
          <a:lstStyle/>
          <a:p>
            <a:r>
              <a:rPr lang="en-US" sz="2800" dirty="0">
                <a:solidFill>
                  <a:srgbClr val="212121"/>
                </a:solidFill>
                <a:effectLst/>
                <a:latin typeface="Calibri" panose="020F0502020204030204" pitchFamily="34" charset="0"/>
                <a:ea typeface="Calibri" panose="020F0502020204030204" pitchFamily="34" charset="0"/>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those contents do not necessarily represent the policy of the Department of Education, and you should not assume endorsement by the Federal Government.</a:t>
            </a:r>
            <a:endParaRPr lang="en-US" sz="3600" dirty="0"/>
          </a:p>
          <a:p>
            <a:endParaRPr lang="en-US" dirty="0"/>
          </a:p>
        </p:txBody>
      </p:sp>
    </p:spTree>
    <p:extLst>
      <p:ext uri="{BB962C8B-B14F-4D97-AF65-F5344CB8AC3E}">
        <p14:creationId xmlns:p14="http://schemas.microsoft.com/office/powerpoint/2010/main" val="3783870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2DD36-B474-884C-85D1-E878DA0787EF}"/>
              </a:ext>
            </a:extLst>
          </p:cNvPr>
          <p:cNvSpPr>
            <a:spLocks noGrp="1"/>
          </p:cNvSpPr>
          <p:nvPr>
            <p:ph type="title"/>
          </p:nvPr>
        </p:nvSpPr>
        <p:spPr/>
        <p:txBody>
          <a:bodyPr/>
          <a:lstStyle/>
          <a:p>
            <a:r>
              <a:rPr lang="en-US" dirty="0"/>
              <a:t>Things to remember as you begin…</a:t>
            </a:r>
          </a:p>
        </p:txBody>
      </p:sp>
      <p:sp>
        <p:nvSpPr>
          <p:cNvPr id="3" name="Content Placeholder 2">
            <a:extLst>
              <a:ext uri="{FF2B5EF4-FFF2-40B4-BE49-F238E27FC236}">
                <a16:creationId xmlns:a16="http://schemas.microsoft.com/office/drawing/2014/main" id="{2425DD5A-0C3F-234B-B15E-6B7B5EE07B4C}"/>
              </a:ext>
            </a:extLst>
          </p:cNvPr>
          <p:cNvSpPr>
            <a:spLocks noGrp="1"/>
          </p:cNvSpPr>
          <p:nvPr>
            <p:ph idx="1"/>
          </p:nvPr>
        </p:nvSpPr>
        <p:spPr/>
        <p:txBody>
          <a:bodyPr/>
          <a:lstStyle/>
          <a:p>
            <a:r>
              <a:rPr lang="en-US" dirty="0"/>
              <a:t>Knowing how child is currently communicating is key to identifying their skills and areas of need. </a:t>
            </a:r>
          </a:p>
          <a:p>
            <a:endParaRPr lang="en-US" dirty="0"/>
          </a:p>
          <a:p>
            <a:r>
              <a:rPr lang="en-US" dirty="0"/>
              <a:t>Remember that AAC supports </a:t>
            </a:r>
            <a:r>
              <a:rPr lang="en-US" b="1" dirty="0"/>
              <a:t>receptive </a:t>
            </a:r>
            <a:r>
              <a:rPr lang="en-US" dirty="0"/>
              <a:t>(input) and </a:t>
            </a:r>
            <a:r>
              <a:rPr lang="en-US" b="1" dirty="0"/>
              <a:t>expressive </a:t>
            </a:r>
            <a:r>
              <a:rPr lang="en-US" dirty="0"/>
              <a:t>(output) language development</a:t>
            </a:r>
          </a:p>
          <a:p>
            <a:endParaRPr lang="en-US" dirty="0"/>
          </a:p>
          <a:p>
            <a:r>
              <a:rPr lang="en-US" dirty="0">
                <a:solidFill>
                  <a:srgbClr val="000000"/>
                </a:solidFill>
              </a:rPr>
              <a:t>AAC provides support for individuals who need alternative access to language input and processing</a:t>
            </a:r>
          </a:p>
          <a:p>
            <a:endParaRPr lang="en-US" dirty="0"/>
          </a:p>
        </p:txBody>
      </p:sp>
    </p:spTree>
    <p:extLst>
      <p:ext uri="{BB962C8B-B14F-4D97-AF65-F5344CB8AC3E}">
        <p14:creationId xmlns:p14="http://schemas.microsoft.com/office/powerpoint/2010/main" val="986831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DF94C-3274-1744-A62C-69EB75D04658}"/>
              </a:ext>
            </a:extLst>
          </p:cNvPr>
          <p:cNvSpPr>
            <a:spLocks noGrp="1"/>
          </p:cNvSpPr>
          <p:nvPr>
            <p:ph type="title"/>
          </p:nvPr>
        </p:nvSpPr>
        <p:spPr/>
        <p:txBody>
          <a:bodyPr/>
          <a:lstStyle/>
          <a:p>
            <a:r>
              <a:rPr lang="en-US" dirty="0"/>
              <a:t>Things to remember as you begin…</a:t>
            </a:r>
          </a:p>
        </p:txBody>
      </p:sp>
      <p:sp>
        <p:nvSpPr>
          <p:cNvPr id="3" name="Content Placeholder 2">
            <a:extLst>
              <a:ext uri="{FF2B5EF4-FFF2-40B4-BE49-F238E27FC236}">
                <a16:creationId xmlns:a16="http://schemas.microsoft.com/office/drawing/2014/main" id="{09E5CB2D-02D6-2745-84C0-AD4C15810E88}"/>
              </a:ext>
            </a:extLst>
          </p:cNvPr>
          <p:cNvSpPr>
            <a:spLocks noGrp="1"/>
          </p:cNvSpPr>
          <p:nvPr>
            <p:ph idx="1"/>
          </p:nvPr>
        </p:nvSpPr>
        <p:spPr/>
        <p:txBody>
          <a:bodyPr>
            <a:normAutofit/>
          </a:bodyPr>
          <a:lstStyle/>
          <a:p>
            <a:endParaRPr lang="en-US" dirty="0">
              <a:solidFill>
                <a:srgbClr val="000000"/>
              </a:solidFill>
            </a:endParaRPr>
          </a:p>
          <a:p>
            <a:r>
              <a:rPr lang="en-US" dirty="0">
                <a:solidFill>
                  <a:srgbClr val="000000"/>
                </a:solidFill>
              </a:rPr>
              <a:t>AAC is a tool that can foster the development </a:t>
            </a:r>
            <a:r>
              <a:rPr lang="en-US" b="1" dirty="0">
                <a:solidFill>
                  <a:srgbClr val="000000"/>
                </a:solidFill>
              </a:rPr>
              <a:t>receptive language </a:t>
            </a:r>
            <a:r>
              <a:rPr lang="en-US" dirty="0">
                <a:solidFill>
                  <a:srgbClr val="000000"/>
                </a:solidFill>
              </a:rPr>
              <a:t>skills, as well as expressive language</a:t>
            </a:r>
          </a:p>
          <a:p>
            <a:pPr marL="457200" lvl="1" indent="0">
              <a:buNone/>
            </a:pPr>
            <a:endParaRPr lang="en-US" dirty="0"/>
          </a:p>
          <a:p>
            <a:r>
              <a:rPr lang="en-US" dirty="0"/>
              <a:t>At first children are learning to communicate and eventually shift to communicating to learn… </a:t>
            </a:r>
          </a:p>
          <a:p>
            <a:endParaRPr lang="en-US" dirty="0"/>
          </a:p>
          <a:p>
            <a:r>
              <a:rPr lang="en-US" dirty="0"/>
              <a:t>The skills of understanding symbols carry meaning are key for developing language and literacy skills. </a:t>
            </a:r>
          </a:p>
          <a:p>
            <a:endParaRPr lang="en-US" dirty="0"/>
          </a:p>
        </p:txBody>
      </p:sp>
    </p:spTree>
    <p:extLst>
      <p:ext uri="{BB962C8B-B14F-4D97-AF65-F5344CB8AC3E}">
        <p14:creationId xmlns:p14="http://schemas.microsoft.com/office/powerpoint/2010/main" val="2925352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07652-8CE4-F746-ACCE-9CA8819D1CC9}"/>
              </a:ext>
            </a:extLst>
          </p:cNvPr>
          <p:cNvSpPr>
            <a:spLocks noGrp="1"/>
          </p:cNvSpPr>
          <p:nvPr>
            <p:ph type="title"/>
          </p:nvPr>
        </p:nvSpPr>
        <p:spPr/>
        <p:txBody>
          <a:bodyPr/>
          <a:lstStyle/>
          <a:p>
            <a:r>
              <a:rPr lang="en-US" dirty="0"/>
              <a:t>More Shared Context and Definitions</a:t>
            </a:r>
          </a:p>
        </p:txBody>
      </p:sp>
      <p:sp>
        <p:nvSpPr>
          <p:cNvPr id="3" name="Content Placeholder 2">
            <a:extLst>
              <a:ext uri="{FF2B5EF4-FFF2-40B4-BE49-F238E27FC236}">
                <a16:creationId xmlns:a16="http://schemas.microsoft.com/office/drawing/2014/main" id="{1A96BFD0-9D4A-0641-AC70-07429D09A00E}"/>
              </a:ext>
            </a:extLst>
          </p:cNvPr>
          <p:cNvSpPr>
            <a:spLocks noGrp="1"/>
          </p:cNvSpPr>
          <p:nvPr>
            <p:ph idx="1"/>
          </p:nvPr>
        </p:nvSpPr>
        <p:spPr>
          <a:xfrm>
            <a:off x="559067" y="1556118"/>
            <a:ext cx="10515600" cy="4351338"/>
          </a:xfrm>
        </p:spPr>
        <p:txBody>
          <a:bodyPr>
            <a:normAutofit fontScale="92500"/>
          </a:bodyPr>
          <a:lstStyle/>
          <a:p>
            <a:endParaRPr lang="en-US" sz="3200" dirty="0"/>
          </a:p>
          <a:p>
            <a:r>
              <a:rPr lang="en-US" sz="3200" dirty="0"/>
              <a:t>All solutions represented on the AAC continuum can offer access to:</a:t>
            </a:r>
          </a:p>
          <a:p>
            <a:endParaRPr lang="en-US" sz="3200" dirty="0"/>
          </a:p>
          <a:p>
            <a:pPr lvl="1"/>
            <a:r>
              <a:rPr lang="en-US" sz="2800" b="1" dirty="0"/>
              <a:t>Core Vocabulary</a:t>
            </a:r>
            <a:r>
              <a:rPr lang="en-US" sz="2800" dirty="0"/>
              <a:t>—general language used across multiple environments</a:t>
            </a:r>
          </a:p>
          <a:p>
            <a:pPr lvl="2"/>
            <a:r>
              <a:rPr lang="en-US" sz="2400" dirty="0"/>
              <a:t>Examples: more, go, all done, here, help, want, mine</a:t>
            </a:r>
          </a:p>
          <a:p>
            <a:pPr marL="457200" lvl="1" indent="0">
              <a:buNone/>
            </a:pPr>
            <a:endParaRPr lang="en-US" sz="2800" dirty="0"/>
          </a:p>
          <a:p>
            <a:pPr lvl="1"/>
            <a:r>
              <a:rPr lang="en-US" sz="2800" b="1" dirty="0"/>
              <a:t>Fringe Vocabulary</a:t>
            </a:r>
            <a:r>
              <a:rPr lang="en-US" sz="2800" dirty="0"/>
              <a:t>—language that is specific to a certain activity/environment</a:t>
            </a:r>
            <a:endParaRPr lang="en-US" sz="2800" b="1" dirty="0"/>
          </a:p>
          <a:p>
            <a:pPr lvl="2"/>
            <a:r>
              <a:rPr lang="en-US" sz="2400" dirty="0"/>
              <a:t>Examples: blueberries, mask, coco melon, crayon, field trip specific vocab</a:t>
            </a:r>
          </a:p>
        </p:txBody>
      </p:sp>
    </p:spTree>
    <p:extLst>
      <p:ext uri="{BB962C8B-B14F-4D97-AF65-F5344CB8AC3E}">
        <p14:creationId xmlns:p14="http://schemas.microsoft.com/office/powerpoint/2010/main" val="1655956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B8F58-BC5A-2948-B8E3-D1CCB71D328C}"/>
              </a:ext>
            </a:extLst>
          </p:cNvPr>
          <p:cNvSpPr>
            <a:spLocks noGrp="1"/>
          </p:cNvSpPr>
          <p:nvPr>
            <p:ph type="title"/>
          </p:nvPr>
        </p:nvSpPr>
        <p:spPr>
          <a:xfrm>
            <a:off x="645695" y="333285"/>
            <a:ext cx="10515600" cy="1325563"/>
          </a:xfrm>
        </p:spPr>
        <p:txBody>
          <a:bodyPr/>
          <a:lstStyle/>
          <a:p>
            <a:r>
              <a:rPr lang="en-US" dirty="0"/>
              <a:t>2-Minute Challenge (Activity)</a:t>
            </a:r>
          </a:p>
        </p:txBody>
      </p:sp>
      <p:sp>
        <p:nvSpPr>
          <p:cNvPr id="3" name="Content Placeholder 2">
            <a:extLst>
              <a:ext uri="{FF2B5EF4-FFF2-40B4-BE49-F238E27FC236}">
                <a16:creationId xmlns:a16="http://schemas.microsoft.com/office/drawing/2014/main" id="{A83D7504-8AC5-3644-BF37-30E38C8F0A06}"/>
              </a:ext>
            </a:extLst>
          </p:cNvPr>
          <p:cNvSpPr>
            <a:spLocks noGrp="1"/>
          </p:cNvSpPr>
          <p:nvPr>
            <p:ph idx="1"/>
          </p:nvPr>
        </p:nvSpPr>
        <p:spPr/>
        <p:txBody>
          <a:bodyPr>
            <a:normAutofit/>
          </a:bodyPr>
          <a:lstStyle/>
          <a:p>
            <a:pPr lvl="0"/>
            <a:endParaRPr lang="en-US" dirty="0"/>
          </a:p>
          <a:p>
            <a:pPr lvl="0"/>
            <a:r>
              <a:rPr lang="en-US" dirty="0"/>
              <a:t>Core vocabulary</a:t>
            </a:r>
          </a:p>
          <a:p>
            <a:endParaRPr lang="en-US" dirty="0"/>
          </a:p>
          <a:p>
            <a:endParaRPr lang="en-US" dirty="0"/>
          </a:p>
        </p:txBody>
      </p:sp>
      <p:pic>
        <p:nvPicPr>
          <p:cNvPr id="5" name="Picture 4">
            <a:extLst>
              <a:ext uri="{FF2B5EF4-FFF2-40B4-BE49-F238E27FC236}">
                <a16:creationId xmlns:a16="http://schemas.microsoft.com/office/drawing/2014/main" id="{D66446F5-A6F1-A043-A65B-0E8DD611BD35}"/>
              </a:ext>
            </a:extLst>
          </p:cNvPr>
          <p:cNvPicPr>
            <a:picLocks noChangeAspect="1"/>
          </p:cNvPicPr>
          <p:nvPr/>
        </p:nvPicPr>
        <p:blipFill>
          <a:blip r:embed="rId3"/>
          <a:stretch>
            <a:fillRect/>
          </a:stretch>
        </p:blipFill>
        <p:spPr>
          <a:xfrm>
            <a:off x="5498432" y="1290485"/>
            <a:ext cx="6148032" cy="4694376"/>
          </a:xfrm>
          <a:prstGeom prst="rect">
            <a:avLst/>
          </a:prstGeom>
        </p:spPr>
      </p:pic>
      <p:pic>
        <p:nvPicPr>
          <p:cNvPr id="6" name="Picture 5" descr="timer for 2 minutes">
            <a:extLst>
              <a:ext uri="{FF2B5EF4-FFF2-40B4-BE49-F238E27FC236}">
                <a16:creationId xmlns:a16="http://schemas.microsoft.com/office/drawing/2014/main" id="{6FCD476E-C502-1844-B8EC-99380DE6BADD}"/>
              </a:ext>
            </a:extLst>
          </p:cNvPr>
          <p:cNvPicPr>
            <a:picLocks noChangeAspect="1"/>
          </p:cNvPicPr>
          <p:nvPr/>
        </p:nvPicPr>
        <p:blipFill rotWithShape="1">
          <a:blip r:embed="rId4"/>
          <a:srcRect l="15837" t="16423"/>
          <a:stretch/>
        </p:blipFill>
        <p:spPr>
          <a:xfrm>
            <a:off x="5268779" y="1660855"/>
            <a:ext cx="6607338" cy="3953635"/>
          </a:xfrm>
          <a:prstGeom prst="rect">
            <a:avLst/>
          </a:prstGeom>
        </p:spPr>
      </p:pic>
    </p:spTree>
    <p:extLst>
      <p:ext uri="{BB962C8B-B14F-4D97-AF65-F5344CB8AC3E}">
        <p14:creationId xmlns:p14="http://schemas.microsoft.com/office/powerpoint/2010/main" val="1885772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03B1C5D-F1EB-A14D-AC04-DCDE85F20813}"/>
              </a:ext>
            </a:extLst>
          </p:cNvPr>
          <p:cNvSpPr>
            <a:spLocks noGrp="1"/>
          </p:cNvSpPr>
          <p:nvPr>
            <p:ph type="title"/>
          </p:nvPr>
        </p:nvSpPr>
        <p:spPr>
          <a:xfrm>
            <a:off x="493295" y="365125"/>
            <a:ext cx="10862093" cy="1325563"/>
          </a:xfrm>
        </p:spPr>
        <p:txBody>
          <a:bodyPr/>
          <a:lstStyle/>
          <a:p>
            <a:r>
              <a:rPr lang="en-US" dirty="0">
                <a:latin typeface="+mn-lt"/>
              </a:rPr>
              <a:t>Vocabulary (what does the child want to say?)</a:t>
            </a:r>
          </a:p>
        </p:txBody>
      </p:sp>
      <p:sp>
        <p:nvSpPr>
          <p:cNvPr id="5" name="Text Placeholder 4">
            <a:extLst>
              <a:ext uri="{FF2B5EF4-FFF2-40B4-BE49-F238E27FC236}">
                <a16:creationId xmlns:a16="http://schemas.microsoft.com/office/drawing/2014/main" id="{72CCAAF6-3F28-EE4F-8904-CB276B340060}"/>
              </a:ext>
            </a:extLst>
          </p:cNvPr>
          <p:cNvSpPr>
            <a:spLocks noGrp="1"/>
          </p:cNvSpPr>
          <p:nvPr>
            <p:ph type="body" idx="1"/>
          </p:nvPr>
        </p:nvSpPr>
        <p:spPr/>
        <p:txBody>
          <a:bodyPr/>
          <a:lstStyle/>
          <a:p>
            <a:r>
              <a:rPr lang="en-US" dirty="0"/>
              <a:t>Core</a:t>
            </a:r>
          </a:p>
        </p:txBody>
      </p:sp>
      <p:sp>
        <p:nvSpPr>
          <p:cNvPr id="6" name="Content Placeholder 5">
            <a:extLst>
              <a:ext uri="{FF2B5EF4-FFF2-40B4-BE49-F238E27FC236}">
                <a16:creationId xmlns:a16="http://schemas.microsoft.com/office/drawing/2014/main" id="{232F208E-7896-444F-A646-A96BE579795A}"/>
              </a:ext>
            </a:extLst>
          </p:cNvPr>
          <p:cNvSpPr>
            <a:spLocks noGrp="1"/>
          </p:cNvSpPr>
          <p:nvPr>
            <p:ph sz="half" idx="2"/>
          </p:nvPr>
        </p:nvSpPr>
        <p:spPr/>
        <p:txBody>
          <a:bodyPr/>
          <a:lstStyle/>
          <a:p>
            <a:endParaRPr lang="en-US" dirty="0"/>
          </a:p>
          <a:p>
            <a:r>
              <a:rPr lang="en-US" dirty="0"/>
              <a:t>High frequency words that are functional across tasks and environments</a:t>
            </a:r>
          </a:p>
          <a:p>
            <a:endParaRPr lang="en-US" dirty="0"/>
          </a:p>
          <a:p>
            <a:pPr lvl="1"/>
            <a:r>
              <a:rPr lang="en-US" dirty="0"/>
              <a:t>Most predictable</a:t>
            </a:r>
          </a:p>
          <a:p>
            <a:pPr lvl="1"/>
            <a:endParaRPr lang="en-US" dirty="0"/>
          </a:p>
          <a:p>
            <a:endParaRPr lang="en-US" dirty="0"/>
          </a:p>
        </p:txBody>
      </p:sp>
      <p:sp>
        <p:nvSpPr>
          <p:cNvPr id="7" name="Text Placeholder 6">
            <a:extLst>
              <a:ext uri="{FF2B5EF4-FFF2-40B4-BE49-F238E27FC236}">
                <a16:creationId xmlns:a16="http://schemas.microsoft.com/office/drawing/2014/main" id="{78E7E198-8F77-6E40-8D03-A2BCF4E2238A}"/>
              </a:ext>
            </a:extLst>
          </p:cNvPr>
          <p:cNvSpPr>
            <a:spLocks noGrp="1"/>
          </p:cNvSpPr>
          <p:nvPr>
            <p:ph type="body" sz="quarter" idx="3"/>
          </p:nvPr>
        </p:nvSpPr>
        <p:spPr/>
        <p:txBody>
          <a:bodyPr/>
          <a:lstStyle/>
          <a:p>
            <a:r>
              <a:rPr lang="en-US" dirty="0"/>
              <a:t>Fringe</a:t>
            </a:r>
          </a:p>
        </p:txBody>
      </p:sp>
      <p:sp>
        <p:nvSpPr>
          <p:cNvPr id="8" name="Content Placeholder 7">
            <a:extLst>
              <a:ext uri="{FF2B5EF4-FFF2-40B4-BE49-F238E27FC236}">
                <a16:creationId xmlns:a16="http://schemas.microsoft.com/office/drawing/2014/main" id="{5E18CEA4-7BA3-584C-8D2C-756C91287ED1}"/>
              </a:ext>
            </a:extLst>
          </p:cNvPr>
          <p:cNvSpPr>
            <a:spLocks noGrp="1"/>
          </p:cNvSpPr>
          <p:nvPr>
            <p:ph sz="quarter" idx="4"/>
          </p:nvPr>
        </p:nvSpPr>
        <p:spPr/>
        <p:txBody>
          <a:bodyPr/>
          <a:lstStyle/>
          <a:p>
            <a:endParaRPr lang="en-US" dirty="0"/>
          </a:p>
          <a:p>
            <a:r>
              <a:rPr lang="en-US" dirty="0"/>
              <a:t>Low frequency are fringe vocabulary words that are functional in highly specific contexts only</a:t>
            </a:r>
          </a:p>
          <a:p>
            <a:pPr lvl="1"/>
            <a:endParaRPr lang="en-US" dirty="0"/>
          </a:p>
          <a:p>
            <a:pPr lvl="1"/>
            <a:r>
              <a:rPr lang="en-US" dirty="0"/>
              <a:t>Most personal and motivating!</a:t>
            </a:r>
          </a:p>
          <a:p>
            <a:pPr lvl="1"/>
            <a:r>
              <a:rPr lang="en-US" dirty="0"/>
              <a:t>Gives power of specificity</a:t>
            </a:r>
          </a:p>
        </p:txBody>
      </p:sp>
    </p:spTree>
    <p:extLst>
      <p:ext uri="{BB962C8B-B14F-4D97-AF65-F5344CB8AC3E}">
        <p14:creationId xmlns:p14="http://schemas.microsoft.com/office/powerpoint/2010/main" val="2105733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B03F159-6AD7-0644-BA17-45E1E726AAE4}"/>
              </a:ext>
            </a:extLst>
          </p:cNvPr>
          <p:cNvSpPr>
            <a:spLocks noGrp="1"/>
          </p:cNvSpPr>
          <p:nvPr>
            <p:ph type="title"/>
          </p:nvPr>
        </p:nvSpPr>
        <p:spPr/>
        <p:txBody>
          <a:bodyPr/>
          <a:lstStyle/>
          <a:p>
            <a:r>
              <a:rPr lang="en-US" dirty="0"/>
              <a:t>Core + Fringe Vocabulary </a:t>
            </a:r>
          </a:p>
        </p:txBody>
      </p:sp>
      <p:sp>
        <p:nvSpPr>
          <p:cNvPr id="8" name="Content Placeholder 7">
            <a:extLst>
              <a:ext uri="{FF2B5EF4-FFF2-40B4-BE49-F238E27FC236}">
                <a16:creationId xmlns:a16="http://schemas.microsoft.com/office/drawing/2014/main" id="{6057B43A-23F7-E445-BFD8-5427DE6B3CA5}"/>
              </a:ext>
            </a:extLst>
          </p:cNvPr>
          <p:cNvSpPr>
            <a:spLocks noGrp="1"/>
          </p:cNvSpPr>
          <p:nvPr>
            <p:ph idx="1"/>
          </p:nvPr>
        </p:nvSpPr>
        <p:spPr/>
        <p:txBody>
          <a:bodyPr>
            <a:normAutofit lnSpcReduction="10000"/>
          </a:bodyPr>
          <a:lstStyle/>
          <a:p>
            <a:r>
              <a:rPr lang="en-US" dirty="0"/>
              <a:t>A Matrix Tool for building vocab (from Nigam, Schlosser &amp; Lloyd, 2006)</a:t>
            </a:r>
          </a:p>
          <a:p>
            <a:endParaRPr lang="en-US" dirty="0"/>
          </a:p>
          <a:p>
            <a:endParaRPr lang="en-US" dirty="0"/>
          </a:p>
          <a:p>
            <a:endParaRPr lang="en-US" dirty="0"/>
          </a:p>
          <a:p>
            <a:endParaRPr lang="en-US" dirty="0"/>
          </a:p>
          <a:p>
            <a:endParaRPr lang="en-US" dirty="0"/>
          </a:p>
          <a:p>
            <a:endParaRPr lang="en-US" dirty="0"/>
          </a:p>
          <a:p>
            <a:r>
              <a:rPr lang="en-US" dirty="0"/>
              <a:t>Teach and add symbols as you go!</a:t>
            </a:r>
          </a:p>
          <a:p>
            <a:endParaRPr lang="en-US" dirty="0"/>
          </a:p>
          <a:p>
            <a:endParaRPr lang="en-US" dirty="0"/>
          </a:p>
        </p:txBody>
      </p:sp>
      <p:graphicFrame>
        <p:nvGraphicFramePr>
          <p:cNvPr id="9" name="Table 8">
            <a:extLst>
              <a:ext uri="{FF2B5EF4-FFF2-40B4-BE49-F238E27FC236}">
                <a16:creationId xmlns:a16="http://schemas.microsoft.com/office/drawing/2014/main" id="{77002F0A-10C1-9246-A7F0-D1C53B322D63}"/>
              </a:ext>
            </a:extLst>
          </p:cNvPr>
          <p:cNvGraphicFramePr>
            <a:graphicFrameLocks noGrp="1"/>
          </p:cNvGraphicFramePr>
          <p:nvPr/>
        </p:nvGraphicFramePr>
        <p:xfrm>
          <a:off x="2299854" y="2627311"/>
          <a:ext cx="7065820" cy="2747965"/>
        </p:xfrm>
        <a:graphic>
          <a:graphicData uri="http://schemas.openxmlformats.org/drawingml/2006/table">
            <a:tbl>
              <a:tblPr firstRow="1" bandRow="1">
                <a:tableStyleId>{5C22544A-7EE6-4342-B048-85BDC9FD1C3A}</a:tableStyleId>
              </a:tblPr>
              <a:tblGrid>
                <a:gridCol w="1766455">
                  <a:extLst>
                    <a:ext uri="{9D8B030D-6E8A-4147-A177-3AD203B41FA5}">
                      <a16:colId xmlns:a16="http://schemas.microsoft.com/office/drawing/2014/main" val="1716418305"/>
                    </a:ext>
                  </a:extLst>
                </a:gridCol>
                <a:gridCol w="1766455">
                  <a:extLst>
                    <a:ext uri="{9D8B030D-6E8A-4147-A177-3AD203B41FA5}">
                      <a16:colId xmlns:a16="http://schemas.microsoft.com/office/drawing/2014/main" val="3068444413"/>
                    </a:ext>
                  </a:extLst>
                </a:gridCol>
                <a:gridCol w="1766455">
                  <a:extLst>
                    <a:ext uri="{9D8B030D-6E8A-4147-A177-3AD203B41FA5}">
                      <a16:colId xmlns:a16="http://schemas.microsoft.com/office/drawing/2014/main" val="80103076"/>
                    </a:ext>
                  </a:extLst>
                </a:gridCol>
                <a:gridCol w="1766455">
                  <a:extLst>
                    <a:ext uri="{9D8B030D-6E8A-4147-A177-3AD203B41FA5}">
                      <a16:colId xmlns:a16="http://schemas.microsoft.com/office/drawing/2014/main" val="1462693846"/>
                    </a:ext>
                  </a:extLst>
                </a:gridCol>
              </a:tblGrid>
              <a:tr h="478660">
                <a:tc>
                  <a:txBody>
                    <a:bodyPr/>
                    <a:lstStyle/>
                    <a:p>
                      <a:r>
                        <a:rPr lang="en-US" dirty="0"/>
                        <a:t>Action </a:t>
                      </a:r>
                    </a:p>
                  </a:txBody>
                  <a:tcPr/>
                </a:tc>
                <a:tc gridSpan="3">
                  <a:txBody>
                    <a:bodyPr/>
                    <a:lstStyle/>
                    <a:p>
                      <a:pPr algn="ctr"/>
                      <a:r>
                        <a:rPr lang="en-US" dirty="0"/>
                        <a:t>Object</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4131505664"/>
                  </a:ext>
                </a:extLst>
              </a:tr>
              <a:tr h="453861">
                <a:tc>
                  <a:txBody>
                    <a:bodyPr/>
                    <a:lstStyle/>
                    <a:p>
                      <a:endParaRPr lang="en-US" dirty="0"/>
                    </a:p>
                  </a:txBody>
                  <a:tcPr/>
                </a:tc>
                <a:tc>
                  <a:txBody>
                    <a:bodyPr/>
                    <a:lstStyle/>
                    <a:p>
                      <a:r>
                        <a:rPr lang="en-US" dirty="0"/>
                        <a:t>Car</a:t>
                      </a:r>
                    </a:p>
                  </a:txBody>
                  <a:tcPr/>
                </a:tc>
                <a:tc>
                  <a:txBody>
                    <a:bodyPr/>
                    <a:lstStyle/>
                    <a:p>
                      <a:r>
                        <a:rPr lang="en-US" dirty="0"/>
                        <a:t>Bike</a:t>
                      </a:r>
                    </a:p>
                  </a:txBody>
                  <a:tcPr/>
                </a:tc>
                <a:tc>
                  <a:txBody>
                    <a:bodyPr/>
                    <a:lstStyle/>
                    <a:p>
                      <a:r>
                        <a:rPr lang="en-US" dirty="0"/>
                        <a:t>Truck</a:t>
                      </a:r>
                    </a:p>
                  </a:txBody>
                  <a:tcPr/>
                </a:tc>
                <a:extLst>
                  <a:ext uri="{0D108BD9-81ED-4DB2-BD59-A6C34878D82A}">
                    <a16:rowId xmlns:a16="http://schemas.microsoft.com/office/drawing/2014/main" val="203642453"/>
                  </a:ext>
                </a:extLst>
              </a:tr>
              <a:tr h="453861">
                <a:tc>
                  <a:txBody>
                    <a:bodyPr/>
                    <a:lstStyle/>
                    <a:p>
                      <a:r>
                        <a:rPr lang="en-US" dirty="0"/>
                        <a:t>Go</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391418519"/>
                  </a:ext>
                </a:extLst>
              </a:tr>
              <a:tr h="453861">
                <a:tc>
                  <a:txBody>
                    <a:bodyPr/>
                    <a:lstStyle/>
                    <a:p>
                      <a:r>
                        <a:rPr lang="en-US" dirty="0"/>
                        <a:t>Stop</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2230727"/>
                  </a:ext>
                </a:extLst>
              </a:tr>
              <a:tr h="453861">
                <a:tc>
                  <a:txBody>
                    <a:bodyPr/>
                    <a:lstStyle/>
                    <a:p>
                      <a:r>
                        <a:rPr lang="en-US" dirty="0"/>
                        <a:t>Put in</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63376033"/>
                  </a:ext>
                </a:extLst>
              </a:tr>
              <a:tr h="453861">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45986375"/>
                  </a:ext>
                </a:extLst>
              </a:tr>
            </a:tbl>
          </a:graphicData>
        </a:graphic>
      </p:graphicFrame>
    </p:spTree>
    <p:extLst>
      <p:ext uri="{BB962C8B-B14F-4D97-AF65-F5344CB8AC3E}">
        <p14:creationId xmlns:p14="http://schemas.microsoft.com/office/powerpoint/2010/main" val="75210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B704F-3935-C34C-A786-52EF9BB0F1D2}"/>
              </a:ext>
            </a:extLst>
          </p:cNvPr>
          <p:cNvSpPr>
            <a:spLocks noGrp="1"/>
          </p:cNvSpPr>
          <p:nvPr>
            <p:ph type="title"/>
          </p:nvPr>
        </p:nvSpPr>
        <p:spPr/>
        <p:txBody>
          <a:bodyPr/>
          <a:lstStyle/>
          <a:p>
            <a:r>
              <a:rPr lang="en-US" dirty="0"/>
              <a:t>Core + Fringe Vocabulary</a:t>
            </a:r>
          </a:p>
        </p:txBody>
      </p:sp>
      <p:sp>
        <p:nvSpPr>
          <p:cNvPr id="3" name="Content Placeholder 2">
            <a:extLst>
              <a:ext uri="{FF2B5EF4-FFF2-40B4-BE49-F238E27FC236}">
                <a16:creationId xmlns:a16="http://schemas.microsoft.com/office/drawing/2014/main" id="{574768E6-FC15-0B4A-B103-B49ED0C2E12E}"/>
              </a:ext>
            </a:extLst>
          </p:cNvPr>
          <p:cNvSpPr>
            <a:spLocks noGrp="1"/>
          </p:cNvSpPr>
          <p:nvPr>
            <p:ph idx="1"/>
          </p:nvPr>
        </p:nvSpPr>
        <p:spPr>
          <a:xfrm>
            <a:off x="838200" y="1404520"/>
            <a:ext cx="10515600" cy="4539080"/>
          </a:xfrm>
        </p:spPr>
        <p:txBody>
          <a:bodyPr>
            <a:normAutofit fontScale="92500" lnSpcReduction="10000"/>
          </a:bodyPr>
          <a:lstStyle/>
          <a:p>
            <a:r>
              <a:rPr lang="en-US" sz="3200" dirty="0"/>
              <a:t>Incorporate phrases that encourage interaction</a:t>
            </a:r>
          </a:p>
          <a:p>
            <a:pPr lvl="1"/>
            <a:endParaRPr lang="en-US" sz="2800" dirty="0"/>
          </a:p>
          <a:p>
            <a:pPr lvl="1"/>
            <a:r>
              <a:rPr lang="en-US" sz="2800" dirty="0"/>
              <a:t>I want</a:t>
            </a:r>
          </a:p>
          <a:p>
            <a:pPr lvl="1"/>
            <a:endParaRPr lang="en-US" sz="2800" dirty="0"/>
          </a:p>
          <a:p>
            <a:pPr lvl="1"/>
            <a:r>
              <a:rPr lang="en-US" sz="2800" dirty="0"/>
              <a:t>Something’s wrong</a:t>
            </a:r>
          </a:p>
          <a:p>
            <a:pPr lvl="1"/>
            <a:endParaRPr lang="en-US" sz="2800" dirty="0"/>
          </a:p>
          <a:p>
            <a:pPr lvl="1"/>
            <a:r>
              <a:rPr lang="en-US" sz="2800" dirty="0"/>
              <a:t>I’ll tell you what I think</a:t>
            </a:r>
          </a:p>
          <a:p>
            <a:pPr lvl="1"/>
            <a:endParaRPr lang="en-US" sz="2800" dirty="0"/>
          </a:p>
          <a:p>
            <a:pPr lvl="1"/>
            <a:r>
              <a:rPr lang="en-US" sz="2800" dirty="0"/>
              <a:t>It’s time…</a:t>
            </a:r>
          </a:p>
          <a:p>
            <a:pPr lvl="1"/>
            <a:endParaRPr lang="en-US" sz="2800" dirty="0"/>
          </a:p>
          <a:p>
            <a:pPr lvl="1"/>
            <a:r>
              <a:rPr lang="en-US" sz="2800" dirty="0"/>
              <a:t>I’m telling you a story</a:t>
            </a:r>
          </a:p>
          <a:p>
            <a:endParaRPr lang="en-US" sz="3200" dirty="0"/>
          </a:p>
        </p:txBody>
      </p:sp>
    </p:spTree>
    <p:extLst>
      <p:ext uri="{BB962C8B-B14F-4D97-AF65-F5344CB8AC3E}">
        <p14:creationId xmlns:p14="http://schemas.microsoft.com/office/powerpoint/2010/main" val="2331057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8D16D-8F2A-0A4E-A2DA-9EC3FE034E0E}"/>
              </a:ext>
            </a:extLst>
          </p:cNvPr>
          <p:cNvSpPr>
            <a:spLocks noGrp="1"/>
          </p:cNvSpPr>
          <p:nvPr>
            <p:ph type="title"/>
          </p:nvPr>
        </p:nvSpPr>
        <p:spPr/>
        <p:txBody>
          <a:bodyPr/>
          <a:lstStyle/>
          <a:p>
            <a:r>
              <a:rPr lang="en-US" dirty="0"/>
              <a:t>More Shared Context and Definitions</a:t>
            </a:r>
          </a:p>
        </p:txBody>
      </p:sp>
      <p:sp>
        <p:nvSpPr>
          <p:cNvPr id="3" name="Content Placeholder 2">
            <a:extLst>
              <a:ext uri="{FF2B5EF4-FFF2-40B4-BE49-F238E27FC236}">
                <a16:creationId xmlns:a16="http://schemas.microsoft.com/office/drawing/2014/main" id="{01ED5703-4EFC-5C45-8DAF-10EAA4BCA5D9}"/>
              </a:ext>
            </a:extLst>
          </p:cNvPr>
          <p:cNvSpPr>
            <a:spLocks noGrp="1"/>
          </p:cNvSpPr>
          <p:nvPr>
            <p:ph idx="1"/>
          </p:nvPr>
        </p:nvSpPr>
        <p:spPr/>
        <p:txBody>
          <a:bodyPr/>
          <a:lstStyle/>
          <a:p>
            <a:r>
              <a:rPr lang="en-US" b="1" dirty="0"/>
              <a:t>Aided Language Modeling –</a:t>
            </a:r>
            <a:r>
              <a:rPr lang="en-US" dirty="0"/>
              <a:t>modeling use of external symbols to communicate </a:t>
            </a:r>
          </a:p>
          <a:p>
            <a:pPr lvl="1"/>
            <a:endParaRPr lang="en-US" dirty="0"/>
          </a:p>
          <a:p>
            <a:pPr lvl="1"/>
            <a:r>
              <a:rPr lang="en-US" dirty="0"/>
              <a:t>Not only provides model but slows our rate of speech and highlights key words to attend to, making processing easier. </a:t>
            </a:r>
          </a:p>
          <a:p>
            <a:endParaRPr lang="en-US" dirty="0"/>
          </a:p>
          <a:p>
            <a:r>
              <a:rPr lang="en-US" dirty="0"/>
              <a:t>Coach peers + partners to use more communication modalities. </a:t>
            </a:r>
          </a:p>
          <a:p>
            <a:endParaRPr lang="en-US" dirty="0"/>
          </a:p>
          <a:p>
            <a:r>
              <a:rPr lang="en-US" dirty="0"/>
              <a:t>A strategy for students at ANY level of communicative ability. </a:t>
            </a:r>
          </a:p>
          <a:p>
            <a:endParaRPr lang="en-US" dirty="0"/>
          </a:p>
        </p:txBody>
      </p:sp>
    </p:spTree>
    <p:extLst>
      <p:ext uri="{BB962C8B-B14F-4D97-AF65-F5344CB8AC3E}">
        <p14:creationId xmlns:p14="http://schemas.microsoft.com/office/powerpoint/2010/main" val="3410340216"/>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ptual framework" id="{2EB3D6CF-8678-4B2C-8160-1091A07A243C}" vid="{A51B28CF-7AEB-454A-87CC-F5EE92733CD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270</TotalTime>
  <Words>1018</Words>
  <Application>Microsoft Office PowerPoint</Application>
  <PresentationFormat>Widescreen</PresentationFormat>
  <Paragraphs>166</Paragraphs>
  <Slides>15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1_Office Theme</vt:lpstr>
      <vt:lpstr>How and When to Implement AAC</vt:lpstr>
      <vt:lpstr>Things to remember as you begin…</vt:lpstr>
      <vt:lpstr>Things to remember as you begin…</vt:lpstr>
      <vt:lpstr>More Shared Context and Definitions</vt:lpstr>
      <vt:lpstr>2-Minute Challenge (Activity)</vt:lpstr>
      <vt:lpstr>Vocabulary (what does the child want to say?)</vt:lpstr>
      <vt:lpstr>Core + Fringe Vocabulary </vt:lpstr>
      <vt:lpstr>Core + Fringe Vocabulary</vt:lpstr>
      <vt:lpstr>More Shared Context and Definitions</vt:lpstr>
      <vt:lpstr>Aided Language Modeling</vt:lpstr>
      <vt:lpstr>Scripting Strategies for Communication Modeling and Practice</vt:lpstr>
      <vt:lpstr>Scripting as a Tool </vt:lpstr>
      <vt:lpstr>A note about Symbols</vt:lpstr>
      <vt:lpstr>A Note on Symbol Transparency</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and When to Implement AAC</dc:title>
  <dc:creator>Jennifer M Seale</dc:creator>
  <cp:lastModifiedBy>Darla Gundler</cp:lastModifiedBy>
  <cp:revision>3</cp:revision>
  <dcterms:created xsi:type="dcterms:W3CDTF">2021-09-21T15:40:38Z</dcterms:created>
  <dcterms:modified xsi:type="dcterms:W3CDTF">2022-07-01T17:12:35Z</dcterms:modified>
</cp:coreProperties>
</file>