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7" r:id="rId2"/>
    <p:sldId id="1044" r:id="rId3"/>
    <p:sldId id="1046" r:id="rId4"/>
    <p:sldId id="1047" r:id="rId5"/>
    <p:sldId id="332" r:id="rId6"/>
    <p:sldId id="1048" r:id="rId7"/>
    <p:sldId id="104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327"/>
  </p:normalViewPr>
  <p:slideViewPr>
    <p:cSldViewPr snapToGrid="0" snapToObjects="1">
      <p:cViewPr varScale="1">
        <p:scale>
          <a:sx n="99" d="100"/>
          <a:sy n="99" d="100"/>
        </p:scale>
        <p:origin x="6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07BA60-514E-744C-BD2E-252E3302740A}" type="datetimeFigureOut">
              <a:rPr lang="en-US" smtClean="0"/>
              <a:t>7/1/2022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9CE6FC-72C4-F449-95BA-34B9A9D51CCE}" type="slidenum">
              <a:rPr lang="en-US" smtClean="0"/>
              <a:t>‹#›</a:t>
            </a:fld>
            <a:endParaRPr lang="en-US"/>
          </a:p>
        </p:txBody>
      </p:sp>
    </p:spTree>
    <p:extLst>
      <p:ext uri="{BB962C8B-B14F-4D97-AF65-F5344CB8AC3E}">
        <p14:creationId xmlns:p14="http://schemas.microsoft.com/office/powerpoint/2010/main" val="1209688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Augmentative communication</a:t>
            </a:r>
          </a:p>
          <a:p>
            <a:r>
              <a:rPr lang="en-US" dirty="0"/>
              <a:t>Alternative communication</a:t>
            </a:r>
          </a:p>
          <a:p>
            <a:endParaRPr lang="en-US" dirty="0"/>
          </a:p>
        </p:txBody>
      </p:sp>
      <p:sp>
        <p:nvSpPr>
          <p:cNvPr id="4" name="Slide Number Placeholder 3"/>
          <p:cNvSpPr>
            <a:spLocks noGrp="1"/>
          </p:cNvSpPr>
          <p:nvPr>
            <p:ph type="sldNum" sz="quarter" idx="5"/>
          </p:nvPr>
        </p:nvSpPr>
        <p:spPr/>
        <p:txBody>
          <a:bodyPr/>
          <a:lstStyle/>
          <a:p>
            <a:fld id="{FE347153-29DD-A043-B703-3EABEEF863C4}" type="slidenum">
              <a:rPr lang="en-US" smtClean="0"/>
              <a:t>2</a:t>
            </a:fld>
            <a:endParaRPr lang="en-US"/>
          </a:p>
        </p:txBody>
      </p:sp>
    </p:spTree>
    <p:extLst>
      <p:ext uri="{BB962C8B-B14F-4D97-AF65-F5344CB8AC3E}">
        <p14:creationId xmlns:p14="http://schemas.microsoft.com/office/powerpoint/2010/main" val="1167702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EI —&gt;old age</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be clear,. AAC techniques that do not involve high technology solutions (e.g., sign language, finger spelling, note writing) are equally valid, many times more efficient, forms of communication (ref). In fact, multiple AAC solutions can be useful to a single individual in various interactive contexts.  </a:t>
            </a:r>
          </a:p>
          <a:p>
            <a:endParaRPr lang="en-US" sz="1200" kern="1200" dirty="0">
              <a:solidFill>
                <a:schemeClr val="tx1"/>
              </a:solidFill>
              <a:effectLst/>
              <a:latin typeface="+mn-lt"/>
              <a:ea typeface="+mn-ea"/>
              <a:cs typeface="+mn-cs"/>
            </a:endParaRPr>
          </a:p>
          <a:p>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F1F6633B-B76B-8C45-9B9C-19F044A4D8DF}" type="slidenum">
              <a:rPr lang="en-US" smtClean="0"/>
              <a:t>5</a:t>
            </a:fld>
            <a:endParaRPr lang="en-US"/>
          </a:p>
        </p:txBody>
      </p:sp>
    </p:spTree>
    <p:extLst>
      <p:ext uri="{BB962C8B-B14F-4D97-AF65-F5344CB8AC3E}">
        <p14:creationId xmlns:p14="http://schemas.microsoft.com/office/powerpoint/2010/main" val="1692674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122363"/>
            <a:ext cx="103632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72763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29513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56029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59214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559602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838200" y="2743200"/>
            <a:ext cx="51816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838200" y="1998955"/>
            <a:ext cx="51816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6172200" y="2743200"/>
            <a:ext cx="51816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6172200" y="1998955"/>
            <a:ext cx="51816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773610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2154518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6164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12671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532673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71571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12192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5292569" y="6027458"/>
            <a:ext cx="1825335"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7010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55743-A096-254C-8300-481BF841819D}"/>
              </a:ext>
            </a:extLst>
          </p:cNvPr>
          <p:cNvSpPr>
            <a:spLocks noGrp="1"/>
          </p:cNvSpPr>
          <p:nvPr>
            <p:ph type="ctrTitle"/>
          </p:nvPr>
        </p:nvSpPr>
        <p:spPr/>
        <p:txBody>
          <a:bodyPr/>
          <a:lstStyle/>
          <a:p>
            <a:r>
              <a:rPr lang="en-US" dirty="0"/>
              <a:t>What is Augmentative and Alternative Communication</a:t>
            </a:r>
          </a:p>
        </p:txBody>
      </p:sp>
      <p:sp>
        <p:nvSpPr>
          <p:cNvPr id="3" name="Subtitle 2">
            <a:extLst>
              <a:ext uri="{FF2B5EF4-FFF2-40B4-BE49-F238E27FC236}">
                <a16:creationId xmlns:a16="http://schemas.microsoft.com/office/drawing/2014/main" id="{D49A5BAD-CD63-FE4D-87D5-EA3E9E2ABB3F}"/>
              </a:ext>
            </a:extLst>
          </p:cNvPr>
          <p:cNvSpPr>
            <a:spLocks noGrp="1"/>
          </p:cNvSpPr>
          <p:nvPr>
            <p:ph type="subTitle" idx="1"/>
          </p:nvPr>
        </p:nvSpPr>
        <p:spPr/>
        <p:txBody>
          <a:bodyPr/>
          <a:lstStyle/>
          <a:p>
            <a:r>
              <a:rPr lang="en-US" dirty="0"/>
              <a:t>An Introduction</a:t>
            </a:r>
          </a:p>
        </p:txBody>
      </p:sp>
    </p:spTree>
    <p:extLst>
      <p:ext uri="{BB962C8B-B14F-4D97-AF65-F5344CB8AC3E}">
        <p14:creationId xmlns:p14="http://schemas.microsoft.com/office/powerpoint/2010/main" val="3017310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D4C43-DCE2-3A49-B671-9F758857C80C}"/>
              </a:ext>
            </a:extLst>
          </p:cNvPr>
          <p:cNvSpPr>
            <a:spLocks noGrp="1"/>
          </p:cNvSpPr>
          <p:nvPr>
            <p:ph type="title"/>
          </p:nvPr>
        </p:nvSpPr>
        <p:spPr/>
        <p:txBody>
          <a:bodyPr/>
          <a:lstStyle/>
          <a:p>
            <a:r>
              <a:rPr lang="en-US" dirty="0"/>
              <a:t>Augmentative and alternative communication (AAC) definitions</a:t>
            </a:r>
          </a:p>
        </p:txBody>
      </p:sp>
      <p:sp>
        <p:nvSpPr>
          <p:cNvPr id="3" name="Content Placeholder 2">
            <a:extLst>
              <a:ext uri="{FF2B5EF4-FFF2-40B4-BE49-F238E27FC236}">
                <a16:creationId xmlns:a16="http://schemas.microsoft.com/office/drawing/2014/main" id="{00F0E53C-A811-0644-9664-EB07E3AE60D9}"/>
              </a:ext>
            </a:extLst>
          </p:cNvPr>
          <p:cNvSpPr>
            <a:spLocks noGrp="1"/>
          </p:cNvSpPr>
          <p:nvPr>
            <p:ph idx="1"/>
          </p:nvPr>
        </p:nvSpPr>
        <p:spPr/>
        <p:txBody>
          <a:bodyPr/>
          <a:lstStyle/>
          <a:p>
            <a:endParaRPr lang="en-US" dirty="0"/>
          </a:p>
          <a:p>
            <a:r>
              <a:rPr lang="en-US" dirty="0"/>
              <a:t>Describes distinct forms of communication that can supplement or replace spoken language, either temporarily or permanently. </a:t>
            </a:r>
          </a:p>
          <a:p>
            <a:endParaRPr lang="en-US" dirty="0"/>
          </a:p>
          <a:p>
            <a:r>
              <a:rPr lang="en-US" dirty="0"/>
              <a:t>Includes aided and unaided symbolic language systems</a:t>
            </a:r>
          </a:p>
          <a:p>
            <a:pPr lvl="1"/>
            <a:endParaRPr lang="en-US" b="1" dirty="0"/>
          </a:p>
          <a:p>
            <a:pPr lvl="1"/>
            <a:r>
              <a:rPr lang="en-US" b="1" dirty="0"/>
              <a:t>Unaided AAC: </a:t>
            </a:r>
            <a:r>
              <a:rPr lang="en-US" dirty="0"/>
              <a:t>body-based communication (e.g., ASL, gestures, pointing)</a:t>
            </a:r>
            <a:endParaRPr lang="en-US" b="1" dirty="0"/>
          </a:p>
          <a:p>
            <a:pPr lvl="1"/>
            <a:endParaRPr lang="en-US" dirty="0"/>
          </a:p>
          <a:p>
            <a:pPr lvl="1"/>
            <a:r>
              <a:rPr lang="en-US" b="1" dirty="0"/>
              <a:t>Aided AAC</a:t>
            </a:r>
            <a:r>
              <a:rPr lang="en-US" dirty="0"/>
              <a:t>: use of objects, pictures, technology (i.e., external tools) for communicating</a:t>
            </a:r>
            <a:endParaRPr lang="en-US" b="1" dirty="0"/>
          </a:p>
        </p:txBody>
      </p:sp>
    </p:spTree>
    <p:extLst>
      <p:ext uri="{BB962C8B-B14F-4D97-AF65-F5344CB8AC3E}">
        <p14:creationId xmlns:p14="http://schemas.microsoft.com/office/powerpoint/2010/main" val="3294805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9CCBF-A774-F741-89E3-92B46C4DA45A}"/>
              </a:ext>
            </a:extLst>
          </p:cNvPr>
          <p:cNvSpPr>
            <a:spLocks noGrp="1"/>
          </p:cNvSpPr>
          <p:nvPr>
            <p:ph type="title"/>
          </p:nvPr>
        </p:nvSpPr>
        <p:spPr/>
        <p:txBody>
          <a:bodyPr/>
          <a:lstStyle/>
          <a:p>
            <a:r>
              <a:rPr lang="en-US" dirty="0"/>
              <a:t>AAC Terms &amp; Definitions</a:t>
            </a:r>
          </a:p>
        </p:txBody>
      </p:sp>
      <p:sp>
        <p:nvSpPr>
          <p:cNvPr id="3" name="Content Placeholder 2">
            <a:extLst>
              <a:ext uri="{FF2B5EF4-FFF2-40B4-BE49-F238E27FC236}">
                <a16:creationId xmlns:a16="http://schemas.microsoft.com/office/drawing/2014/main" id="{E7EFCF10-8DFE-7F43-B974-A5DC587D8D6D}"/>
              </a:ext>
            </a:extLst>
          </p:cNvPr>
          <p:cNvSpPr>
            <a:spLocks noGrp="1"/>
          </p:cNvSpPr>
          <p:nvPr>
            <p:ph idx="1"/>
          </p:nvPr>
        </p:nvSpPr>
        <p:spPr/>
        <p:txBody>
          <a:bodyPr>
            <a:normAutofit/>
          </a:bodyPr>
          <a:lstStyle/>
          <a:p>
            <a:r>
              <a:rPr lang="en-US" dirty="0"/>
              <a:t>An </a:t>
            </a:r>
            <a:r>
              <a:rPr lang="en-US" b="1" dirty="0"/>
              <a:t>AAC Continuum</a:t>
            </a:r>
          </a:p>
          <a:p>
            <a:pPr marL="0" indent="0">
              <a:buNone/>
            </a:pPr>
            <a:endParaRPr lang="en-US" dirty="0"/>
          </a:p>
          <a:p>
            <a:pPr lvl="1"/>
            <a:r>
              <a:rPr lang="en-US" u="sng" dirty="0"/>
              <a:t>No technology</a:t>
            </a:r>
            <a:r>
              <a:rPr lang="en-US" dirty="0"/>
              <a:t>: body-based communication without use of external object)</a:t>
            </a:r>
          </a:p>
          <a:p>
            <a:pPr lvl="1"/>
            <a:endParaRPr lang="en-US" dirty="0"/>
          </a:p>
          <a:p>
            <a:pPr lvl="1"/>
            <a:r>
              <a:rPr lang="en-US" u="sng" dirty="0"/>
              <a:t>Lite technology</a:t>
            </a:r>
            <a:r>
              <a:rPr lang="en-US" dirty="0"/>
              <a:t>: tools and strategies that do not require sophisticated technology, and are not solely communicated via body-based communication (e.g., pictures, symbols, objects)</a:t>
            </a:r>
          </a:p>
          <a:p>
            <a:pPr lvl="1"/>
            <a:endParaRPr lang="en-US" dirty="0"/>
          </a:p>
          <a:p>
            <a:pPr lvl="1"/>
            <a:r>
              <a:rPr lang="en-US" u="sng" dirty="0"/>
              <a:t>High technology</a:t>
            </a:r>
            <a:r>
              <a:rPr lang="en-US" dirty="0"/>
              <a:t>: computer-/tablet-based communication</a:t>
            </a:r>
          </a:p>
          <a:p>
            <a:pPr lvl="1"/>
            <a:endParaRPr lang="en-US" dirty="0"/>
          </a:p>
          <a:p>
            <a:pPr lvl="1"/>
            <a:endParaRPr lang="en-US" dirty="0"/>
          </a:p>
        </p:txBody>
      </p:sp>
    </p:spTree>
    <p:extLst>
      <p:ext uri="{BB962C8B-B14F-4D97-AF65-F5344CB8AC3E}">
        <p14:creationId xmlns:p14="http://schemas.microsoft.com/office/powerpoint/2010/main" val="3682397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8F51B-3E9D-4743-9709-3440EBA40DBA}"/>
              </a:ext>
            </a:extLst>
          </p:cNvPr>
          <p:cNvSpPr>
            <a:spLocks noGrp="1"/>
          </p:cNvSpPr>
          <p:nvPr>
            <p:ph type="title"/>
          </p:nvPr>
        </p:nvSpPr>
        <p:spPr/>
        <p:txBody>
          <a:bodyPr/>
          <a:lstStyle/>
          <a:p>
            <a:r>
              <a:rPr lang="en-US" dirty="0"/>
              <a:t>A few AAC Myths</a:t>
            </a:r>
          </a:p>
        </p:txBody>
      </p:sp>
      <p:sp>
        <p:nvSpPr>
          <p:cNvPr id="3" name="Content Placeholder 2">
            <a:extLst>
              <a:ext uri="{FF2B5EF4-FFF2-40B4-BE49-F238E27FC236}">
                <a16:creationId xmlns:a16="http://schemas.microsoft.com/office/drawing/2014/main" id="{A1F061BE-32F3-8E46-B818-D8D49D07C037}"/>
              </a:ext>
            </a:extLst>
          </p:cNvPr>
          <p:cNvSpPr>
            <a:spLocks noGrp="1"/>
          </p:cNvSpPr>
          <p:nvPr>
            <p:ph idx="1"/>
          </p:nvPr>
        </p:nvSpPr>
        <p:spPr/>
        <p:txBody>
          <a:bodyPr>
            <a:normAutofit fontScale="92500" lnSpcReduction="10000"/>
          </a:bodyPr>
          <a:lstStyle/>
          <a:p>
            <a:r>
              <a:rPr lang="en-US" dirty="0"/>
              <a:t>It is a “last resort” intervention. </a:t>
            </a:r>
          </a:p>
          <a:p>
            <a:endParaRPr lang="en-US" dirty="0"/>
          </a:p>
          <a:p>
            <a:r>
              <a:rPr lang="en-US" dirty="0"/>
              <a:t>It impedes cognition, speech and/or language development. </a:t>
            </a:r>
          </a:p>
          <a:p>
            <a:endParaRPr lang="en-US" dirty="0"/>
          </a:p>
          <a:p>
            <a:r>
              <a:rPr lang="en-US" dirty="0"/>
              <a:t>Individuals must demonstrate a certain “prerequisite skills” to benefit from AAC tools, techniques and strategies.</a:t>
            </a:r>
          </a:p>
          <a:p>
            <a:endParaRPr lang="en-US" dirty="0"/>
          </a:p>
          <a:p>
            <a:r>
              <a:rPr lang="en-US" dirty="0"/>
              <a:t>It involves sophisticated high technology systems </a:t>
            </a:r>
            <a:r>
              <a:rPr lang="en-US" b="1" i="1" dirty="0"/>
              <a:t>only</a:t>
            </a:r>
            <a:r>
              <a:rPr lang="en-US" dirty="0"/>
              <a:t>.</a:t>
            </a:r>
          </a:p>
          <a:p>
            <a:endParaRPr lang="en-US" dirty="0"/>
          </a:p>
          <a:p>
            <a:r>
              <a:rPr lang="en-US" dirty="0"/>
              <a:t>Individuals need </a:t>
            </a:r>
            <a:r>
              <a:rPr lang="en-US" b="1" i="1" dirty="0"/>
              <a:t>only</a:t>
            </a:r>
            <a:r>
              <a:rPr lang="en-US" dirty="0"/>
              <a:t> one AAC solution/option. </a:t>
            </a:r>
          </a:p>
        </p:txBody>
      </p:sp>
    </p:spTree>
    <p:extLst>
      <p:ext uri="{BB962C8B-B14F-4D97-AF65-F5344CB8AC3E}">
        <p14:creationId xmlns:p14="http://schemas.microsoft.com/office/powerpoint/2010/main" val="646229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5C3375-617D-BD4C-BF01-4B0B94AC8352}"/>
              </a:ext>
            </a:extLst>
          </p:cNvPr>
          <p:cNvSpPr>
            <a:spLocks noGrp="1"/>
          </p:cNvSpPr>
          <p:nvPr>
            <p:ph type="title"/>
          </p:nvPr>
        </p:nvSpPr>
        <p:spPr/>
        <p:txBody>
          <a:bodyPr/>
          <a:lstStyle/>
          <a:p>
            <a:r>
              <a:rPr lang="en-US" dirty="0"/>
              <a:t>The AAC Realities</a:t>
            </a:r>
          </a:p>
        </p:txBody>
      </p:sp>
      <p:sp>
        <p:nvSpPr>
          <p:cNvPr id="6" name="Content Placeholder 5">
            <a:extLst>
              <a:ext uri="{FF2B5EF4-FFF2-40B4-BE49-F238E27FC236}">
                <a16:creationId xmlns:a16="http://schemas.microsoft.com/office/drawing/2014/main" id="{9AD34035-FEE2-0148-9B98-DED0C8167DC4}"/>
              </a:ext>
            </a:extLst>
          </p:cNvPr>
          <p:cNvSpPr>
            <a:spLocks noGrp="1"/>
          </p:cNvSpPr>
          <p:nvPr>
            <p:ph idx="1"/>
          </p:nvPr>
        </p:nvSpPr>
        <p:spPr/>
        <p:txBody>
          <a:bodyPr>
            <a:normAutofit lnSpcReduction="10000"/>
          </a:bodyPr>
          <a:lstStyle/>
          <a:p>
            <a:r>
              <a:rPr lang="en-US" sz="2400" dirty="0"/>
              <a:t>It is a "last resort" in speech and language intervention.</a:t>
            </a:r>
          </a:p>
          <a:p>
            <a:endParaRPr lang="en-US" sz="2400" dirty="0"/>
          </a:p>
          <a:p>
            <a:r>
              <a:rPr lang="en-US" sz="2400" dirty="0"/>
              <a:t>It impedes cognition, speech and/or language development.</a:t>
            </a:r>
          </a:p>
          <a:p>
            <a:endParaRPr lang="en-US" sz="2400" dirty="0"/>
          </a:p>
          <a:p>
            <a:r>
              <a:rPr lang="en-US" sz="2400" dirty="0"/>
              <a:t>Individuals must demonstrate a certain “prerequisite skills” to benefit from AAC tools, techniques and strategies.</a:t>
            </a:r>
          </a:p>
          <a:p>
            <a:endParaRPr lang="en-US" sz="2400" dirty="0"/>
          </a:p>
          <a:p>
            <a:r>
              <a:rPr lang="en-US" sz="2400" dirty="0"/>
              <a:t>It involves sophisticated high technology systems </a:t>
            </a:r>
            <a:r>
              <a:rPr lang="en-US" sz="2400" b="1" i="1" dirty="0"/>
              <a:t>only</a:t>
            </a:r>
            <a:r>
              <a:rPr lang="en-US" sz="2400" dirty="0"/>
              <a:t>.</a:t>
            </a:r>
          </a:p>
          <a:p>
            <a:endParaRPr lang="en-US" sz="2400" dirty="0"/>
          </a:p>
          <a:p>
            <a:r>
              <a:rPr lang="en-US" sz="2400" dirty="0"/>
              <a:t>Individuals need </a:t>
            </a:r>
            <a:r>
              <a:rPr lang="en-US" sz="2400" b="1" i="1" dirty="0"/>
              <a:t>only</a:t>
            </a:r>
            <a:r>
              <a:rPr lang="en-US" sz="2400" dirty="0"/>
              <a:t> one AAC solution/option. </a:t>
            </a:r>
          </a:p>
          <a:p>
            <a:endParaRPr lang="en-US" sz="2400" dirty="0"/>
          </a:p>
        </p:txBody>
      </p:sp>
      <p:cxnSp>
        <p:nvCxnSpPr>
          <p:cNvPr id="9" name="Straight Connector 8">
            <a:extLst>
              <a:ext uri="{FF2B5EF4-FFF2-40B4-BE49-F238E27FC236}">
                <a16:creationId xmlns:a16="http://schemas.microsoft.com/office/drawing/2014/main" id="{274757B4-CB5E-194E-9D28-5C36E1F7543C}"/>
              </a:ext>
            </a:extLst>
          </p:cNvPr>
          <p:cNvCxnSpPr>
            <a:cxnSpLocks/>
          </p:cNvCxnSpPr>
          <p:nvPr/>
        </p:nvCxnSpPr>
        <p:spPr>
          <a:xfrm flipH="1">
            <a:off x="2026023" y="1999130"/>
            <a:ext cx="1631578"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51D6CE5A-2F0F-D742-BF2E-AA50363E0663}"/>
              </a:ext>
            </a:extLst>
          </p:cNvPr>
          <p:cNvCxnSpPr>
            <a:cxnSpLocks/>
          </p:cNvCxnSpPr>
          <p:nvPr/>
        </p:nvCxnSpPr>
        <p:spPr>
          <a:xfrm flipH="1">
            <a:off x="1425388" y="2852183"/>
            <a:ext cx="1049588"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E5C2C0A-B41A-5443-98FA-B7CD7785EF46}"/>
              </a:ext>
            </a:extLst>
          </p:cNvPr>
          <p:cNvCxnSpPr>
            <a:cxnSpLocks/>
          </p:cNvCxnSpPr>
          <p:nvPr/>
        </p:nvCxnSpPr>
        <p:spPr>
          <a:xfrm flipH="1">
            <a:off x="1295222" y="3674966"/>
            <a:ext cx="4724757"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5CB69E32-7E67-7A4D-AB37-E3FAF1110C85}"/>
              </a:ext>
            </a:extLst>
          </p:cNvPr>
          <p:cNvSpPr/>
          <p:nvPr/>
        </p:nvSpPr>
        <p:spPr>
          <a:xfrm>
            <a:off x="1950182" y="3454112"/>
            <a:ext cx="2716666" cy="400110"/>
          </a:xfrm>
          <a:prstGeom prst="rect">
            <a:avLst/>
          </a:prstGeom>
          <a:solidFill>
            <a:schemeClr val="bg1"/>
          </a:solidFill>
          <a:ln>
            <a:solidFill>
              <a:schemeClr val="accent1"/>
            </a:solidFill>
          </a:ln>
        </p:spPr>
        <p:txBody>
          <a:bodyPr wrap="square">
            <a:spAutoFit/>
          </a:bodyPr>
          <a:lstStyle/>
          <a:p>
            <a:r>
              <a:rPr lang="en-US" sz="2000" dirty="0"/>
              <a:t>There are no required</a:t>
            </a:r>
          </a:p>
        </p:txBody>
      </p:sp>
      <p:cxnSp>
        <p:nvCxnSpPr>
          <p:cNvPr id="15" name="Straight Connector 14">
            <a:extLst>
              <a:ext uri="{FF2B5EF4-FFF2-40B4-BE49-F238E27FC236}">
                <a16:creationId xmlns:a16="http://schemas.microsoft.com/office/drawing/2014/main" id="{041538FC-6503-0A4F-81AE-9ADF6E1114F2}"/>
              </a:ext>
            </a:extLst>
          </p:cNvPr>
          <p:cNvCxnSpPr>
            <a:cxnSpLocks/>
          </p:cNvCxnSpPr>
          <p:nvPr/>
        </p:nvCxnSpPr>
        <p:spPr>
          <a:xfrm flipH="1">
            <a:off x="7242048" y="4818351"/>
            <a:ext cx="548640"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4A6F0E0-C83A-3A41-AD08-1F453308B9F1}"/>
              </a:ext>
            </a:extLst>
          </p:cNvPr>
          <p:cNvCxnSpPr>
            <a:cxnSpLocks/>
          </p:cNvCxnSpPr>
          <p:nvPr/>
        </p:nvCxnSpPr>
        <p:spPr>
          <a:xfrm flipH="1">
            <a:off x="3234545" y="5625681"/>
            <a:ext cx="519774" cy="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7AEE1949-8360-5E46-B1E5-97B3B69C3C8E}"/>
              </a:ext>
            </a:extLst>
          </p:cNvPr>
          <p:cNvSpPr/>
          <p:nvPr/>
        </p:nvSpPr>
        <p:spPr>
          <a:xfrm>
            <a:off x="2893087" y="5045205"/>
            <a:ext cx="1358333" cy="400110"/>
          </a:xfrm>
          <a:prstGeom prst="rect">
            <a:avLst/>
          </a:prstGeom>
          <a:solidFill>
            <a:schemeClr val="bg1"/>
          </a:solidFill>
          <a:ln>
            <a:solidFill>
              <a:schemeClr val="accent1"/>
            </a:solidFill>
          </a:ln>
        </p:spPr>
        <p:txBody>
          <a:bodyPr wrap="square">
            <a:spAutoFit/>
          </a:bodyPr>
          <a:lstStyle/>
          <a:p>
            <a:r>
              <a:rPr lang="en-US" sz="2000" dirty="0"/>
              <a:t>more than</a:t>
            </a:r>
          </a:p>
        </p:txBody>
      </p:sp>
      <p:sp>
        <p:nvSpPr>
          <p:cNvPr id="22" name="Rectangle 21">
            <a:extLst>
              <a:ext uri="{FF2B5EF4-FFF2-40B4-BE49-F238E27FC236}">
                <a16:creationId xmlns:a16="http://schemas.microsoft.com/office/drawing/2014/main" id="{86EE3B0E-4421-AB4E-BB2C-89B98A4733E0}"/>
              </a:ext>
            </a:extLst>
          </p:cNvPr>
          <p:cNvSpPr/>
          <p:nvPr/>
        </p:nvSpPr>
        <p:spPr>
          <a:xfrm>
            <a:off x="1193202" y="2305328"/>
            <a:ext cx="2016701" cy="400110"/>
          </a:xfrm>
          <a:prstGeom prst="rect">
            <a:avLst/>
          </a:prstGeom>
          <a:solidFill>
            <a:schemeClr val="bg1"/>
          </a:solidFill>
          <a:ln>
            <a:solidFill>
              <a:schemeClr val="accent1"/>
            </a:solidFill>
          </a:ln>
        </p:spPr>
        <p:txBody>
          <a:bodyPr wrap="square">
            <a:spAutoFit/>
          </a:bodyPr>
          <a:lstStyle/>
          <a:p>
            <a:r>
              <a:rPr lang="en-US" sz="2000" dirty="0"/>
              <a:t>has proven to aid</a:t>
            </a:r>
          </a:p>
        </p:txBody>
      </p:sp>
      <p:sp>
        <p:nvSpPr>
          <p:cNvPr id="12" name="Freeform 11">
            <a:extLst>
              <a:ext uri="{FF2B5EF4-FFF2-40B4-BE49-F238E27FC236}">
                <a16:creationId xmlns:a16="http://schemas.microsoft.com/office/drawing/2014/main" id="{7B2B191A-EBCA-D844-835F-45D0EF4A131F}"/>
              </a:ext>
            </a:extLst>
          </p:cNvPr>
          <p:cNvSpPr/>
          <p:nvPr/>
        </p:nvSpPr>
        <p:spPr>
          <a:xfrm rot="15399084">
            <a:off x="3352782" y="5411669"/>
            <a:ext cx="217854" cy="175531"/>
          </a:xfrm>
          <a:custGeom>
            <a:avLst/>
            <a:gdLst>
              <a:gd name="connsiteX0" fmla="*/ 0 w 451976"/>
              <a:gd name="connsiteY0" fmla="*/ 182880 h 210262"/>
              <a:gd name="connsiteX1" fmla="*/ 451104 w 451976"/>
              <a:gd name="connsiteY1" fmla="*/ 195072 h 210262"/>
              <a:gd name="connsiteX2" fmla="*/ 121920 w 451976"/>
              <a:gd name="connsiteY2" fmla="*/ 0 h 210262"/>
            </a:gdLst>
            <a:ahLst/>
            <a:cxnLst>
              <a:cxn ang="0">
                <a:pos x="connsiteX0" y="connsiteY0"/>
              </a:cxn>
              <a:cxn ang="0">
                <a:pos x="connsiteX1" y="connsiteY1"/>
              </a:cxn>
              <a:cxn ang="0">
                <a:pos x="connsiteX2" y="connsiteY2"/>
              </a:cxn>
            </a:cxnLst>
            <a:rect l="l" t="t" r="r" b="b"/>
            <a:pathLst>
              <a:path w="451976" h="210262">
                <a:moveTo>
                  <a:pt x="0" y="182880"/>
                </a:moveTo>
                <a:cubicBezTo>
                  <a:pt x="215392" y="204216"/>
                  <a:pt x="430784" y="225552"/>
                  <a:pt x="451104" y="195072"/>
                </a:cubicBezTo>
                <a:cubicBezTo>
                  <a:pt x="471424" y="164592"/>
                  <a:pt x="130048" y="6096"/>
                  <a:pt x="121920" y="0"/>
                </a:cubicBezTo>
              </a:path>
            </a:pathLst>
          </a:custGeom>
          <a:solidFill>
            <a:srgbClr val="FF000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a:extLst>
              <a:ext uri="{FF2B5EF4-FFF2-40B4-BE49-F238E27FC236}">
                <a16:creationId xmlns:a16="http://schemas.microsoft.com/office/drawing/2014/main" id="{5E35E7BD-9704-6642-B510-2D5EC3FAF909}"/>
              </a:ext>
            </a:extLst>
          </p:cNvPr>
          <p:cNvSpPr/>
          <p:nvPr/>
        </p:nvSpPr>
        <p:spPr>
          <a:xfrm rot="15399084">
            <a:off x="1806553" y="2696479"/>
            <a:ext cx="217854" cy="175531"/>
          </a:xfrm>
          <a:custGeom>
            <a:avLst/>
            <a:gdLst>
              <a:gd name="connsiteX0" fmla="*/ 0 w 451976"/>
              <a:gd name="connsiteY0" fmla="*/ 182880 h 210262"/>
              <a:gd name="connsiteX1" fmla="*/ 451104 w 451976"/>
              <a:gd name="connsiteY1" fmla="*/ 195072 h 210262"/>
              <a:gd name="connsiteX2" fmla="*/ 121920 w 451976"/>
              <a:gd name="connsiteY2" fmla="*/ 0 h 210262"/>
            </a:gdLst>
            <a:ahLst/>
            <a:cxnLst>
              <a:cxn ang="0">
                <a:pos x="connsiteX0" y="connsiteY0"/>
              </a:cxn>
              <a:cxn ang="0">
                <a:pos x="connsiteX1" y="connsiteY1"/>
              </a:cxn>
              <a:cxn ang="0">
                <a:pos x="connsiteX2" y="connsiteY2"/>
              </a:cxn>
            </a:cxnLst>
            <a:rect l="l" t="t" r="r" b="b"/>
            <a:pathLst>
              <a:path w="451976" h="210262">
                <a:moveTo>
                  <a:pt x="0" y="182880"/>
                </a:moveTo>
                <a:cubicBezTo>
                  <a:pt x="215392" y="204216"/>
                  <a:pt x="430784" y="225552"/>
                  <a:pt x="451104" y="195072"/>
                </a:cubicBezTo>
                <a:cubicBezTo>
                  <a:pt x="471424" y="164592"/>
                  <a:pt x="130048" y="6096"/>
                  <a:pt x="121920" y="0"/>
                </a:cubicBezTo>
              </a:path>
            </a:pathLst>
          </a:custGeom>
          <a:solidFill>
            <a:srgbClr val="FF000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8855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C44DF-00D2-8343-AE7B-C9CD2816103E}"/>
              </a:ext>
            </a:extLst>
          </p:cNvPr>
          <p:cNvSpPr>
            <a:spLocks noGrp="1"/>
          </p:cNvSpPr>
          <p:nvPr>
            <p:ph type="title"/>
          </p:nvPr>
        </p:nvSpPr>
        <p:spPr/>
        <p:txBody>
          <a:bodyPr/>
          <a:lstStyle/>
          <a:p>
            <a:r>
              <a:rPr lang="en-US" dirty="0"/>
              <a:t>The AAC Goals</a:t>
            </a:r>
          </a:p>
        </p:txBody>
      </p:sp>
      <p:sp>
        <p:nvSpPr>
          <p:cNvPr id="3" name="Content Placeholder 2">
            <a:extLst>
              <a:ext uri="{FF2B5EF4-FFF2-40B4-BE49-F238E27FC236}">
                <a16:creationId xmlns:a16="http://schemas.microsoft.com/office/drawing/2014/main" id="{45F3C97B-ED77-2B4F-8CAD-556B22F86BF2}"/>
              </a:ext>
            </a:extLst>
          </p:cNvPr>
          <p:cNvSpPr>
            <a:spLocks noGrp="1"/>
          </p:cNvSpPr>
          <p:nvPr>
            <p:ph idx="1"/>
          </p:nvPr>
        </p:nvSpPr>
        <p:spPr/>
        <p:txBody>
          <a:bodyPr>
            <a:normAutofit lnSpcReduction="10000"/>
          </a:bodyPr>
          <a:lstStyle/>
          <a:p>
            <a:r>
              <a:rPr lang="en-US" dirty="0"/>
              <a:t>Establish a means by which children can communicate meaningful messages:</a:t>
            </a:r>
          </a:p>
          <a:p>
            <a:endParaRPr lang="en-US" dirty="0"/>
          </a:p>
          <a:p>
            <a:pPr lvl="1"/>
            <a:r>
              <a:rPr lang="en-US" dirty="0"/>
              <a:t>To meet personal needs and share personal information</a:t>
            </a:r>
          </a:p>
          <a:p>
            <a:pPr lvl="1"/>
            <a:endParaRPr lang="en-US" dirty="0"/>
          </a:p>
          <a:p>
            <a:pPr lvl="1"/>
            <a:r>
              <a:rPr lang="en-US" dirty="0"/>
              <a:t>In ways that promote participation at home, school</a:t>
            </a:r>
            <a:r>
              <a:rPr lang="en-US" i="1" dirty="0"/>
              <a:t>, </a:t>
            </a:r>
            <a:r>
              <a:rPr lang="en-US" dirty="0"/>
              <a:t>and </a:t>
            </a:r>
            <a:r>
              <a:rPr lang="en-US" i="1" dirty="0"/>
              <a:t>leisure</a:t>
            </a:r>
          </a:p>
          <a:p>
            <a:pPr lvl="1"/>
            <a:endParaRPr lang="en-US" dirty="0"/>
          </a:p>
          <a:p>
            <a:pPr lvl="1"/>
            <a:r>
              <a:rPr lang="en-US" dirty="0"/>
              <a:t>In ways that support symbolic language learning &amp; development</a:t>
            </a:r>
          </a:p>
          <a:p>
            <a:pPr lvl="1"/>
            <a:endParaRPr lang="en-US" dirty="0"/>
          </a:p>
          <a:p>
            <a:pPr lvl="1"/>
            <a:r>
              <a:rPr lang="en-US" dirty="0"/>
              <a:t>To establish and maintain social roles and social networks (e.g., friend, student, sibling)</a:t>
            </a:r>
          </a:p>
          <a:p>
            <a:endParaRPr lang="en-US" dirty="0"/>
          </a:p>
        </p:txBody>
      </p:sp>
    </p:spTree>
    <p:extLst>
      <p:ext uri="{BB962C8B-B14F-4D97-AF65-F5344CB8AC3E}">
        <p14:creationId xmlns:p14="http://schemas.microsoft.com/office/powerpoint/2010/main" val="641831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5C106-0653-4B0F-7638-69A5F4DA0DAB}"/>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8A8D53ED-1E3A-2721-3023-0739CE60CF7A}"/>
              </a:ext>
            </a:extLst>
          </p:cNvPr>
          <p:cNvSpPr>
            <a:spLocks noGrp="1"/>
          </p:cNvSpPr>
          <p:nvPr>
            <p:ph idx="1"/>
          </p:nvPr>
        </p:nvSpPr>
        <p:spPr>
          <a:xfrm>
            <a:off x="732322" y="2249137"/>
            <a:ext cx="10515600" cy="4351338"/>
          </a:xfrm>
        </p:spPr>
        <p:txBody>
          <a:bodyPr/>
          <a:lstStyle/>
          <a:p>
            <a:r>
              <a:rPr lang="en-US" sz="2800" dirty="0">
                <a:solidFill>
                  <a:srgbClr val="212121"/>
                </a:solidFill>
                <a:effectLst/>
                <a:latin typeface="Calibri" panose="020F0502020204030204" pitchFamily="34" charset="0"/>
                <a:ea typeface="Calibri" panose="020F0502020204030204" pitchFamily="34"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those contents do not necessarily represent the policy of the Department of Education, and you should not assume endorsement by the Federal Government.</a:t>
            </a:r>
            <a:endParaRPr lang="en-US" sz="3600" dirty="0"/>
          </a:p>
          <a:p>
            <a:endParaRPr lang="en-US" dirty="0"/>
          </a:p>
        </p:txBody>
      </p:sp>
    </p:spTree>
    <p:extLst>
      <p:ext uri="{BB962C8B-B14F-4D97-AF65-F5344CB8AC3E}">
        <p14:creationId xmlns:p14="http://schemas.microsoft.com/office/powerpoint/2010/main" val="564094082"/>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TotalTime>
  <Words>482</Words>
  <Application>Microsoft Office PowerPoint</Application>
  <PresentationFormat>Widescreen</PresentationFormat>
  <Paragraphs>63</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1_Office Theme</vt:lpstr>
      <vt:lpstr>What is Augmentative and Alternative Communication</vt:lpstr>
      <vt:lpstr>Augmentative and alternative communication (AAC) definitions</vt:lpstr>
      <vt:lpstr>AAC Terms &amp; Definitions</vt:lpstr>
      <vt:lpstr>A few AAC Myths</vt:lpstr>
      <vt:lpstr>The AAC Realities</vt:lpstr>
      <vt:lpstr>The AAC Goals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M Seale</dc:creator>
  <cp:lastModifiedBy>Darla Gundler</cp:lastModifiedBy>
  <cp:revision>5</cp:revision>
  <dcterms:created xsi:type="dcterms:W3CDTF">2021-09-15T18:42:42Z</dcterms:created>
  <dcterms:modified xsi:type="dcterms:W3CDTF">2022-07-01T17:09:44Z</dcterms:modified>
</cp:coreProperties>
</file>