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sldIdLst>
    <p:sldId id="257" r:id="rId2"/>
    <p:sldId id="256" r:id="rId3"/>
    <p:sldId id="259" r:id="rId4"/>
    <p:sldId id="260" r:id="rId5"/>
    <p:sldId id="287" r:id="rId6"/>
    <p:sldId id="427" r:id="rId7"/>
    <p:sldId id="431" r:id="rId8"/>
    <p:sldId id="432" r:id="rId9"/>
    <p:sldId id="428" r:id="rId10"/>
    <p:sldId id="411" r:id="rId11"/>
    <p:sldId id="429" r:id="rId12"/>
    <p:sldId id="473" r:id="rId13"/>
    <p:sldId id="456" r:id="rId14"/>
    <p:sldId id="436" r:id="rId15"/>
    <p:sldId id="453" r:id="rId16"/>
    <p:sldId id="437" r:id="rId17"/>
    <p:sldId id="470" r:id="rId18"/>
    <p:sldId id="438" r:id="rId19"/>
    <p:sldId id="461" r:id="rId20"/>
    <p:sldId id="462" r:id="rId21"/>
    <p:sldId id="474" r:id="rId22"/>
    <p:sldId id="454" r:id="rId23"/>
    <p:sldId id="475" r:id="rId24"/>
    <p:sldId id="476" r:id="rId25"/>
    <p:sldId id="458" r:id="rId26"/>
    <p:sldId id="477" r:id="rId27"/>
    <p:sldId id="484" r:id="rId28"/>
    <p:sldId id="439" r:id="rId29"/>
    <p:sldId id="485" r:id="rId30"/>
    <p:sldId id="486" r:id="rId31"/>
    <p:sldId id="487" r:id="rId32"/>
    <p:sldId id="482" r:id="rId33"/>
    <p:sldId id="483" r:id="rId34"/>
    <p:sldId id="478" r:id="rId35"/>
    <p:sldId id="481" r:id="rId36"/>
    <p:sldId id="441" r:id="rId37"/>
    <p:sldId id="468" r:id="rId38"/>
    <p:sldId id="450" r:id="rId39"/>
    <p:sldId id="464" r:id="rId40"/>
    <p:sldId id="442" r:id="rId41"/>
    <p:sldId id="446" r:id="rId42"/>
    <p:sldId id="447" r:id="rId43"/>
    <p:sldId id="444" r:id="rId44"/>
    <p:sldId id="449" r:id="rId45"/>
    <p:sldId id="469" r:id="rId46"/>
    <p:sldId id="472" r:id="rId47"/>
    <p:sldId id="471" r:id="rId48"/>
    <p:sldId id="452" r:id="rId49"/>
    <p:sldId id="480" r:id="rId50"/>
    <p:sldId id="467" r:id="rId51"/>
    <p:sldId id="290" r:id="rId52"/>
    <p:sldId id="463" r:id="rId53"/>
    <p:sldId id="361"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1F88"/>
    <a:srgbClr val="FF9797"/>
    <a:srgbClr val="8FAFCF"/>
    <a:srgbClr val="4051A6"/>
    <a:srgbClr val="1B2246"/>
    <a:srgbClr val="16153F"/>
    <a:srgbClr val="FF4B4B"/>
    <a:srgbClr val="8BCDFF"/>
    <a:srgbClr val="232165"/>
    <a:srgbClr val="ABC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88" autoAdjust="0"/>
    <p:restoredTop sz="69377" autoAdjust="0"/>
  </p:normalViewPr>
  <p:slideViewPr>
    <p:cSldViewPr snapToGrid="0">
      <p:cViewPr varScale="1">
        <p:scale>
          <a:sx n="68" d="100"/>
          <a:sy n="68" d="100"/>
        </p:scale>
        <p:origin x="2400" y="72"/>
      </p:cViewPr>
      <p:guideLst/>
    </p:cSldViewPr>
  </p:slideViewPr>
  <p:outlineViewPr>
    <p:cViewPr>
      <p:scale>
        <a:sx n="33" d="100"/>
        <a:sy n="33" d="100"/>
      </p:scale>
      <p:origin x="0" y="-4003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2E6F2C-6992-4D8B-8DF0-6D22F6126895}" type="doc">
      <dgm:prSet loTypeId="urn:microsoft.com/office/officeart/2016/7/layout/VerticalHollowActionList" loCatId="List" qsTypeId="urn:microsoft.com/office/officeart/2005/8/quickstyle/simple1" qsCatId="simple" csTypeId="urn:microsoft.com/office/officeart/2005/8/colors/accent1_2" csCatId="accent1" phldr="1"/>
      <dgm:spPr/>
      <dgm:t>
        <a:bodyPr/>
        <a:lstStyle/>
        <a:p>
          <a:endParaRPr lang="en-US"/>
        </a:p>
      </dgm:t>
    </dgm:pt>
    <dgm:pt modelId="{9E509FE1-C8A2-4744-95DF-19CB36F41FF4}">
      <dgm:prSet custT="1"/>
      <dgm:spPr/>
      <dgm:t>
        <a:bodyPr/>
        <a:lstStyle/>
        <a:p>
          <a:r>
            <a:rPr lang="en-US" sz="2800" dirty="0"/>
            <a:t>Describe</a:t>
          </a:r>
        </a:p>
      </dgm:t>
    </dgm:pt>
    <dgm:pt modelId="{82C678D7-08F9-4FED-A3C1-6206DF078208}" type="parTrans" cxnId="{59EFA828-F0F7-4170-8102-03BFBC164BEF}">
      <dgm:prSet/>
      <dgm:spPr/>
      <dgm:t>
        <a:bodyPr/>
        <a:lstStyle/>
        <a:p>
          <a:endParaRPr lang="en-US"/>
        </a:p>
      </dgm:t>
    </dgm:pt>
    <dgm:pt modelId="{6861F405-58EF-4184-8437-3C31E980FD22}" type="sibTrans" cxnId="{59EFA828-F0F7-4170-8102-03BFBC164BEF}">
      <dgm:prSet/>
      <dgm:spPr/>
      <dgm:t>
        <a:bodyPr/>
        <a:lstStyle/>
        <a:p>
          <a:endParaRPr lang="en-US"/>
        </a:p>
      </dgm:t>
    </dgm:pt>
    <dgm:pt modelId="{32308F5C-BAA0-4F24-9F3D-6D0FD6D1120A}">
      <dgm:prSet custT="1"/>
      <dgm:spPr/>
      <dgm:t>
        <a:bodyPr/>
        <a:lstStyle/>
        <a:p>
          <a:r>
            <a:rPr lang="en-US" sz="2800" dirty="0">
              <a:solidFill>
                <a:schemeClr val="tx1"/>
              </a:solidFill>
            </a:rPr>
            <a:t>Systematic observation as it relates to the Authentic Assessment Cycle.</a:t>
          </a:r>
        </a:p>
      </dgm:t>
    </dgm:pt>
    <dgm:pt modelId="{553AE46A-8BE3-4787-9502-66B706C2ABE7}" type="parTrans" cxnId="{9708244C-FF56-4F57-A0F0-FFEDFE6D411C}">
      <dgm:prSet/>
      <dgm:spPr/>
      <dgm:t>
        <a:bodyPr/>
        <a:lstStyle/>
        <a:p>
          <a:endParaRPr lang="en-US"/>
        </a:p>
      </dgm:t>
    </dgm:pt>
    <dgm:pt modelId="{21879A6F-4BA6-4E53-826C-FF9DEA2D3FB9}" type="sibTrans" cxnId="{9708244C-FF56-4F57-A0F0-FFEDFE6D411C}">
      <dgm:prSet/>
      <dgm:spPr/>
      <dgm:t>
        <a:bodyPr/>
        <a:lstStyle/>
        <a:p>
          <a:endParaRPr lang="en-US"/>
        </a:p>
      </dgm:t>
    </dgm:pt>
    <dgm:pt modelId="{F6FE5B57-1053-4618-8B88-370089F44794}">
      <dgm:prSet/>
      <dgm:spPr/>
      <dgm:t>
        <a:bodyPr/>
        <a:lstStyle/>
        <a:p>
          <a:r>
            <a:rPr lang="en-US" dirty="0"/>
            <a:t>Identify</a:t>
          </a:r>
        </a:p>
        <a:p>
          <a:r>
            <a:rPr lang="en-US" dirty="0"/>
            <a:t>and Describe</a:t>
          </a:r>
        </a:p>
      </dgm:t>
    </dgm:pt>
    <dgm:pt modelId="{05A23752-55F2-43B3-BCA6-22F9C7F3F108}" type="parTrans" cxnId="{EEA7E2A9-7893-4F12-81BF-CF5BF114CA2E}">
      <dgm:prSet/>
      <dgm:spPr/>
      <dgm:t>
        <a:bodyPr/>
        <a:lstStyle/>
        <a:p>
          <a:endParaRPr lang="en-US"/>
        </a:p>
      </dgm:t>
    </dgm:pt>
    <dgm:pt modelId="{8E9A3155-9208-43CE-AA9C-CA0706999CC8}" type="sibTrans" cxnId="{EEA7E2A9-7893-4F12-81BF-CF5BF114CA2E}">
      <dgm:prSet/>
      <dgm:spPr/>
      <dgm:t>
        <a:bodyPr/>
        <a:lstStyle/>
        <a:p>
          <a:endParaRPr lang="en-US"/>
        </a:p>
      </dgm:t>
    </dgm:pt>
    <dgm:pt modelId="{10C69ACE-A360-4886-BC19-866D57C176BE}">
      <dgm:prSet custT="1"/>
      <dgm:spPr/>
      <dgm:t>
        <a:bodyPr/>
        <a:lstStyle/>
        <a:p>
          <a:r>
            <a:rPr lang="en-US" sz="2800" dirty="0">
              <a:solidFill>
                <a:schemeClr val="tx1"/>
              </a:solidFill>
            </a:rPr>
            <a:t>The collection and documentation of child observations used for authentic assessment.</a:t>
          </a:r>
        </a:p>
      </dgm:t>
    </dgm:pt>
    <dgm:pt modelId="{1DAEA72F-98B3-40F1-9062-576E3740B527}" type="parTrans" cxnId="{0E1568E8-50FA-4FA4-A780-EF3AEA57FB01}">
      <dgm:prSet/>
      <dgm:spPr/>
      <dgm:t>
        <a:bodyPr/>
        <a:lstStyle/>
        <a:p>
          <a:endParaRPr lang="en-US"/>
        </a:p>
      </dgm:t>
    </dgm:pt>
    <dgm:pt modelId="{E07618AE-1BA8-4477-A799-95471A4A522F}" type="sibTrans" cxnId="{0E1568E8-50FA-4FA4-A780-EF3AEA57FB01}">
      <dgm:prSet/>
      <dgm:spPr/>
      <dgm:t>
        <a:bodyPr/>
        <a:lstStyle/>
        <a:p>
          <a:endParaRPr lang="en-US"/>
        </a:p>
      </dgm:t>
    </dgm:pt>
    <dgm:pt modelId="{E6F581B0-6969-46D3-B42A-79D7DA8C627E}">
      <dgm:prSet/>
      <dgm:spPr/>
      <dgm:t>
        <a:bodyPr/>
        <a:lstStyle/>
        <a:p>
          <a:r>
            <a:rPr lang="en-US" dirty="0"/>
            <a:t>Identify and describe</a:t>
          </a:r>
        </a:p>
      </dgm:t>
    </dgm:pt>
    <dgm:pt modelId="{1158EA05-B147-406F-B3F9-CA4A515C4B9D}" type="parTrans" cxnId="{C4C50A16-6EDA-4699-8BFA-DB3FDEED230D}">
      <dgm:prSet/>
      <dgm:spPr/>
      <dgm:t>
        <a:bodyPr/>
        <a:lstStyle/>
        <a:p>
          <a:endParaRPr lang="en-US"/>
        </a:p>
      </dgm:t>
    </dgm:pt>
    <dgm:pt modelId="{6B3FF599-A2D6-4812-9A4E-00A3F158A743}" type="sibTrans" cxnId="{C4C50A16-6EDA-4699-8BFA-DB3FDEED230D}">
      <dgm:prSet/>
      <dgm:spPr/>
      <dgm:t>
        <a:bodyPr/>
        <a:lstStyle/>
        <a:p>
          <a:endParaRPr lang="en-US"/>
        </a:p>
      </dgm:t>
    </dgm:pt>
    <dgm:pt modelId="{5FCDAAD6-214F-424C-B16C-6C90BA9C0895}">
      <dgm:prSet custT="1"/>
      <dgm:spPr/>
      <dgm:t>
        <a:bodyPr/>
        <a:lstStyle/>
        <a:p>
          <a:r>
            <a:rPr lang="en-US" sz="2800" dirty="0">
              <a:solidFill>
                <a:schemeClr val="tx1"/>
              </a:solidFill>
            </a:rPr>
            <a:t>The use of technology in collecting and documenting observations.</a:t>
          </a:r>
        </a:p>
      </dgm:t>
    </dgm:pt>
    <dgm:pt modelId="{EEED9598-17BA-4993-8BFF-B7B71E4A934E}" type="parTrans" cxnId="{373659BC-8A6F-4AF6-9E4F-CFB90E24CFF9}">
      <dgm:prSet/>
      <dgm:spPr/>
      <dgm:t>
        <a:bodyPr/>
        <a:lstStyle/>
        <a:p>
          <a:endParaRPr lang="en-US"/>
        </a:p>
      </dgm:t>
    </dgm:pt>
    <dgm:pt modelId="{86618181-2E71-4840-91A4-C0FE9CC3C2EC}" type="sibTrans" cxnId="{373659BC-8A6F-4AF6-9E4F-CFB90E24CFF9}">
      <dgm:prSet/>
      <dgm:spPr/>
      <dgm:t>
        <a:bodyPr/>
        <a:lstStyle/>
        <a:p>
          <a:endParaRPr lang="en-US"/>
        </a:p>
      </dgm:t>
    </dgm:pt>
    <dgm:pt modelId="{9F014EB4-661E-452C-95F0-EAD994BAA4B7}" type="pres">
      <dgm:prSet presAssocID="{B72E6F2C-6992-4D8B-8DF0-6D22F6126895}" presName="Name0" presStyleCnt="0">
        <dgm:presLayoutVars>
          <dgm:dir/>
          <dgm:animLvl val="lvl"/>
          <dgm:resizeHandles val="exact"/>
        </dgm:presLayoutVars>
      </dgm:prSet>
      <dgm:spPr/>
    </dgm:pt>
    <dgm:pt modelId="{580CB4CF-2C5B-4DA5-A617-BB5CA37DFD36}" type="pres">
      <dgm:prSet presAssocID="{9E509FE1-C8A2-4744-95DF-19CB36F41FF4}" presName="linNode" presStyleCnt="0"/>
      <dgm:spPr/>
    </dgm:pt>
    <dgm:pt modelId="{F3DFD1C7-108B-4720-BFBC-798DD80E1272}" type="pres">
      <dgm:prSet presAssocID="{9E509FE1-C8A2-4744-95DF-19CB36F41FF4}" presName="parentText" presStyleLbl="solidFgAcc1" presStyleIdx="0" presStyleCnt="3">
        <dgm:presLayoutVars>
          <dgm:chMax val="1"/>
          <dgm:bulletEnabled/>
        </dgm:presLayoutVars>
      </dgm:prSet>
      <dgm:spPr/>
    </dgm:pt>
    <dgm:pt modelId="{E950C809-6EE0-407A-9087-921FC03E04AB}" type="pres">
      <dgm:prSet presAssocID="{9E509FE1-C8A2-4744-95DF-19CB36F41FF4}" presName="descendantText" presStyleLbl="alignNode1" presStyleIdx="0" presStyleCnt="3" custLinFactNeighborY="-20276">
        <dgm:presLayoutVars>
          <dgm:bulletEnabled/>
        </dgm:presLayoutVars>
      </dgm:prSet>
      <dgm:spPr/>
    </dgm:pt>
    <dgm:pt modelId="{CD903944-ED37-443A-8E78-D677DA316945}" type="pres">
      <dgm:prSet presAssocID="{6861F405-58EF-4184-8437-3C31E980FD22}" presName="sp" presStyleCnt="0"/>
      <dgm:spPr/>
    </dgm:pt>
    <dgm:pt modelId="{5F8185BD-46E7-433D-8D40-53D22A728FB6}" type="pres">
      <dgm:prSet presAssocID="{F6FE5B57-1053-4618-8B88-370089F44794}" presName="linNode" presStyleCnt="0"/>
      <dgm:spPr/>
    </dgm:pt>
    <dgm:pt modelId="{E345090F-5482-4597-AC80-C61FBB7A24C2}" type="pres">
      <dgm:prSet presAssocID="{F6FE5B57-1053-4618-8B88-370089F44794}" presName="parentText" presStyleLbl="solidFgAcc1" presStyleIdx="1" presStyleCnt="3">
        <dgm:presLayoutVars>
          <dgm:chMax val="1"/>
          <dgm:bulletEnabled/>
        </dgm:presLayoutVars>
      </dgm:prSet>
      <dgm:spPr/>
    </dgm:pt>
    <dgm:pt modelId="{4A18EE41-C52E-40F8-935A-3296C4CECE43}" type="pres">
      <dgm:prSet presAssocID="{F6FE5B57-1053-4618-8B88-370089F44794}" presName="descendantText" presStyleLbl="alignNode1" presStyleIdx="1" presStyleCnt="3">
        <dgm:presLayoutVars>
          <dgm:bulletEnabled/>
        </dgm:presLayoutVars>
      </dgm:prSet>
      <dgm:spPr/>
    </dgm:pt>
    <dgm:pt modelId="{ABADF2FE-33AA-47D0-95FB-ED5F555241CC}" type="pres">
      <dgm:prSet presAssocID="{8E9A3155-9208-43CE-AA9C-CA0706999CC8}" presName="sp" presStyleCnt="0"/>
      <dgm:spPr/>
    </dgm:pt>
    <dgm:pt modelId="{CAD84D8D-8B5C-4C2E-A5A9-CB55298D10E6}" type="pres">
      <dgm:prSet presAssocID="{E6F581B0-6969-46D3-B42A-79D7DA8C627E}" presName="linNode" presStyleCnt="0"/>
      <dgm:spPr/>
    </dgm:pt>
    <dgm:pt modelId="{21B4316B-841E-42E4-AE14-E1AF2E9D5BD0}" type="pres">
      <dgm:prSet presAssocID="{E6F581B0-6969-46D3-B42A-79D7DA8C627E}" presName="parentText" presStyleLbl="solidFgAcc1" presStyleIdx="2" presStyleCnt="3">
        <dgm:presLayoutVars>
          <dgm:chMax val="1"/>
          <dgm:bulletEnabled/>
        </dgm:presLayoutVars>
      </dgm:prSet>
      <dgm:spPr/>
    </dgm:pt>
    <dgm:pt modelId="{7F13E08A-4B2F-4917-8DD1-F2C0A3595951}" type="pres">
      <dgm:prSet presAssocID="{E6F581B0-6969-46D3-B42A-79D7DA8C627E}" presName="descendantText" presStyleLbl="alignNode1" presStyleIdx="2" presStyleCnt="3">
        <dgm:presLayoutVars>
          <dgm:bulletEnabled/>
        </dgm:presLayoutVars>
      </dgm:prSet>
      <dgm:spPr/>
    </dgm:pt>
  </dgm:ptLst>
  <dgm:cxnLst>
    <dgm:cxn modelId="{C4C50A16-6EDA-4699-8BFA-DB3FDEED230D}" srcId="{B72E6F2C-6992-4D8B-8DF0-6D22F6126895}" destId="{E6F581B0-6969-46D3-B42A-79D7DA8C627E}" srcOrd="2" destOrd="0" parTransId="{1158EA05-B147-406F-B3F9-CA4A515C4B9D}" sibTransId="{6B3FF599-A2D6-4812-9A4E-00A3F158A743}"/>
    <dgm:cxn modelId="{E4E85423-39C2-4B1E-A531-39A37D48C7E8}" type="presOf" srcId="{5FCDAAD6-214F-424C-B16C-6C90BA9C0895}" destId="{7F13E08A-4B2F-4917-8DD1-F2C0A3595951}" srcOrd="0" destOrd="0" presId="urn:microsoft.com/office/officeart/2016/7/layout/VerticalHollowActionList"/>
    <dgm:cxn modelId="{59EFA828-F0F7-4170-8102-03BFBC164BEF}" srcId="{B72E6F2C-6992-4D8B-8DF0-6D22F6126895}" destId="{9E509FE1-C8A2-4744-95DF-19CB36F41FF4}" srcOrd="0" destOrd="0" parTransId="{82C678D7-08F9-4FED-A3C1-6206DF078208}" sibTransId="{6861F405-58EF-4184-8437-3C31E980FD22}"/>
    <dgm:cxn modelId="{EF83A242-CF71-42BA-AD9C-F0780184CAA7}" type="presOf" srcId="{32308F5C-BAA0-4F24-9F3D-6D0FD6D1120A}" destId="{E950C809-6EE0-407A-9087-921FC03E04AB}" srcOrd="0" destOrd="0" presId="urn:microsoft.com/office/officeart/2016/7/layout/VerticalHollowActionList"/>
    <dgm:cxn modelId="{69606B47-D6B5-47FC-B70C-6D45ACAD1687}" type="presOf" srcId="{9E509FE1-C8A2-4744-95DF-19CB36F41FF4}" destId="{F3DFD1C7-108B-4720-BFBC-798DD80E1272}" srcOrd="0" destOrd="0" presId="urn:microsoft.com/office/officeart/2016/7/layout/VerticalHollowActionList"/>
    <dgm:cxn modelId="{9708244C-FF56-4F57-A0F0-FFEDFE6D411C}" srcId="{9E509FE1-C8A2-4744-95DF-19CB36F41FF4}" destId="{32308F5C-BAA0-4F24-9F3D-6D0FD6D1120A}" srcOrd="0" destOrd="0" parTransId="{553AE46A-8BE3-4787-9502-66B706C2ABE7}" sibTransId="{21879A6F-4BA6-4E53-826C-FF9DEA2D3FB9}"/>
    <dgm:cxn modelId="{E207EB51-1C31-4E3C-95FE-1043BB41AD7E}" type="presOf" srcId="{10C69ACE-A360-4886-BC19-866D57C176BE}" destId="{4A18EE41-C52E-40F8-935A-3296C4CECE43}" srcOrd="0" destOrd="0" presId="urn:microsoft.com/office/officeart/2016/7/layout/VerticalHollowActionList"/>
    <dgm:cxn modelId="{EEA7E2A9-7893-4F12-81BF-CF5BF114CA2E}" srcId="{B72E6F2C-6992-4D8B-8DF0-6D22F6126895}" destId="{F6FE5B57-1053-4618-8B88-370089F44794}" srcOrd="1" destOrd="0" parTransId="{05A23752-55F2-43B3-BCA6-22F9C7F3F108}" sibTransId="{8E9A3155-9208-43CE-AA9C-CA0706999CC8}"/>
    <dgm:cxn modelId="{373659BC-8A6F-4AF6-9E4F-CFB90E24CFF9}" srcId="{E6F581B0-6969-46D3-B42A-79D7DA8C627E}" destId="{5FCDAAD6-214F-424C-B16C-6C90BA9C0895}" srcOrd="0" destOrd="0" parTransId="{EEED9598-17BA-4993-8BFF-B7B71E4A934E}" sibTransId="{86618181-2E71-4840-91A4-C0FE9CC3C2EC}"/>
    <dgm:cxn modelId="{8E77E2C4-BB83-4E6C-868D-9384C4005E45}" type="presOf" srcId="{B72E6F2C-6992-4D8B-8DF0-6D22F6126895}" destId="{9F014EB4-661E-452C-95F0-EAD994BAA4B7}" srcOrd="0" destOrd="0" presId="urn:microsoft.com/office/officeart/2016/7/layout/VerticalHollowActionList"/>
    <dgm:cxn modelId="{F837DBDA-C4DD-46B6-9102-0ED1A50416EE}" type="presOf" srcId="{E6F581B0-6969-46D3-B42A-79D7DA8C627E}" destId="{21B4316B-841E-42E4-AE14-E1AF2E9D5BD0}" srcOrd="0" destOrd="0" presId="urn:microsoft.com/office/officeart/2016/7/layout/VerticalHollowActionList"/>
    <dgm:cxn modelId="{0E1568E8-50FA-4FA4-A780-EF3AEA57FB01}" srcId="{F6FE5B57-1053-4618-8B88-370089F44794}" destId="{10C69ACE-A360-4886-BC19-866D57C176BE}" srcOrd="0" destOrd="0" parTransId="{1DAEA72F-98B3-40F1-9062-576E3740B527}" sibTransId="{E07618AE-1BA8-4477-A799-95471A4A522F}"/>
    <dgm:cxn modelId="{679C19F9-C4DE-4803-8767-C9875CD99E09}" type="presOf" srcId="{F6FE5B57-1053-4618-8B88-370089F44794}" destId="{E345090F-5482-4597-AC80-C61FBB7A24C2}" srcOrd="0" destOrd="0" presId="urn:microsoft.com/office/officeart/2016/7/layout/VerticalHollowActionList"/>
    <dgm:cxn modelId="{BDDDCC84-934F-4D75-9879-A2FA80949654}" type="presParOf" srcId="{9F014EB4-661E-452C-95F0-EAD994BAA4B7}" destId="{580CB4CF-2C5B-4DA5-A617-BB5CA37DFD36}" srcOrd="0" destOrd="0" presId="urn:microsoft.com/office/officeart/2016/7/layout/VerticalHollowActionList"/>
    <dgm:cxn modelId="{2062DFF2-AE15-4329-B483-FBB9D32C8D2C}" type="presParOf" srcId="{580CB4CF-2C5B-4DA5-A617-BB5CA37DFD36}" destId="{F3DFD1C7-108B-4720-BFBC-798DD80E1272}" srcOrd="0" destOrd="0" presId="urn:microsoft.com/office/officeart/2016/7/layout/VerticalHollowActionList"/>
    <dgm:cxn modelId="{745B9FD4-CA8B-401F-80F6-69CE84A0CF67}" type="presParOf" srcId="{580CB4CF-2C5B-4DA5-A617-BB5CA37DFD36}" destId="{E950C809-6EE0-407A-9087-921FC03E04AB}" srcOrd="1" destOrd="0" presId="urn:microsoft.com/office/officeart/2016/7/layout/VerticalHollowActionList"/>
    <dgm:cxn modelId="{3DDD4B30-3D9A-4785-B977-2CBEED655EAA}" type="presParOf" srcId="{9F014EB4-661E-452C-95F0-EAD994BAA4B7}" destId="{CD903944-ED37-443A-8E78-D677DA316945}" srcOrd="1" destOrd="0" presId="urn:microsoft.com/office/officeart/2016/7/layout/VerticalHollowActionList"/>
    <dgm:cxn modelId="{1638E42C-0FCA-4E36-9916-C83BAFF554EF}" type="presParOf" srcId="{9F014EB4-661E-452C-95F0-EAD994BAA4B7}" destId="{5F8185BD-46E7-433D-8D40-53D22A728FB6}" srcOrd="2" destOrd="0" presId="urn:microsoft.com/office/officeart/2016/7/layout/VerticalHollowActionList"/>
    <dgm:cxn modelId="{62FE4286-10F8-4F65-88B1-4852AF97EE54}" type="presParOf" srcId="{5F8185BD-46E7-433D-8D40-53D22A728FB6}" destId="{E345090F-5482-4597-AC80-C61FBB7A24C2}" srcOrd="0" destOrd="0" presId="urn:microsoft.com/office/officeart/2016/7/layout/VerticalHollowActionList"/>
    <dgm:cxn modelId="{F11E9B15-5713-4BA4-AB87-16915B872302}" type="presParOf" srcId="{5F8185BD-46E7-433D-8D40-53D22A728FB6}" destId="{4A18EE41-C52E-40F8-935A-3296C4CECE43}" srcOrd="1" destOrd="0" presId="urn:microsoft.com/office/officeart/2016/7/layout/VerticalHollowActionList"/>
    <dgm:cxn modelId="{79AA2899-0544-40CC-8F60-C9DF1025F2E1}" type="presParOf" srcId="{9F014EB4-661E-452C-95F0-EAD994BAA4B7}" destId="{ABADF2FE-33AA-47D0-95FB-ED5F555241CC}" srcOrd="3" destOrd="0" presId="urn:microsoft.com/office/officeart/2016/7/layout/VerticalHollowActionList"/>
    <dgm:cxn modelId="{BAFE2A2A-BAD5-4CBC-85A5-C72BB0076B43}" type="presParOf" srcId="{9F014EB4-661E-452C-95F0-EAD994BAA4B7}" destId="{CAD84D8D-8B5C-4C2E-A5A9-CB55298D10E6}" srcOrd="4" destOrd="0" presId="urn:microsoft.com/office/officeart/2016/7/layout/VerticalHollowActionList"/>
    <dgm:cxn modelId="{B990F506-F07F-403B-815C-AB3A1B3D769D}" type="presParOf" srcId="{CAD84D8D-8B5C-4C2E-A5A9-CB55298D10E6}" destId="{21B4316B-841E-42E4-AE14-E1AF2E9D5BD0}" srcOrd="0" destOrd="0" presId="urn:microsoft.com/office/officeart/2016/7/layout/VerticalHollowActionList"/>
    <dgm:cxn modelId="{CEE81D99-F2C1-4BF6-B9EA-A9CEF7951957}" type="presParOf" srcId="{CAD84D8D-8B5C-4C2E-A5A9-CB55298D10E6}" destId="{7F13E08A-4B2F-4917-8DD1-F2C0A3595951}" srcOrd="1" destOrd="0" presId="urn:microsoft.com/office/officeart/2016/7/layout/VerticalHollowAction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789752-A1D1-4883-8321-90BD2156F89F}"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249E3741-6DCD-409C-97C2-47E96564BD69}">
      <dgm:prSet phldrT="[Text]" custT="1"/>
      <dgm:spPr/>
      <dgm:t>
        <a:bodyPr/>
        <a:lstStyle/>
        <a:p>
          <a:r>
            <a:rPr lang="en-US" sz="2000" dirty="0">
              <a:solidFill>
                <a:schemeClr val="tx1"/>
              </a:solidFill>
            </a:rPr>
            <a:t>Observation</a:t>
          </a:r>
        </a:p>
      </dgm:t>
    </dgm:pt>
    <dgm:pt modelId="{B8656F46-F784-4717-B8ED-054EEF5B6241}" type="parTrans" cxnId="{A6B36D50-CAC4-4090-9D1F-0CE4BB9E357E}">
      <dgm:prSet/>
      <dgm:spPr/>
      <dgm:t>
        <a:bodyPr/>
        <a:lstStyle/>
        <a:p>
          <a:endParaRPr lang="en-US"/>
        </a:p>
      </dgm:t>
    </dgm:pt>
    <dgm:pt modelId="{9085D4DC-2FB5-48C3-B543-857F79D93DEF}" type="sibTrans" cxnId="{A6B36D50-CAC4-4090-9D1F-0CE4BB9E357E}">
      <dgm:prSet/>
      <dgm:spPr/>
      <dgm:t>
        <a:bodyPr/>
        <a:lstStyle/>
        <a:p>
          <a:endParaRPr lang="en-US" dirty="0"/>
        </a:p>
      </dgm:t>
    </dgm:pt>
    <dgm:pt modelId="{EC87E703-BB6F-4761-9589-781862EA6C3A}">
      <dgm:prSet phldrT="[Text]" custT="1"/>
      <dgm:spPr/>
      <dgm:t>
        <a:bodyPr/>
        <a:lstStyle/>
        <a:p>
          <a:r>
            <a:rPr lang="en-US" sz="2000" dirty="0">
              <a:solidFill>
                <a:schemeClr val="tx1"/>
              </a:solidFill>
            </a:rPr>
            <a:t>Documen-tation </a:t>
          </a:r>
        </a:p>
      </dgm:t>
    </dgm:pt>
    <dgm:pt modelId="{70357F91-EEC2-44E7-AC59-9547ADA3BF34}" type="parTrans" cxnId="{2AED6090-1E90-463F-9E02-A74323FEB28B}">
      <dgm:prSet/>
      <dgm:spPr/>
      <dgm:t>
        <a:bodyPr/>
        <a:lstStyle/>
        <a:p>
          <a:endParaRPr lang="en-US"/>
        </a:p>
      </dgm:t>
    </dgm:pt>
    <dgm:pt modelId="{99674AD1-A9A9-41E1-AFBE-F1EA5708E3C3}" type="sibTrans" cxnId="{2AED6090-1E90-463F-9E02-A74323FEB28B}">
      <dgm:prSet/>
      <dgm:spPr/>
      <dgm:t>
        <a:bodyPr/>
        <a:lstStyle/>
        <a:p>
          <a:endParaRPr lang="en-US" dirty="0"/>
        </a:p>
      </dgm:t>
    </dgm:pt>
    <dgm:pt modelId="{AB324BB4-7436-4F1E-85A4-C0DBBEC0B1C6}">
      <dgm:prSet phldrT="[Text]" custT="1"/>
      <dgm:spPr/>
      <dgm:t>
        <a:bodyPr/>
        <a:lstStyle/>
        <a:p>
          <a:r>
            <a:rPr lang="en-US" sz="2000" dirty="0">
              <a:solidFill>
                <a:schemeClr val="tx1"/>
              </a:solidFill>
            </a:rPr>
            <a:t>Review &amp; Interpreta-tion</a:t>
          </a:r>
        </a:p>
      </dgm:t>
    </dgm:pt>
    <dgm:pt modelId="{A826D31A-DF31-46A8-8BB9-2F9B1FB5E220}" type="parTrans" cxnId="{97F6801F-2E00-4B2E-943E-C33303D71BBC}">
      <dgm:prSet/>
      <dgm:spPr/>
      <dgm:t>
        <a:bodyPr/>
        <a:lstStyle/>
        <a:p>
          <a:endParaRPr lang="en-US"/>
        </a:p>
      </dgm:t>
    </dgm:pt>
    <dgm:pt modelId="{49EEFF63-4C73-4356-B9D2-5B9C325DF36F}" type="sibTrans" cxnId="{97F6801F-2E00-4B2E-943E-C33303D71BBC}">
      <dgm:prSet/>
      <dgm:spPr/>
      <dgm:t>
        <a:bodyPr/>
        <a:lstStyle/>
        <a:p>
          <a:endParaRPr lang="en-US" dirty="0"/>
        </a:p>
      </dgm:t>
    </dgm:pt>
    <dgm:pt modelId="{1D240C72-36B1-47D8-A672-3EE12B1924F2}">
      <dgm:prSet phldrT="[Text]" custT="1"/>
      <dgm:spPr/>
      <dgm:t>
        <a:bodyPr/>
        <a:lstStyle/>
        <a:p>
          <a:r>
            <a:rPr lang="en-US" sz="2000" dirty="0">
              <a:solidFill>
                <a:schemeClr val="tx1"/>
              </a:solidFill>
            </a:rPr>
            <a:t>Planning</a:t>
          </a:r>
        </a:p>
      </dgm:t>
    </dgm:pt>
    <dgm:pt modelId="{C730692F-0531-44ED-8BEE-DF5536EC2932}" type="parTrans" cxnId="{58DAF531-B3BF-44DE-A20F-998896B1A19A}">
      <dgm:prSet/>
      <dgm:spPr/>
      <dgm:t>
        <a:bodyPr/>
        <a:lstStyle/>
        <a:p>
          <a:endParaRPr lang="en-US"/>
        </a:p>
      </dgm:t>
    </dgm:pt>
    <dgm:pt modelId="{0386F914-2BD1-4DEC-B0FD-3AB08259BEED}" type="sibTrans" cxnId="{58DAF531-B3BF-44DE-A20F-998896B1A19A}">
      <dgm:prSet/>
      <dgm:spPr/>
      <dgm:t>
        <a:bodyPr/>
        <a:lstStyle/>
        <a:p>
          <a:endParaRPr lang="en-US" dirty="0"/>
        </a:p>
      </dgm:t>
    </dgm:pt>
    <dgm:pt modelId="{44190A40-5566-40D8-80DA-E82694E995FD}">
      <dgm:prSet phldrT="[Text]" custT="1"/>
      <dgm:spPr/>
      <dgm:t>
        <a:bodyPr/>
        <a:lstStyle/>
        <a:p>
          <a:r>
            <a:rPr lang="en-US" sz="2000" dirty="0">
              <a:solidFill>
                <a:schemeClr val="tx1"/>
              </a:solidFill>
            </a:rPr>
            <a:t>Intervention &amp; Instruction</a:t>
          </a:r>
        </a:p>
      </dgm:t>
    </dgm:pt>
    <dgm:pt modelId="{4252804D-DD31-47E5-A323-4DD99CA42F58}" type="parTrans" cxnId="{BF4E20B0-F0D7-4116-9C46-DC6D9357FC10}">
      <dgm:prSet/>
      <dgm:spPr/>
      <dgm:t>
        <a:bodyPr/>
        <a:lstStyle/>
        <a:p>
          <a:endParaRPr lang="en-US"/>
        </a:p>
      </dgm:t>
    </dgm:pt>
    <dgm:pt modelId="{69ECA6A0-5B91-48ED-87B9-0E9C8CCA2A71}" type="sibTrans" cxnId="{BF4E20B0-F0D7-4116-9C46-DC6D9357FC10}">
      <dgm:prSet/>
      <dgm:spPr/>
      <dgm:t>
        <a:bodyPr/>
        <a:lstStyle/>
        <a:p>
          <a:endParaRPr lang="en-US" dirty="0"/>
        </a:p>
      </dgm:t>
    </dgm:pt>
    <dgm:pt modelId="{19F381E0-9426-419C-8F71-25F9D8502D2C}" type="pres">
      <dgm:prSet presAssocID="{4D789752-A1D1-4883-8321-90BD2156F89F}" presName="cycle" presStyleCnt="0">
        <dgm:presLayoutVars>
          <dgm:dir/>
          <dgm:resizeHandles val="exact"/>
        </dgm:presLayoutVars>
      </dgm:prSet>
      <dgm:spPr/>
    </dgm:pt>
    <dgm:pt modelId="{C12B8ED6-A3C8-43A0-922E-D12305A88D65}" type="pres">
      <dgm:prSet presAssocID="{249E3741-6DCD-409C-97C2-47E96564BD69}" presName="node" presStyleLbl="node1" presStyleIdx="0" presStyleCnt="5" custScaleX="138263">
        <dgm:presLayoutVars>
          <dgm:bulletEnabled val="1"/>
        </dgm:presLayoutVars>
      </dgm:prSet>
      <dgm:spPr/>
    </dgm:pt>
    <dgm:pt modelId="{B0485F33-A7A2-4440-B7D0-F4346BE98041}" type="pres">
      <dgm:prSet presAssocID="{9085D4DC-2FB5-48C3-B543-857F79D93DEF}" presName="sibTrans" presStyleLbl="sibTrans2D1" presStyleIdx="0" presStyleCnt="5"/>
      <dgm:spPr/>
    </dgm:pt>
    <dgm:pt modelId="{71575D6F-BD0B-4D1E-BD2B-F11E1A5841CB}" type="pres">
      <dgm:prSet presAssocID="{9085D4DC-2FB5-48C3-B543-857F79D93DEF}" presName="connectorText" presStyleLbl="sibTrans2D1" presStyleIdx="0" presStyleCnt="5"/>
      <dgm:spPr/>
    </dgm:pt>
    <dgm:pt modelId="{FB39257A-8696-4B4D-8142-A04DAD3CEA5E}" type="pres">
      <dgm:prSet presAssocID="{EC87E703-BB6F-4761-9589-781862EA6C3A}" presName="node" presStyleLbl="node1" presStyleIdx="1" presStyleCnt="5" custAng="0" custScaleX="147219" custRadScaleRad="103502" custRadScaleInc="14379">
        <dgm:presLayoutVars>
          <dgm:bulletEnabled val="1"/>
        </dgm:presLayoutVars>
      </dgm:prSet>
      <dgm:spPr/>
    </dgm:pt>
    <dgm:pt modelId="{08E146D7-8C18-4073-8FE7-457CC37D1EFA}" type="pres">
      <dgm:prSet presAssocID="{99674AD1-A9A9-41E1-AFBE-F1EA5708E3C3}" presName="sibTrans" presStyleLbl="sibTrans2D1" presStyleIdx="1" presStyleCnt="5"/>
      <dgm:spPr/>
    </dgm:pt>
    <dgm:pt modelId="{3ED839C5-E850-4543-B197-6B520F4976A0}" type="pres">
      <dgm:prSet presAssocID="{99674AD1-A9A9-41E1-AFBE-F1EA5708E3C3}" presName="connectorText" presStyleLbl="sibTrans2D1" presStyleIdx="1" presStyleCnt="5"/>
      <dgm:spPr/>
    </dgm:pt>
    <dgm:pt modelId="{009B183E-7726-4EEC-8663-3930308AFCC9}" type="pres">
      <dgm:prSet presAssocID="{AB324BB4-7436-4F1E-85A4-C0DBBEC0B1C6}" presName="node" presStyleLbl="node1" presStyleIdx="2" presStyleCnt="5" custScaleX="123530" custScaleY="85546">
        <dgm:presLayoutVars>
          <dgm:bulletEnabled val="1"/>
        </dgm:presLayoutVars>
      </dgm:prSet>
      <dgm:spPr/>
    </dgm:pt>
    <dgm:pt modelId="{EB055D0F-6C3C-4D89-A2C5-2D757ECDDB1A}" type="pres">
      <dgm:prSet presAssocID="{49EEFF63-4C73-4356-B9D2-5B9C325DF36F}" presName="sibTrans" presStyleLbl="sibTrans2D1" presStyleIdx="2" presStyleCnt="5"/>
      <dgm:spPr/>
    </dgm:pt>
    <dgm:pt modelId="{77C0C8D3-F35C-4F71-AD3C-B906652BD8F4}" type="pres">
      <dgm:prSet presAssocID="{49EEFF63-4C73-4356-B9D2-5B9C325DF36F}" presName="connectorText" presStyleLbl="sibTrans2D1" presStyleIdx="2" presStyleCnt="5"/>
      <dgm:spPr/>
    </dgm:pt>
    <dgm:pt modelId="{4B1C832E-41D0-4674-BBCE-1BE24ADCDAF3}" type="pres">
      <dgm:prSet presAssocID="{1D240C72-36B1-47D8-A672-3EE12B1924F2}" presName="node" presStyleLbl="node1" presStyleIdx="3" presStyleCnt="5" custScaleX="122207" custScaleY="92258">
        <dgm:presLayoutVars>
          <dgm:bulletEnabled val="1"/>
        </dgm:presLayoutVars>
      </dgm:prSet>
      <dgm:spPr/>
    </dgm:pt>
    <dgm:pt modelId="{852EDC36-F17A-4EED-8E5A-00ED1756C648}" type="pres">
      <dgm:prSet presAssocID="{0386F914-2BD1-4DEC-B0FD-3AB08259BEED}" presName="sibTrans" presStyleLbl="sibTrans2D1" presStyleIdx="3" presStyleCnt="5"/>
      <dgm:spPr/>
    </dgm:pt>
    <dgm:pt modelId="{3CD4D00C-52F9-4095-A096-3BE4C20EB613}" type="pres">
      <dgm:prSet presAssocID="{0386F914-2BD1-4DEC-B0FD-3AB08259BEED}" presName="connectorText" presStyleLbl="sibTrans2D1" presStyleIdx="3" presStyleCnt="5"/>
      <dgm:spPr/>
    </dgm:pt>
    <dgm:pt modelId="{536F635B-0F49-440C-AA02-94DCE3D033F9}" type="pres">
      <dgm:prSet presAssocID="{44190A40-5566-40D8-80DA-E82694E995FD}" presName="node" presStyleLbl="node1" presStyleIdx="4" presStyleCnt="5" custAng="0" custScaleX="142713" custRadScaleRad="98734" custRadScaleInc="1723">
        <dgm:presLayoutVars>
          <dgm:bulletEnabled val="1"/>
        </dgm:presLayoutVars>
      </dgm:prSet>
      <dgm:spPr/>
    </dgm:pt>
    <dgm:pt modelId="{0ECDF49B-9ADE-4725-8BA3-28D8D31E4218}" type="pres">
      <dgm:prSet presAssocID="{69ECA6A0-5B91-48ED-87B9-0E9C8CCA2A71}" presName="sibTrans" presStyleLbl="sibTrans2D1" presStyleIdx="4" presStyleCnt="5" custLinFactNeighborX="25338" custLinFactNeighborY="0"/>
      <dgm:spPr/>
    </dgm:pt>
    <dgm:pt modelId="{0DD51261-1904-4BAB-BB4F-4BECA50B6AC1}" type="pres">
      <dgm:prSet presAssocID="{69ECA6A0-5B91-48ED-87B9-0E9C8CCA2A71}" presName="connectorText" presStyleLbl="sibTrans2D1" presStyleIdx="4" presStyleCnt="5"/>
      <dgm:spPr/>
    </dgm:pt>
  </dgm:ptLst>
  <dgm:cxnLst>
    <dgm:cxn modelId="{97F6801F-2E00-4B2E-943E-C33303D71BBC}" srcId="{4D789752-A1D1-4883-8321-90BD2156F89F}" destId="{AB324BB4-7436-4F1E-85A4-C0DBBEC0B1C6}" srcOrd="2" destOrd="0" parTransId="{A826D31A-DF31-46A8-8BB9-2F9B1FB5E220}" sibTransId="{49EEFF63-4C73-4356-B9D2-5B9C325DF36F}"/>
    <dgm:cxn modelId="{80474D26-9C53-4FF6-AF7F-483FCC5190BE}" type="presOf" srcId="{9085D4DC-2FB5-48C3-B543-857F79D93DEF}" destId="{71575D6F-BD0B-4D1E-BD2B-F11E1A5841CB}" srcOrd="1" destOrd="0" presId="urn:microsoft.com/office/officeart/2005/8/layout/cycle2"/>
    <dgm:cxn modelId="{58DAF531-B3BF-44DE-A20F-998896B1A19A}" srcId="{4D789752-A1D1-4883-8321-90BD2156F89F}" destId="{1D240C72-36B1-47D8-A672-3EE12B1924F2}" srcOrd="3" destOrd="0" parTransId="{C730692F-0531-44ED-8BEE-DF5536EC2932}" sibTransId="{0386F914-2BD1-4DEC-B0FD-3AB08259BEED}"/>
    <dgm:cxn modelId="{AA55B43C-018B-43DF-BD3B-30E719685A23}" type="presOf" srcId="{99674AD1-A9A9-41E1-AFBE-F1EA5708E3C3}" destId="{08E146D7-8C18-4073-8FE7-457CC37D1EFA}" srcOrd="0" destOrd="0" presId="urn:microsoft.com/office/officeart/2005/8/layout/cycle2"/>
    <dgm:cxn modelId="{7DF15F40-C0A9-446F-BEA8-F9D95A4CE51F}" type="presOf" srcId="{0386F914-2BD1-4DEC-B0FD-3AB08259BEED}" destId="{852EDC36-F17A-4EED-8E5A-00ED1756C648}" srcOrd="0" destOrd="0" presId="urn:microsoft.com/office/officeart/2005/8/layout/cycle2"/>
    <dgm:cxn modelId="{8BFABD5C-427D-49F2-8E8B-D2393927BD17}" type="presOf" srcId="{49EEFF63-4C73-4356-B9D2-5B9C325DF36F}" destId="{77C0C8D3-F35C-4F71-AD3C-B906652BD8F4}" srcOrd="1" destOrd="0" presId="urn:microsoft.com/office/officeart/2005/8/layout/cycle2"/>
    <dgm:cxn modelId="{CADFC75D-51CC-4D84-8E73-DC7A6F19D5AA}" type="presOf" srcId="{69ECA6A0-5B91-48ED-87B9-0E9C8CCA2A71}" destId="{0ECDF49B-9ADE-4725-8BA3-28D8D31E4218}" srcOrd="0" destOrd="0" presId="urn:microsoft.com/office/officeart/2005/8/layout/cycle2"/>
    <dgm:cxn modelId="{7C32EA5F-5CB6-4777-90DE-BF54DE961FA5}" type="presOf" srcId="{1D240C72-36B1-47D8-A672-3EE12B1924F2}" destId="{4B1C832E-41D0-4674-BBCE-1BE24ADCDAF3}" srcOrd="0" destOrd="0" presId="urn:microsoft.com/office/officeart/2005/8/layout/cycle2"/>
    <dgm:cxn modelId="{E196B443-8699-4322-8EF7-67C8378977AC}" type="presOf" srcId="{0386F914-2BD1-4DEC-B0FD-3AB08259BEED}" destId="{3CD4D00C-52F9-4095-A096-3BE4C20EB613}" srcOrd="1" destOrd="0" presId="urn:microsoft.com/office/officeart/2005/8/layout/cycle2"/>
    <dgm:cxn modelId="{7B7B8C4C-EB48-48BF-B2D5-F992073821D1}" type="presOf" srcId="{249E3741-6DCD-409C-97C2-47E96564BD69}" destId="{C12B8ED6-A3C8-43A0-922E-D12305A88D65}" srcOrd="0" destOrd="0" presId="urn:microsoft.com/office/officeart/2005/8/layout/cycle2"/>
    <dgm:cxn modelId="{A324086E-B128-4D8B-9952-84C5D4B45C7D}" type="presOf" srcId="{EC87E703-BB6F-4761-9589-781862EA6C3A}" destId="{FB39257A-8696-4B4D-8142-A04DAD3CEA5E}" srcOrd="0" destOrd="0" presId="urn:microsoft.com/office/officeart/2005/8/layout/cycle2"/>
    <dgm:cxn modelId="{A6B36D50-CAC4-4090-9D1F-0CE4BB9E357E}" srcId="{4D789752-A1D1-4883-8321-90BD2156F89F}" destId="{249E3741-6DCD-409C-97C2-47E96564BD69}" srcOrd="0" destOrd="0" parTransId="{B8656F46-F784-4717-B8ED-054EEF5B6241}" sibTransId="{9085D4DC-2FB5-48C3-B543-857F79D93DEF}"/>
    <dgm:cxn modelId="{44539453-3103-4C53-A54F-2A39D5102445}" type="presOf" srcId="{44190A40-5566-40D8-80DA-E82694E995FD}" destId="{536F635B-0F49-440C-AA02-94DCE3D033F9}" srcOrd="0" destOrd="0" presId="urn:microsoft.com/office/officeart/2005/8/layout/cycle2"/>
    <dgm:cxn modelId="{2AED6090-1E90-463F-9E02-A74323FEB28B}" srcId="{4D789752-A1D1-4883-8321-90BD2156F89F}" destId="{EC87E703-BB6F-4761-9589-781862EA6C3A}" srcOrd="1" destOrd="0" parTransId="{70357F91-EEC2-44E7-AC59-9547ADA3BF34}" sibTransId="{99674AD1-A9A9-41E1-AFBE-F1EA5708E3C3}"/>
    <dgm:cxn modelId="{F7841992-4C79-4584-8A6E-2FB05E0F1FEC}" type="presOf" srcId="{69ECA6A0-5B91-48ED-87B9-0E9C8CCA2A71}" destId="{0DD51261-1904-4BAB-BB4F-4BECA50B6AC1}" srcOrd="1" destOrd="0" presId="urn:microsoft.com/office/officeart/2005/8/layout/cycle2"/>
    <dgm:cxn modelId="{5061D3AE-EAF1-4E98-90CF-0FA28BCB4A56}" type="presOf" srcId="{4D789752-A1D1-4883-8321-90BD2156F89F}" destId="{19F381E0-9426-419C-8F71-25F9D8502D2C}" srcOrd="0" destOrd="0" presId="urn:microsoft.com/office/officeart/2005/8/layout/cycle2"/>
    <dgm:cxn modelId="{BF4E20B0-F0D7-4116-9C46-DC6D9357FC10}" srcId="{4D789752-A1D1-4883-8321-90BD2156F89F}" destId="{44190A40-5566-40D8-80DA-E82694E995FD}" srcOrd="4" destOrd="0" parTransId="{4252804D-DD31-47E5-A323-4DD99CA42F58}" sibTransId="{69ECA6A0-5B91-48ED-87B9-0E9C8CCA2A71}"/>
    <dgm:cxn modelId="{122E6BB8-6902-4FDD-A489-F3BA8BB9AEC2}" type="presOf" srcId="{9085D4DC-2FB5-48C3-B543-857F79D93DEF}" destId="{B0485F33-A7A2-4440-B7D0-F4346BE98041}" srcOrd="0" destOrd="0" presId="urn:microsoft.com/office/officeart/2005/8/layout/cycle2"/>
    <dgm:cxn modelId="{C7F44FBB-F9F3-4214-9575-E279E666CDAA}" type="presOf" srcId="{AB324BB4-7436-4F1E-85A4-C0DBBEC0B1C6}" destId="{009B183E-7726-4EEC-8663-3930308AFCC9}" srcOrd="0" destOrd="0" presId="urn:microsoft.com/office/officeart/2005/8/layout/cycle2"/>
    <dgm:cxn modelId="{99CCD7D2-481F-438F-BCE4-9F4E779D8E75}" type="presOf" srcId="{99674AD1-A9A9-41E1-AFBE-F1EA5708E3C3}" destId="{3ED839C5-E850-4543-B197-6B520F4976A0}" srcOrd="1" destOrd="0" presId="urn:microsoft.com/office/officeart/2005/8/layout/cycle2"/>
    <dgm:cxn modelId="{8C5238E6-9706-49F8-9755-2A7BD4599B63}" type="presOf" srcId="{49EEFF63-4C73-4356-B9D2-5B9C325DF36F}" destId="{EB055D0F-6C3C-4D89-A2C5-2D757ECDDB1A}" srcOrd="0" destOrd="0" presId="urn:microsoft.com/office/officeart/2005/8/layout/cycle2"/>
    <dgm:cxn modelId="{A6469842-6647-4124-A74F-E7D3E8BB61EB}" type="presParOf" srcId="{19F381E0-9426-419C-8F71-25F9D8502D2C}" destId="{C12B8ED6-A3C8-43A0-922E-D12305A88D65}" srcOrd="0" destOrd="0" presId="urn:microsoft.com/office/officeart/2005/8/layout/cycle2"/>
    <dgm:cxn modelId="{BA0D09D7-BB98-46BD-878D-4CB4E01DC860}" type="presParOf" srcId="{19F381E0-9426-419C-8F71-25F9D8502D2C}" destId="{B0485F33-A7A2-4440-B7D0-F4346BE98041}" srcOrd="1" destOrd="0" presId="urn:microsoft.com/office/officeart/2005/8/layout/cycle2"/>
    <dgm:cxn modelId="{61022596-FAF6-4A80-9706-2D0E96647676}" type="presParOf" srcId="{B0485F33-A7A2-4440-B7D0-F4346BE98041}" destId="{71575D6F-BD0B-4D1E-BD2B-F11E1A5841CB}" srcOrd="0" destOrd="0" presId="urn:microsoft.com/office/officeart/2005/8/layout/cycle2"/>
    <dgm:cxn modelId="{327D4269-910C-4D43-A60B-CA395A8D2DC9}" type="presParOf" srcId="{19F381E0-9426-419C-8F71-25F9D8502D2C}" destId="{FB39257A-8696-4B4D-8142-A04DAD3CEA5E}" srcOrd="2" destOrd="0" presId="urn:microsoft.com/office/officeart/2005/8/layout/cycle2"/>
    <dgm:cxn modelId="{26BD7ED1-7181-45DD-825F-BA393C30F700}" type="presParOf" srcId="{19F381E0-9426-419C-8F71-25F9D8502D2C}" destId="{08E146D7-8C18-4073-8FE7-457CC37D1EFA}" srcOrd="3" destOrd="0" presId="urn:microsoft.com/office/officeart/2005/8/layout/cycle2"/>
    <dgm:cxn modelId="{75877CFC-7D4D-4650-A97D-0D8594EF6295}" type="presParOf" srcId="{08E146D7-8C18-4073-8FE7-457CC37D1EFA}" destId="{3ED839C5-E850-4543-B197-6B520F4976A0}" srcOrd="0" destOrd="0" presId="urn:microsoft.com/office/officeart/2005/8/layout/cycle2"/>
    <dgm:cxn modelId="{24D5110F-F4C8-42CB-BC22-1DBCAFE30A4D}" type="presParOf" srcId="{19F381E0-9426-419C-8F71-25F9D8502D2C}" destId="{009B183E-7726-4EEC-8663-3930308AFCC9}" srcOrd="4" destOrd="0" presId="urn:microsoft.com/office/officeart/2005/8/layout/cycle2"/>
    <dgm:cxn modelId="{4C6B2A57-6137-4CA4-AE05-EFD3CA9DE942}" type="presParOf" srcId="{19F381E0-9426-419C-8F71-25F9D8502D2C}" destId="{EB055D0F-6C3C-4D89-A2C5-2D757ECDDB1A}" srcOrd="5" destOrd="0" presId="urn:microsoft.com/office/officeart/2005/8/layout/cycle2"/>
    <dgm:cxn modelId="{8D657E83-26D3-4783-B4CD-7BFDB204B9C7}" type="presParOf" srcId="{EB055D0F-6C3C-4D89-A2C5-2D757ECDDB1A}" destId="{77C0C8D3-F35C-4F71-AD3C-B906652BD8F4}" srcOrd="0" destOrd="0" presId="urn:microsoft.com/office/officeart/2005/8/layout/cycle2"/>
    <dgm:cxn modelId="{5F6BC0E1-E995-41C1-96E0-D486B4822103}" type="presParOf" srcId="{19F381E0-9426-419C-8F71-25F9D8502D2C}" destId="{4B1C832E-41D0-4674-BBCE-1BE24ADCDAF3}" srcOrd="6" destOrd="0" presId="urn:microsoft.com/office/officeart/2005/8/layout/cycle2"/>
    <dgm:cxn modelId="{62A4D287-E5FC-4A0B-A704-B45B6E377051}" type="presParOf" srcId="{19F381E0-9426-419C-8F71-25F9D8502D2C}" destId="{852EDC36-F17A-4EED-8E5A-00ED1756C648}" srcOrd="7" destOrd="0" presId="urn:microsoft.com/office/officeart/2005/8/layout/cycle2"/>
    <dgm:cxn modelId="{5FDAEE76-0A3D-4B2B-9103-3CA3ADFA2306}" type="presParOf" srcId="{852EDC36-F17A-4EED-8E5A-00ED1756C648}" destId="{3CD4D00C-52F9-4095-A096-3BE4C20EB613}" srcOrd="0" destOrd="0" presId="urn:microsoft.com/office/officeart/2005/8/layout/cycle2"/>
    <dgm:cxn modelId="{7B97C22A-68E2-4592-8E21-66C5CD658295}" type="presParOf" srcId="{19F381E0-9426-419C-8F71-25F9D8502D2C}" destId="{536F635B-0F49-440C-AA02-94DCE3D033F9}" srcOrd="8" destOrd="0" presId="urn:microsoft.com/office/officeart/2005/8/layout/cycle2"/>
    <dgm:cxn modelId="{F582C25C-68FF-43E9-BFCD-CC4A40473A15}" type="presParOf" srcId="{19F381E0-9426-419C-8F71-25F9D8502D2C}" destId="{0ECDF49B-9ADE-4725-8BA3-28D8D31E4218}" srcOrd="9" destOrd="0" presId="urn:microsoft.com/office/officeart/2005/8/layout/cycle2"/>
    <dgm:cxn modelId="{6B03AA1A-8CA3-403F-AB08-D8F07005E9FB}" type="presParOf" srcId="{0ECDF49B-9ADE-4725-8BA3-28D8D31E4218}" destId="{0DD51261-1904-4BAB-BB4F-4BECA50B6AC1}"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50C809-6EE0-407A-9087-921FC03E04AB}">
      <dsp:nvSpPr>
        <dsp:cNvPr id="0" name=""/>
        <dsp:cNvSpPr/>
      </dsp:nvSpPr>
      <dsp:spPr>
        <a:xfrm>
          <a:off x="1577340" y="0"/>
          <a:ext cx="6309360" cy="14838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419" tIns="376904" rIns="122419" bIns="376904"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tx1"/>
              </a:solidFill>
            </a:rPr>
            <a:t>Systematic observation as it relates to the Authentic Assessment Cycle.</a:t>
          </a:r>
        </a:p>
      </dsp:txBody>
      <dsp:txXfrm>
        <a:off x="1577340" y="0"/>
        <a:ext cx="6309360" cy="1483872"/>
      </dsp:txXfrm>
    </dsp:sp>
    <dsp:sp modelId="{F3DFD1C7-108B-4720-BFBC-798DD80E1272}">
      <dsp:nvSpPr>
        <dsp:cNvPr id="0" name=""/>
        <dsp:cNvSpPr/>
      </dsp:nvSpPr>
      <dsp:spPr>
        <a:xfrm>
          <a:off x="0" y="1447"/>
          <a:ext cx="1577340" cy="148387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468" tIns="146574" rIns="83468" bIns="146574" numCol="1" spcCol="1270" anchor="ctr" anchorCtr="0">
          <a:noAutofit/>
        </a:bodyPr>
        <a:lstStyle/>
        <a:p>
          <a:pPr marL="0" lvl="0" indent="0" algn="ctr" defTabSz="1244600">
            <a:lnSpc>
              <a:spcPct val="90000"/>
            </a:lnSpc>
            <a:spcBef>
              <a:spcPct val="0"/>
            </a:spcBef>
            <a:spcAft>
              <a:spcPct val="35000"/>
            </a:spcAft>
            <a:buNone/>
          </a:pPr>
          <a:r>
            <a:rPr lang="en-US" sz="2800" kern="1200" dirty="0"/>
            <a:t>Describe</a:t>
          </a:r>
        </a:p>
      </dsp:txBody>
      <dsp:txXfrm>
        <a:off x="0" y="1447"/>
        <a:ext cx="1577340" cy="1483872"/>
      </dsp:txXfrm>
    </dsp:sp>
    <dsp:sp modelId="{4A18EE41-C52E-40F8-935A-3296C4CECE43}">
      <dsp:nvSpPr>
        <dsp:cNvPr id="0" name=""/>
        <dsp:cNvSpPr/>
      </dsp:nvSpPr>
      <dsp:spPr>
        <a:xfrm>
          <a:off x="1577340" y="1574352"/>
          <a:ext cx="6309360" cy="14838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419" tIns="376904" rIns="122419" bIns="376904"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tx1"/>
              </a:solidFill>
            </a:rPr>
            <a:t>The collection and documentation of child observations used for authentic assessment.</a:t>
          </a:r>
        </a:p>
      </dsp:txBody>
      <dsp:txXfrm>
        <a:off x="1577340" y="1574352"/>
        <a:ext cx="6309360" cy="1483872"/>
      </dsp:txXfrm>
    </dsp:sp>
    <dsp:sp modelId="{E345090F-5482-4597-AC80-C61FBB7A24C2}">
      <dsp:nvSpPr>
        <dsp:cNvPr id="0" name=""/>
        <dsp:cNvSpPr/>
      </dsp:nvSpPr>
      <dsp:spPr>
        <a:xfrm>
          <a:off x="0" y="1574352"/>
          <a:ext cx="1577340" cy="148387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468" tIns="146574" rIns="83468" bIns="146574" numCol="1" spcCol="1270" anchor="ctr" anchorCtr="0">
          <a:noAutofit/>
        </a:bodyPr>
        <a:lstStyle/>
        <a:p>
          <a:pPr marL="0" lvl="0" indent="0" algn="ctr" defTabSz="1111250">
            <a:lnSpc>
              <a:spcPct val="90000"/>
            </a:lnSpc>
            <a:spcBef>
              <a:spcPct val="0"/>
            </a:spcBef>
            <a:spcAft>
              <a:spcPct val="35000"/>
            </a:spcAft>
            <a:buNone/>
          </a:pPr>
          <a:r>
            <a:rPr lang="en-US" sz="2500" kern="1200" dirty="0"/>
            <a:t>Identify</a:t>
          </a:r>
        </a:p>
        <a:p>
          <a:pPr marL="0" lvl="0" indent="0" algn="ctr" defTabSz="1111250">
            <a:lnSpc>
              <a:spcPct val="90000"/>
            </a:lnSpc>
            <a:spcBef>
              <a:spcPct val="0"/>
            </a:spcBef>
            <a:spcAft>
              <a:spcPct val="35000"/>
            </a:spcAft>
            <a:buNone/>
          </a:pPr>
          <a:r>
            <a:rPr lang="en-US" sz="2500" kern="1200" dirty="0"/>
            <a:t>and Describe</a:t>
          </a:r>
        </a:p>
      </dsp:txBody>
      <dsp:txXfrm>
        <a:off x="0" y="1574352"/>
        <a:ext cx="1577340" cy="1483872"/>
      </dsp:txXfrm>
    </dsp:sp>
    <dsp:sp modelId="{7F13E08A-4B2F-4917-8DD1-F2C0A3595951}">
      <dsp:nvSpPr>
        <dsp:cNvPr id="0" name=""/>
        <dsp:cNvSpPr/>
      </dsp:nvSpPr>
      <dsp:spPr>
        <a:xfrm>
          <a:off x="1577340" y="3147257"/>
          <a:ext cx="6309360" cy="14838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419" tIns="376904" rIns="122419" bIns="376904"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tx1"/>
              </a:solidFill>
            </a:rPr>
            <a:t>The use of technology in collecting and documenting observations.</a:t>
          </a:r>
        </a:p>
      </dsp:txBody>
      <dsp:txXfrm>
        <a:off x="1577340" y="3147257"/>
        <a:ext cx="6309360" cy="1483872"/>
      </dsp:txXfrm>
    </dsp:sp>
    <dsp:sp modelId="{21B4316B-841E-42E4-AE14-E1AF2E9D5BD0}">
      <dsp:nvSpPr>
        <dsp:cNvPr id="0" name=""/>
        <dsp:cNvSpPr/>
      </dsp:nvSpPr>
      <dsp:spPr>
        <a:xfrm>
          <a:off x="0" y="3147257"/>
          <a:ext cx="1577340" cy="148387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468" tIns="146574" rIns="83468" bIns="146574" numCol="1" spcCol="1270" anchor="ctr" anchorCtr="0">
          <a:noAutofit/>
        </a:bodyPr>
        <a:lstStyle/>
        <a:p>
          <a:pPr marL="0" lvl="0" indent="0" algn="ctr" defTabSz="1111250">
            <a:lnSpc>
              <a:spcPct val="90000"/>
            </a:lnSpc>
            <a:spcBef>
              <a:spcPct val="0"/>
            </a:spcBef>
            <a:spcAft>
              <a:spcPct val="35000"/>
            </a:spcAft>
            <a:buNone/>
          </a:pPr>
          <a:r>
            <a:rPr lang="en-US" sz="2500" kern="1200" dirty="0"/>
            <a:t>Identify and describe</a:t>
          </a:r>
        </a:p>
      </dsp:txBody>
      <dsp:txXfrm>
        <a:off x="0" y="3147257"/>
        <a:ext cx="1577340" cy="14838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2B8ED6-A3C8-43A0-922E-D12305A88D65}">
      <dsp:nvSpPr>
        <dsp:cNvPr id="0" name=""/>
        <dsp:cNvSpPr/>
      </dsp:nvSpPr>
      <dsp:spPr>
        <a:xfrm>
          <a:off x="3118078" y="27067"/>
          <a:ext cx="1874125" cy="135547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Observation</a:t>
          </a:r>
        </a:p>
      </dsp:txBody>
      <dsp:txXfrm>
        <a:off x="3392537" y="225572"/>
        <a:ext cx="1325207" cy="958468"/>
      </dsp:txXfrm>
    </dsp:sp>
    <dsp:sp modelId="{B0485F33-A7A2-4440-B7D0-F4346BE98041}">
      <dsp:nvSpPr>
        <dsp:cNvPr id="0" name=""/>
        <dsp:cNvSpPr/>
      </dsp:nvSpPr>
      <dsp:spPr>
        <a:xfrm rot="2241166">
          <a:off x="4766068" y="1130082"/>
          <a:ext cx="291897" cy="4574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dirty="0"/>
        </a:p>
      </dsp:txBody>
      <dsp:txXfrm>
        <a:off x="4775048" y="1195012"/>
        <a:ext cx="204328" cy="274484"/>
      </dsp:txXfrm>
    </dsp:sp>
    <dsp:sp modelId="{FB39257A-8696-4B4D-8142-A04DAD3CEA5E}">
      <dsp:nvSpPr>
        <dsp:cNvPr id="0" name=""/>
        <dsp:cNvSpPr/>
      </dsp:nvSpPr>
      <dsp:spPr>
        <a:xfrm>
          <a:off x="4803043" y="1359448"/>
          <a:ext cx="1995522" cy="135547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Documen-tation </a:t>
          </a:r>
        </a:p>
      </dsp:txBody>
      <dsp:txXfrm>
        <a:off x="5095280" y="1557953"/>
        <a:ext cx="1411048" cy="958468"/>
      </dsp:txXfrm>
    </dsp:sp>
    <dsp:sp modelId="{08E146D7-8C18-4073-8FE7-457CC37D1EFA}">
      <dsp:nvSpPr>
        <dsp:cNvPr id="0" name=""/>
        <dsp:cNvSpPr/>
      </dsp:nvSpPr>
      <dsp:spPr>
        <a:xfrm rot="6724952">
          <a:off x="5253223" y="2745655"/>
          <a:ext cx="334708" cy="4574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dirty="0"/>
        </a:p>
      </dsp:txBody>
      <dsp:txXfrm rot="10800000">
        <a:off x="5322304" y="2790627"/>
        <a:ext cx="234296" cy="274484"/>
      </dsp:txXfrm>
    </dsp:sp>
    <dsp:sp modelId="{009B183E-7726-4EEC-8663-3930308AFCC9}">
      <dsp:nvSpPr>
        <dsp:cNvPr id="0" name=""/>
        <dsp:cNvSpPr/>
      </dsp:nvSpPr>
      <dsp:spPr>
        <a:xfrm>
          <a:off x="4234646" y="3254158"/>
          <a:ext cx="1674422" cy="115955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Review &amp; Interpreta-tion</a:t>
          </a:r>
        </a:p>
      </dsp:txBody>
      <dsp:txXfrm>
        <a:off x="4479859" y="3423971"/>
        <a:ext cx="1183996" cy="819931"/>
      </dsp:txXfrm>
    </dsp:sp>
    <dsp:sp modelId="{EB055D0F-6C3C-4D89-A2C5-2D757ECDDB1A}">
      <dsp:nvSpPr>
        <dsp:cNvPr id="0" name=""/>
        <dsp:cNvSpPr/>
      </dsp:nvSpPr>
      <dsp:spPr>
        <a:xfrm rot="10800000">
          <a:off x="3958664" y="3605200"/>
          <a:ext cx="195027" cy="4574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dirty="0"/>
        </a:p>
      </dsp:txBody>
      <dsp:txXfrm rot="10800000">
        <a:off x="4017172" y="3696695"/>
        <a:ext cx="136519" cy="274484"/>
      </dsp:txXfrm>
    </dsp:sp>
    <dsp:sp modelId="{4B1C832E-41D0-4674-BBCE-1BE24ADCDAF3}">
      <dsp:nvSpPr>
        <dsp:cNvPr id="0" name=""/>
        <dsp:cNvSpPr/>
      </dsp:nvSpPr>
      <dsp:spPr>
        <a:xfrm>
          <a:off x="2210180" y="3208668"/>
          <a:ext cx="1656489" cy="12505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Planning</a:t>
          </a:r>
        </a:p>
      </dsp:txBody>
      <dsp:txXfrm>
        <a:off x="2452767" y="3391805"/>
        <a:ext cx="1171315" cy="884263"/>
      </dsp:txXfrm>
    </dsp:sp>
    <dsp:sp modelId="{852EDC36-F17A-4EED-8E5A-00ED1756C648}">
      <dsp:nvSpPr>
        <dsp:cNvPr id="0" name=""/>
        <dsp:cNvSpPr/>
      </dsp:nvSpPr>
      <dsp:spPr>
        <a:xfrm rot="15168409">
          <a:off x="2562142" y="2669691"/>
          <a:ext cx="373633" cy="4574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dirty="0"/>
        </a:p>
      </dsp:txBody>
      <dsp:txXfrm rot="10800000">
        <a:off x="2634754" y="2814727"/>
        <a:ext cx="261543" cy="274484"/>
      </dsp:txXfrm>
    </dsp:sp>
    <dsp:sp modelId="{536F635B-0F49-440C-AA02-94DCE3D033F9}">
      <dsp:nvSpPr>
        <dsp:cNvPr id="0" name=""/>
        <dsp:cNvSpPr/>
      </dsp:nvSpPr>
      <dsp:spPr>
        <a:xfrm>
          <a:off x="1469473" y="1211503"/>
          <a:ext cx="1934444" cy="135547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Intervention &amp; Instruction</a:t>
          </a:r>
        </a:p>
      </dsp:txBody>
      <dsp:txXfrm>
        <a:off x="1752766" y="1410008"/>
        <a:ext cx="1367858" cy="958468"/>
      </dsp:txXfrm>
    </dsp:sp>
    <dsp:sp modelId="{0ECDF49B-9ADE-4725-8BA3-28D8D31E4218}">
      <dsp:nvSpPr>
        <dsp:cNvPr id="0" name=""/>
        <dsp:cNvSpPr/>
      </dsp:nvSpPr>
      <dsp:spPr>
        <a:xfrm rot="19428121">
          <a:off x="3199557" y="1067739"/>
          <a:ext cx="191020" cy="4574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dirty="0"/>
        </a:p>
      </dsp:txBody>
      <dsp:txXfrm>
        <a:off x="3205088" y="1176156"/>
        <a:ext cx="133714" cy="274484"/>
      </dsp:txXfrm>
    </dsp:sp>
  </dsp:spTree>
</dsp:drawing>
</file>

<file path=ppt/diagrams/layout1.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780C1-FCDC-4579-8F94-CC26D6D62F19}" type="datetimeFigureOut">
              <a:rPr lang="en-US" smtClean="0"/>
              <a:t>6/30/2022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75C521-E302-44C1-9D0F-185697121048}" type="slidenum">
              <a:rPr lang="en-US" smtClean="0"/>
              <a:t>‹#›</a:t>
            </a:fld>
            <a:endParaRPr lang="en-US" dirty="0"/>
          </a:p>
        </p:txBody>
      </p:sp>
    </p:spTree>
    <p:extLst>
      <p:ext uri="{BB962C8B-B14F-4D97-AF65-F5344CB8AC3E}">
        <p14:creationId xmlns:p14="http://schemas.microsoft.com/office/powerpoint/2010/main" val="311827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session, documenting observations of young children to assess performance will be discussed. The content of this session aligns with the knowledge and skills included in EI/ECSE Standard 4, Assessment Processes, Component 4.2. Read the component on the slide. </a:t>
            </a:r>
          </a:p>
        </p:txBody>
      </p:sp>
      <p:sp>
        <p:nvSpPr>
          <p:cNvPr id="4" name="Slide Number Placeholder 3"/>
          <p:cNvSpPr>
            <a:spLocks noGrp="1"/>
          </p:cNvSpPr>
          <p:nvPr>
            <p:ph type="sldNum" sz="quarter" idx="5"/>
          </p:nvPr>
        </p:nvSpPr>
        <p:spPr/>
        <p:txBody>
          <a:bodyPr/>
          <a:lstStyle/>
          <a:p>
            <a:fld id="{EB75C521-E302-44C1-9D0F-185697121048}" type="slidenum">
              <a:rPr lang="en-US" smtClean="0"/>
              <a:t>2</a:t>
            </a:fld>
            <a:endParaRPr lang="en-US" dirty="0"/>
          </a:p>
        </p:txBody>
      </p:sp>
    </p:spTree>
    <p:extLst>
      <p:ext uri="{BB962C8B-B14F-4D97-AF65-F5344CB8AC3E}">
        <p14:creationId xmlns:p14="http://schemas.microsoft.com/office/powerpoint/2010/main" val="741475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using anecdotal notes as the assessment measure, it is important to make notes as the activity occurs. This can be done on an anecdotal note form such as this one, or another method may be used (e.g., post it notes, notepad) with the actual anecdotal note form completed later.  After reading the information on this slide, tell learners that you will now focus on the what and how of observing and recording objectively.</a:t>
            </a:r>
          </a:p>
        </p:txBody>
      </p:sp>
      <p:sp>
        <p:nvSpPr>
          <p:cNvPr id="4" name="Slide Number Placeholder 3"/>
          <p:cNvSpPr>
            <a:spLocks noGrp="1"/>
          </p:cNvSpPr>
          <p:nvPr>
            <p:ph type="sldNum" sz="quarter" idx="5"/>
          </p:nvPr>
        </p:nvSpPr>
        <p:spPr/>
        <p:txBody>
          <a:bodyPr/>
          <a:lstStyle/>
          <a:p>
            <a:fld id="{EB75C521-E302-44C1-9D0F-185697121048}" type="slidenum">
              <a:rPr lang="en-US" smtClean="0"/>
              <a:t>12</a:t>
            </a:fld>
            <a:endParaRPr lang="en-US" dirty="0"/>
          </a:p>
        </p:txBody>
      </p:sp>
    </p:spTree>
    <p:extLst>
      <p:ext uri="{BB962C8B-B14F-4D97-AF65-F5344CB8AC3E}">
        <p14:creationId xmlns:p14="http://schemas.microsoft.com/office/powerpoint/2010/main" val="1119976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https://eclkc.ohs.acf.hhs.gov/video/clearing-your-view-staying-objective-observation</a:t>
            </a:r>
          </a:p>
          <a:p>
            <a:r>
              <a:rPr lang="en-US" dirty="0"/>
              <a:t>Watch the video, Clearing Your View: Staying Objective in Observation, which focuses on how to observe infants and toddlers and record what you observe objectively without making judgments or interpreting what is occurring. The video content also applies to observing preschoolers and documenting what is observed objectively.</a:t>
            </a:r>
          </a:p>
          <a:p>
            <a:endParaRPr lang="en-US" dirty="0"/>
          </a:p>
          <a:p>
            <a:r>
              <a:rPr lang="en-US" dirty="0"/>
              <a:t>As you watch the video, think about the questions on the slide. After watching the video, discuss responses to the questions. This could occur individually (if the module is being used online) or in small groups followed by whole group sharing.  </a:t>
            </a:r>
          </a:p>
        </p:txBody>
      </p:sp>
      <p:sp>
        <p:nvSpPr>
          <p:cNvPr id="4" name="Slide Number Placeholder 3"/>
          <p:cNvSpPr>
            <a:spLocks noGrp="1"/>
          </p:cNvSpPr>
          <p:nvPr>
            <p:ph type="sldNum" sz="quarter" idx="5"/>
          </p:nvPr>
        </p:nvSpPr>
        <p:spPr/>
        <p:txBody>
          <a:bodyPr/>
          <a:lstStyle/>
          <a:p>
            <a:fld id="{EB75C521-E302-44C1-9D0F-185697121048}" type="slidenum">
              <a:rPr lang="en-US" smtClean="0"/>
              <a:t>13</a:t>
            </a:fld>
            <a:endParaRPr lang="en-US" dirty="0"/>
          </a:p>
        </p:txBody>
      </p:sp>
    </p:spTree>
    <p:extLst>
      <p:ext uri="{BB962C8B-B14F-4D97-AF65-F5344CB8AC3E}">
        <p14:creationId xmlns:p14="http://schemas.microsoft.com/office/powerpoint/2010/main" val="842491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directions for the activity. Ask the learners to read each statement and identify whether it is objectively written or not and why they think that. Also, ask them to rewrite the statement(s) that is/are not objectively written. Numbers 2 and 3 are not objectively written. When rewritten, information may be added to items 2 and 3. </a:t>
            </a:r>
          </a:p>
        </p:txBody>
      </p:sp>
      <p:sp>
        <p:nvSpPr>
          <p:cNvPr id="4" name="Slide Number Placeholder 3"/>
          <p:cNvSpPr>
            <a:spLocks noGrp="1"/>
          </p:cNvSpPr>
          <p:nvPr>
            <p:ph type="sldNum" sz="quarter" idx="5"/>
          </p:nvPr>
        </p:nvSpPr>
        <p:spPr/>
        <p:txBody>
          <a:bodyPr/>
          <a:lstStyle/>
          <a:p>
            <a:fld id="{EB75C521-E302-44C1-9D0F-185697121048}" type="slidenum">
              <a:rPr lang="en-US" smtClean="0"/>
              <a:t>14</a:t>
            </a:fld>
            <a:endParaRPr lang="en-US" dirty="0"/>
          </a:p>
        </p:txBody>
      </p:sp>
    </p:spTree>
    <p:extLst>
      <p:ext uri="{BB962C8B-B14F-4D97-AF65-F5344CB8AC3E}">
        <p14:creationId xmlns:p14="http://schemas.microsoft.com/office/powerpoint/2010/main" val="2995929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https://eclkc.ohs.acf.hhs.gov/video/collecting-using-anecdotal-records</a:t>
            </a:r>
          </a:p>
          <a:p>
            <a:r>
              <a:rPr lang="en-US" dirty="0"/>
              <a:t>Watch the video, Collecting and Documenting Anecdotal Records. As you watch the video, think about the questions on the slide.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After watching the video, discuss responses to the questions. This could occur individually (if the module is being used online) or in small groups followed by whole group sharing. </a:t>
            </a:r>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15</a:t>
            </a:fld>
            <a:endParaRPr lang="en-US" dirty="0"/>
          </a:p>
        </p:txBody>
      </p:sp>
    </p:spTree>
    <p:extLst>
      <p:ext uri="{BB962C8B-B14F-4D97-AF65-F5344CB8AC3E}">
        <p14:creationId xmlns:p14="http://schemas.microsoft.com/office/powerpoint/2010/main" val="39860756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Anecdotal notes/records include the child’s name, observer’s name, date/time of the observation, and where the observation took place. Then, the objectively written narrative is included. This child might be observed for several days at center time. If the anecdotal notes are consistently in the library center and with another child, the teacher might then attempt to interpret the anecdotal notes. For example, one interpretation might be that Lucia interacts with and initiates conversation with another child during center time while in the library center. Another interpretation might be that the library center seems to be Lucia’s favorite center, and she does not readily choose other centers.     </a:t>
            </a:r>
          </a:p>
          <a:p>
            <a:endParaRPr lang="en-US" dirty="0"/>
          </a:p>
          <a:p>
            <a:r>
              <a:rPr lang="en-US" dirty="0"/>
              <a:t>If possible, the anecdotal notes should be written as the event occurs or immediately after.  However, in a home or classroom setting that is not always possible. Taking brief notes on index cards or post-it notes that are kept in your pocket is one way to record reminders of what occurred. Then, the actual note can be written at the end of the day. </a:t>
            </a:r>
          </a:p>
        </p:txBody>
      </p:sp>
      <p:sp>
        <p:nvSpPr>
          <p:cNvPr id="4" name="Slide Number Placeholder 3"/>
          <p:cNvSpPr>
            <a:spLocks noGrp="1"/>
          </p:cNvSpPr>
          <p:nvPr>
            <p:ph type="sldNum" sz="quarter" idx="5"/>
          </p:nvPr>
        </p:nvSpPr>
        <p:spPr/>
        <p:txBody>
          <a:bodyPr/>
          <a:lstStyle/>
          <a:p>
            <a:fld id="{EB75C521-E302-44C1-9D0F-185697121048}" type="slidenum">
              <a:rPr lang="en-US" smtClean="0"/>
              <a:t>16</a:t>
            </a:fld>
            <a:endParaRPr lang="en-US" dirty="0"/>
          </a:p>
        </p:txBody>
      </p:sp>
    </p:spTree>
    <p:extLst>
      <p:ext uri="{BB962C8B-B14F-4D97-AF65-F5344CB8AC3E}">
        <p14:creationId xmlns:p14="http://schemas.microsoft.com/office/powerpoint/2010/main" val="23545232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guidelines discussed in the videos and the sample anecdotal note on the previous slide, rewrite this anecdotal note to meet those guidelines. If this is being conducted as a face-to-face session, learners may share their edited anecdotal note with each other, highlighting what they wrote differently.</a:t>
            </a:r>
          </a:p>
          <a:p>
            <a:endParaRPr lang="en-US" dirty="0"/>
          </a:p>
          <a:p>
            <a:r>
              <a:rPr lang="en-US" dirty="0"/>
              <a:t>A sample rewrite of this anecdotal note is below:</a:t>
            </a:r>
          </a:p>
          <a:p>
            <a:r>
              <a:rPr kumimoji="0" lang="en-US" altLang="en-US" sz="2400" b="0" i="0" u="none" strike="noStrike" kern="0" cap="none" spc="0" normalizeH="0" baseline="0" noProof="0" dirty="0">
                <a:ln>
                  <a:noFill/>
                </a:ln>
                <a:solidFill>
                  <a:srgbClr val="000000"/>
                </a:solidFill>
                <a:effectLst/>
                <a:uLnTx/>
                <a:uFillTx/>
                <a:latin typeface="Comic Sans MS"/>
                <a:ea typeface="+mj-ea"/>
                <a:cs typeface="+mj-cs"/>
              </a:rPr>
              <a:t>Child’s Name: Sebrina        Observer: Taruk 	</a:t>
            </a:r>
          </a:p>
          <a:p>
            <a:r>
              <a:rPr kumimoji="0" lang="en-US" altLang="en-US" sz="2400" b="0" i="0" u="none" strike="noStrike" kern="0" cap="none" spc="0" normalizeH="0" baseline="0" noProof="0" dirty="0">
                <a:ln>
                  <a:noFill/>
                </a:ln>
                <a:solidFill>
                  <a:srgbClr val="000000"/>
                </a:solidFill>
                <a:effectLst/>
                <a:uLnTx/>
                <a:uFillTx/>
                <a:latin typeface="Comic Sans MS"/>
                <a:ea typeface="+mj-ea"/>
                <a:cs typeface="+mj-cs"/>
              </a:rPr>
              <a:t>Date: 11-12	                    Setting: Playground</a:t>
            </a:r>
          </a:p>
          <a:p>
            <a:r>
              <a:rPr kumimoji="0" lang="en-US" sz="2400" b="0" i="0" u="none" strike="noStrike" kern="0" cap="none" spc="0" normalizeH="0" baseline="0" noProof="0" dirty="0">
                <a:ln>
                  <a:noFill/>
                </a:ln>
                <a:solidFill>
                  <a:srgbClr val="000000"/>
                </a:solidFill>
                <a:effectLst/>
                <a:uLnTx/>
                <a:uFillTx/>
                <a:latin typeface="Comic Sans MS"/>
                <a:ea typeface="+mj-ea"/>
                <a:cs typeface="+mj-cs"/>
              </a:rPr>
              <a:t>Time: 9:15-9:35 AM</a:t>
            </a:r>
          </a:p>
          <a:p>
            <a:endParaRPr kumimoji="0" lang="en-US" sz="2400" b="0" i="0" u="none" strike="noStrike" kern="0" cap="none" spc="0" normalizeH="0" baseline="0" noProof="0" dirty="0">
              <a:ln>
                <a:noFill/>
              </a:ln>
              <a:solidFill>
                <a:srgbClr val="000000"/>
              </a:solidFill>
              <a:effectLst/>
              <a:uLnTx/>
              <a:uFillTx/>
              <a:latin typeface="Comic Sans MS"/>
              <a:ea typeface="+mj-ea"/>
              <a:cs typeface="+mj-cs"/>
            </a:endParaRPr>
          </a:p>
          <a:p>
            <a:r>
              <a:rPr kumimoji="0" lang="en-US" altLang="en-US" sz="2400" b="0" i="0" u="none" strike="noStrike" kern="0" cap="none" spc="0" normalizeH="0" baseline="0" noProof="0" dirty="0">
                <a:ln>
                  <a:noFill/>
                </a:ln>
                <a:solidFill>
                  <a:srgbClr val="000000"/>
                </a:solidFill>
                <a:effectLst/>
                <a:uLnTx/>
                <a:uFillTx/>
                <a:latin typeface="Comic Sans MS"/>
                <a:ea typeface="+mn-ea"/>
                <a:cs typeface="+mn-cs"/>
              </a:rPr>
              <a:t>Sebrina stood by herself watching a group of girls play a guessing game. She inched closer to the group until she was only inches away and got out “C-c-c-an” and stopped. No one looked at her. She put her head down; her shoulders &amp; mouth dropped. She started twirling a strand of hair. She moved back and sat on the ground 2 feet from the group and watched them for 10 minutes. Then, she walked away.</a:t>
            </a:r>
            <a:endParaRPr lang="en-US" dirty="0"/>
          </a:p>
          <a:p>
            <a:r>
              <a:rPr lang="en-US" dirty="0"/>
              <a:t>   </a:t>
            </a:r>
          </a:p>
        </p:txBody>
      </p:sp>
      <p:sp>
        <p:nvSpPr>
          <p:cNvPr id="4" name="Slide Number Placeholder 3"/>
          <p:cNvSpPr>
            <a:spLocks noGrp="1"/>
          </p:cNvSpPr>
          <p:nvPr>
            <p:ph type="sldNum" sz="quarter" idx="5"/>
          </p:nvPr>
        </p:nvSpPr>
        <p:spPr/>
        <p:txBody>
          <a:bodyPr/>
          <a:lstStyle/>
          <a:p>
            <a:fld id="{EB75C521-E302-44C1-9D0F-185697121048}" type="slidenum">
              <a:rPr lang="en-US" smtClean="0"/>
              <a:t>17</a:t>
            </a:fld>
            <a:endParaRPr lang="en-US" dirty="0"/>
          </a:p>
        </p:txBody>
      </p:sp>
    </p:spTree>
    <p:extLst>
      <p:ext uri="{BB962C8B-B14F-4D97-AF65-F5344CB8AC3E}">
        <p14:creationId xmlns:p14="http://schemas.microsoft.com/office/powerpoint/2010/main" val="38206228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Event sampling is also referred to as frequency counts or recording.</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Sample discrete behaviors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Initiating conversation with peers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Hitting, pushing, biting peers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Leaving seat during center time or small group</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Refusing to follow directions</a:t>
            </a:r>
          </a:p>
          <a:p>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18</a:t>
            </a:fld>
            <a:endParaRPr lang="en-US" dirty="0"/>
          </a:p>
        </p:txBody>
      </p:sp>
    </p:spTree>
    <p:extLst>
      <p:ext uri="{BB962C8B-B14F-4D97-AF65-F5344CB8AC3E}">
        <p14:creationId xmlns:p14="http://schemas.microsoft.com/office/powerpoint/2010/main" val="25742043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Event recording is easy to use since data can be collected while the activity is occurring.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Sample ways to record include:</a:t>
            </a: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Use of wrist counters,</a:t>
            </a: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Use of objects (e.g., paper clips, pennies, poker chips) that can be moved from one container to a target container, </a:t>
            </a: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Use of a clipboard with a data form. An example is included on the next slide.</a:t>
            </a:r>
          </a:p>
          <a:p>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19</a:t>
            </a:fld>
            <a:endParaRPr lang="en-US" dirty="0"/>
          </a:p>
        </p:txBody>
      </p:sp>
    </p:spTree>
    <p:extLst>
      <p:ext uri="{BB962C8B-B14F-4D97-AF65-F5344CB8AC3E}">
        <p14:creationId xmlns:p14="http://schemas.microsoft.com/office/powerpoint/2010/main" val="39578322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recording forms include identifying information: the child’s name, the observer, the activity or setting being observed, a definition of the target behavior, and the dates observed. A table with columns for the date, beginning and ending time of the observation, tallies for each occurrence of the behavior, and the total number of times the behavior is observed is also included. A fifth column may be added to identify the rate or percent of time the behavior occurs for each separate observation time. </a:t>
            </a:r>
          </a:p>
        </p:txBody>
      </p:sp>
      <p:sp>
        <p:nvSpPr>
          <p:cNvPr id="4" name="Slide Number Placeholder 3"/>
          <p:cNvSpPr>
            <a:spLocks noGrp="1"/>
          </p:cNvSpPr>
          <p:nvPr>
            <p:ph type="sldNum" sz="quarter" idx="5"/>
          </p:nvPr>
        </p:nvSpPr>
        <p:spPr/>
        <p:txBody>
          <a:bodyPr/>
          <a:lstStyle/>
          <a:p>
            <a:fld id="{EB75C521-E302-44C1-9D0F-185697121048}" type="slidenum">
              <a:rPr lang="en-US" smtClean="0"/>
              <a:t>20</a:t>
            </a:fld>
            <a:endParaRPr lang="en-US" dirty="0"/>
          </a:p>
        </p:txBody>
      </p:sp>
    </p:spTree>
    <p:extLst>
      <p:ext uri="{BB962C8B-B14F-4D97-AF65-F5344CB8AC3E}">
        <p14:creationId xmlns:p14="http://schemas.microsoft.com/office/powerpoint/2010/main" val="6235593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https://www.youtube.com/watch?v=3IOKLIJos90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In this video, Bih and Kennadi are in the dramatic play center having a pretend meal with the teacher . This observation will use event recording and focus on Bih, the child with the white shirt. Have learners complete the identifying information on the recording form and the first two column in the table prior to watching the video. Note that the observation will be five minutes and will be complete at the video time of 5:08 (the actual activity starts at 0.08).  It may be helpful to watch the video one time without recording the behavior to allow learners to ask questions specific to the behavior to be observed and its definition.  Then, the video should be watched again and the recording form used to document the observed behavior. After completing the observation, the rate or percent of times that the behavior occurred should be calculated.  If the observation is completed in a face-to-face setting, ask learners to share their results. </a:t>
            </a:r>
          </a:p>
          <a:p>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21</a:t>
            </a:fld>
            <a:endParaRPr lang="en-US" dirty="0"/>
          </a:p>
        </p:txBody>
      </p:sp>
    </p:spTree>
    <p:extLst>
      <p:ext uri="{BB962C8B-B14F-4D97-AF65-F5344CB8AC3E}">
        <p14:creationId xmlns:p14="http://schemas.microsoft.com/office/powerpoint/2010/main" val="3344669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Several DEC Recommended Practices are exemplified in the content and activities included in this presentation. Read the Recommended Practices on this and the next slide. </a:t>
            </a:r>
          </a:p>
        </p:txBody>
      </p:sp>
      <p:sp>
        <p:nvSpPr>
          <p:cNvPr id="4" name="Slide Number Placeholder 3"/>
          <p:cNvSpPr>
            <a:spLocks noGrp="1"/>
          </p:cNvSpPr>
          <p:nvPr>
            <p:ph type="sldNum" sz="quarter" idx="5"/>
          </p:nvPr>
        </p:nvSpPr>
        <p:spPr/>
        <p:txBody>
          <a:bodyPr/>
          <a:lstStyle/>
          <a:p>
            <a:fld id="{EB75C521-E302-44C1-9D0F-185697121048}" type="slidenum">
              <a:rPr lang="en-US" smtClean="0"/>
              <a:t>3</a:t>
            </a:fld>
            <a:endParaRPr lang="en-US" dirty="0"/>
          </a:p>
        </p:txBody>
      </p:sp>
    </p:spTree>
    <p:extLst>
      <p:ext uri="{BB962C8B-B14F-4D97-AF65-F5344CB8AC3E}">
        <p14:creationId xmlns:p14="http://schemas.microsoft.com/office/powerpoint/2010/main" val="2681714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Duration recording is used when a behavior occurs at a high rate and over a period of time (e.g., crying, attending to a task, tapping a crayon, sitting during activities).  It is used to document the amount of time a child exhibits a specific behavior in identified daily routines and activities. For example, a child may cry when engaged in routines involving water (e.g., bathing, handwashing, teeth brushing). Duration recording provides information about how long a behavior lasts. It can also provide frequency data since you are recording each time a behavior occurs during a specific period of time. For example, before intervention a child may play with a toy for one, one-minute episode in 10 minutes. While after intervention, the length of play continues to be 1 minute episodes, however, the play episodes occur three times during the 10 minute segment for a total duration of three minutes. </a:t>
            </a:r>
          </a:p>
        </p:txBody>
      </p:sp>
      <p:sp>
        <p:nvSpPr>
          <p:cNvPr id="4" name="Slide Number Placeholder 3"/>
          <p:cNvSpPr>
            <a:spLocks noGrp="1"/>
          </p:cNvSpPr>
          <p:nvPr>
            <p:ph type="sldNum" sz="quarter" idx="5"/>
          </p:nvPr>
        </p:nvSpPr>
        <p:spPr/>
        <p:txBody>
          <a:bodyPr/>
          <a:lstStyle/>
          <a:p>
            <a:fld id="{EB75C521-E302-44C1-9D0F-185697121048}" type="slidenum">
              <a:rPr lang="en-US" smtClean="0"/>
              <a:t>22</a:t>
            </a:fld>
            <a:endParaRPr lang="en-US" dirty="0"/>
          </a:p>
        </p:txBody>
      </p:sp>
    </p:spTree>
    <p:extLst>
      <p:ext uri="{BB962C8B-B14F-4D97-AF65-F5344CB8AC3E}">
        <p14:creationId xmlns:p14="http://schemas.microsoft.com/office/powerpoint/2010/main" val="40123312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Duration recording requires a dedicated observer to record the behavior and a method to determine when the behavior begins and ends (e.g., stopwatch, timer, clock). Observation should occur during routines/activities in which the behavior is most likely to occur. The activity can be videotaped and reviewed later to record data.  </a:t>
            </a:r>
          </a:p>
          <a:p>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23</a:t>
            </a:fld>
            <a:endParaRPr lang="en-US" dirty="0"/>
          </a:p>
        </p:txBody>
      </p:sp>
    </p:spTree>
    <p:extLst>
      <p:ext uri="{BB962C8B-B14F-4D97-AF65-F5344CB8AC3E}">
        <p14:creationId xmlns:p14="http://schemas.microsoft.com/office/powerpoint/2010/main" val="15405895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Latency is often discussed as a separate assessment measure. However, it also represents the length of time a behavior occurs. Latency data is important to collect when a child does not readily begin to participate in or transition to an activity.</a:t>
            </a:r>
          </a:p>
        </p:txBody>
      </p:sp>
      <p:sp>
        <p:nvSpPr>
          <p:cNvPr id="4" name="Slide Number Placeholder 3"/>
          <p:cNvSpPr>
            <a:spLocks noGrp="1"/>
          </p:cNvSpPr>
          <p:nvPr>
            <p:ph type="sldNum" sz="quarter" idx="5"/>
          </p:nvPr>
        </p:nvSpPr>
        <p:spPr/>
        <p:txBody>
          <a:bodyPr/>
          <a:lstStyle/>
          <a:p>
            <a:fld id="{EB75C521-E302-44C1-9D0F-185697121048}" type="slidenum">
              <a:rPr lang="en-US" smtClean="0"/>
              <a:t>24</a:t>
            </a:fld>
            <a:endParaRPr lang="en-US" dirty="0"/>
          </a:p>
        </p:txBody>
      </p:sp>
    </p:spTree>
    <p:extLst>
      <p:ext uri="{BB962C8B-B14F-4D97-AF65-F5344CB8AC3E}">
        <p14:creationId xmlns:p14="http://schemas.microsoft.com/office/powerpoint/2010/main" val="40566570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Duration recording forms include identifying information: the child’s name, the observer, the setting or activity observed, and a definition of the behavior. It also includes a table with a column for the date of each observation, the time range for the activity or setting, the beginning and ending time of the observation, and the duration of the target behavior (typically in minutes). In this sample recording form, the target behavior attending to task does need to be operationally defined. The definition might include: child sits in chair or on designated spot, looks at materials being used by the adult, uses the materials per instructions, etc.  For duration of behaviors that is less than one minute, the beginning and ending time columns may not be needed as it will be difficult to accurately record beginning and ending time in seconds while continuing to observe the behavior.</a:t>
            </a:r>
          </a:p>
        </p:txBody>
      </p:sp>
      <p:sp>
        <p:nvSpPr>
          <p:cNvPr id="4" name="Slide Number Placeholder 3"/>
          <p:cNvSpPr>
            <a:spLocks noGrp="1"/>
          </p:cNvSpPr>
          <p:nvPr>
            <p:ph type="sldNum" sz="quarter" idx="5"/>
          </p:nvPr>
        </p:nvSpPr>
        <p:spPr/>
        <p:txBody>
          <a:bodyPr/>
          <a:lstStyle/>
          <a:p>
            <a:fld id="{EB75C521-E302-44C1-9D0F-185697121048}" type="slidenum">
              <a:rPr lang="en-US" smtClean="0"/>
              <a:t>25</a:t>
            </a:fld>
            <a:endParaRPr lang="en-US" dirty="0"/>
          </a:p>
        </p:txBody>
      </p:sp>
    </p:spTree>
    <p:extLst>
      <p:ext uri="{BB962C8B-B14F-4D97-AF65-F5344CB8AC3E}">
        <p14:creationId xmlns:p14="http://schemas.microsoft.com/office/powerpoint/2010/main" val="32808280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https://www.youtube.com/watch?v=082eVEuROMI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In this video, Jasmin and Alyssandra are in the art center using stencils. This observation will use duration recording and focus on Alyssandra, the child with the purple shirt and long hair. Have learners complete the identifying information on the recording form and the first column in the table prior to watching the video. A stopwatch (or some type of timing device) will need to be used to observe for duration. It may be helpful to watch the video one time without recording the behavior to allow learners to ask questions specific to the behavior to be observed and its definition.  Then, the video should be watched again and the recording form used to document the observed behavior. After completing the observation, the percent of time in which the behavior occurred should be calculated.  If the observation is completed in a face-to-face setting, ask learners to share their results. </a:t>
            </a:r>
          </a:p>
          <a:p>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26</a:t>
            </a:fld>
            <a:endParaRPr lang="en-US" dirty="0"/>
          </a:p>
        </p:txBody>
      </p:sp>
    </p:spTree>
    <p:extLst>
      <p:ext uri="{BB962C8B-B14F-4D97-AF65-F5344CB8AC3E}">
        <p14:creationId xmlns:p14="http://schemas.microsoft.com/office/powerpoint/2010/main" val="944725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each of the three types of interval recording, the time period being observed (e.g., centers, lunch, bath time) is divided into equal intervals. For example, a 15-minute activity/routine could be divided into 15 one-minute intervals. The behavior must occur for the entire interval to be recorded as occurring. Whole interval recording is used when the behavior cannot be easily counted because it is difficult to identify when the behavior begins and ends, or it occurs at a high rate that is difficult to count. Examples of behaviors that may be observed using whole interval recording are: drawing, walking, running, crying. A percentage is calculated to determine the percent of intervals in which the behavior occurred. </a:t>
            </a:r>
          </a:p>
        </p:txBody>
      </p:sp>
      <p:sp>
        <p:nvSpPr>
          <p:cNvPr id="4" name="Slide Number Placeholder 3"/>
          <p:cNvSpPr>
            <a:spLocks noGrp="1"/>
          </p:cNvSpPr>
          <p:nvPr>
            <p:ph type="sldNum" sz="quarter" idx="5"/>
          </p:nvPr>
        </p:nvSpPr>
        <p:spPr/>
        <p:txBody>
          <a:bodyPr/>
          <a:lstStyle/>
          <a:p>
            <a:fld id="{EB75C521-E302-44C1-9D0F-185697121048}" type="slidenum">
              <a:rPr lang="en-US" smtClean="0"/>
              <a:t>29</a:t>
            </a:fld>
            <a:endParaRPr lang="en-US" dirty="0"/>
          </a:p>
        </p:txBody>
      </p:sp>
    </p:spTree>
    <p:extLst>
      <p:ext uri="{BB962C8B-B14F-4D97-AF65-F5344CB8AC3E}">
        <p14:creationId xmlns:p14="http://schemas.microsoft.com/office/powerpoint/2010/main" val="5424855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Different from whole interval recording, the behavior is recorded as occurring using partial interval recording if it occurs any time during an interval. This method is used for behaviors that are not easily counted: beginning and ending of behavior difficult to identify or the behavior occurs at such a high rate that it is difficult to record. This method may also be used for behaviors that occur so quickly that it is difficult to record using other methods. Examples of behaviors that may be observed using partial interval recording are: hitting, swearing, biting, making positive statements to others. Partial interval recording is often used when the goal is to decrease behavior. </a:t>
            </a:r>
          </a:p>
        </p:txBody>
      </p:sp>
      <p:sp>
        <p:nvSpPr>
          <p:cNvPr id="4" name="Slide Number Placeholder 3"/>
          <p:cNvSpPr>
            <a:spLocks noGrp="1"/>
          </p:cNvSpPr>
          <p:nvPr>
            <p:ph type="sldNum" sz="quarter" idx="5"/>
          </p:nvPr>
        </p:nvSpPr>
        <p:spPr/>
        <p:txBody>
          <a:bodyPr/>
          <a:lstStyle/>
          <a:p>
            <a:fld id="{EB75C521-E302-44C1-9D0F-185697121048}" type="slidenum">
              <a:rPr lang="en-US" smtClean="0"/>
              <a:t>30</a:t>
            </a:fld>
            <a:endParaRPr lang="en-US" dirty="0"/>
          </a:p>
        </p:txBody>
      </p:sp>
    </p:spTree>
    <p:extLst>
      <p:ext uri="{BB962C8B-B14F-4D97-AF65-F5344CB8AC3E}">
        <p14:creationId xmlns:p14="http://schemas.microsoft.com/office/powerpoint/2010/main" val="31006143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Momentary time sampling is an interval recording method. The behavior is documented only if it occurs at the very end of the interval. This method may underestimate the occurrence of a behavior as a child may exhibit the behavior throughout the interval but not at the end of the interval. Examples of behaviors for which momentary time sampling may be used are: attending to task, looking at a book.  </a:t>
            </a:r>
          </a:p>
        </p:txBody>
      </p:sp>
      <p:sp>
        <p:nvSpPr>
          <p:cNvPr id="4" name="Slide Number Placeholder 3"/>
          <p:cNvSpPr>
            <a:spLocks noGrp="1"/>
          </p:cNvSpPr>
          <p:nvPr>
            <p:ph type="sldNum" sz="quarter" idx="5"/>
          </p:nvPr>
        </p:nvSpPr>
        <p:spPr/>
        <p:txBody>
          <a:bodyPr/>
          <a:lstStyle/>
          <a:p>
            <a:fld id="{EB75C521-E302-44C1-9D0F-185697121048}" type="slidenum">
              <a:rPr lang="en-US" smtClean="0"/>
              <a:t>31</a:t>
            </a:fld>
            <a:endParaRPr lang="en-US" dirty="0"/>
          </a:p>
        </p:txBody>
      </p:sp>
    </p:spTree>
    <p:extLst>
      <p:ext uri="{BB962C8B-B14F-4D97-AF65-F5344CB8AC3E}">
        <p14:creationId xmlns:p14="http://schemas.microsoft.com/office/powerpoint/2010/main" val="36086029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Interval recording requires a dedicated observer to record the behavior and a method to determine when the behavior begins and ends (e.g., stopwatch, timer, clock). Observation should occur during routines/activities in which the behavior is most likely to occur. The activity can be videotaped and reviewed later to record data.  </a:t>
            </a:r>
          </a:p>
          <a:p>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32</a:t>
            </a:fld>
            <a:endParaRPr lang="en-US" dirty="0"/>
          </a:p>
        </p:txBody>
      </p:sp>
    </p:spTree>
    <p:extLst>
      <p:ext uri="{BB962C8B-B14F-4D97-AF65-F5344CB8AC3E}">
        <p14:creationId xmlns:p14="http://schemas.microsoft.com/office/powerpoint/2010/main" val="27769917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Interval recording forms include identifying information: the child’s name, the observer, the setting or activity observed, the dates of the observations, a definition of the behavior, and the type of interval data being recorded. It also includes a table with a column for the date of each observation, the intervals observed (e.g., 8:00-8:05 AM, 8:06-8:10 AM), some way of coding if the behavior occurred during the interval, and comments. Comments would typically be added after the observation is complete.   </a:t>
            </a:r>
          </a:p>
          <a:p>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33</a:t>
            </a:fld>
            <a:endParaRPr lang="en-US" dirty="0"/>
          </a:p>
        </p:txBody>
      </p:sp>
    </p:spTree>
    <p:extLst>
      <p:ext uri="{BB962C8B-B14F-4D97-AF65-F5344CB8AC3E}">
        <p14:creationId xmlns:p14="http://schemas.microsoft.com/office/powerpoint/2010/main" val="4062938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three objectives for this session that are on the slide. </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607CA01-7CB4-4735-973E-DF46F15CAA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83315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https://www.youtube.com/watch?v=hZRpbqQpABU&amp;t=1s</a:t>
            </a:r>
          </a:p>
          <a:p>
            <a:endParaRPr lang="en-US" dirty="0"/>
          </a:p>
          <a:p>
            <a:r>
              <a:rPr lang="en-US" dirty="0"/>
              <a:t>This observation will focus on Gabby using partial interval recording. Have learners complete the identifying information on the recording form and the first two columns in the table prior to watching the video. Based on the actual time that the children can actually be observed in the video, there will be five, 20 second intervals. It may be helpful to watch the video one time without recording the behavior to allow learners to ask questions specific to the behavior to be observed and its definition.  Then, the video should be watched again and the recording form used to document the observed behavior. After completing the observation, the percent of intervals in which the behavior occurred should be calculated.  If the observation is completed in a face-to-face setting, ask learners to share their results. </a:t>
            </a:r>
          </a:p>
        </p:txBody>
      </p:sp>
      <p:sp>
        <p:nvSpPr>
          <p:cNvPr id="4" name="Slide Number Placeholder 3"/>
          <p:cNvSpPr>
            <a:spLocks noGrp="1"/>
          </p:cNvSpPr>
          <p:nvPr>
            <p:ph type="sldNum" sz="quarter" idx="5"/>
          </p:nvPr>
        </p:nvSpPr>
        <p:spPr/>
        <p:txBody>
          <a:bodyPr/>
          <a:lstStyle/>
          <a:p>
            <a:fld id="{EB75C521-E302-44C1-9D0F-185697121048}" type="slidenum">
              <a:rPr lang="en-US" smtClean="0"/>
              <a:t>34</a:t>
            </a:fld>
            <a:endParaRPr lang="en-US" dirty="0"/>
          </a:p>
        </p:txBody>
      </p:sp>
    </p:spTree>
    <p:extLst>
      <p:ext uri="{BB962C8B-B14F-4D97-AF65-F5344CB8AC3E}">
        <p14:creationId xmlns:p14="http://schemas.microsoft.com/office/powerpoint/2010/main" val="3552257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Checklists may be developed by the service provider (e.g., based on developmental domains, based on content areas). Published checklists may also be used (e.g., HELP, Teaching Resources GOLD). </a:t>
            </a:r>
          </a:p>
        </p:txBody>
      </p:sp>
      <p:sp>
        <p:nvSpPr>
          <p:cNvPr id="4" name="Slide Number Placeholder 3"/>
          <p:cNvSpPr>
            <a:spLocks noGrp="1"/>
          </p:cNvSpPr>
          <p:nvPr>
            <p:ph type="sldNum" sz="quarter" idx="5"/>
          </p:nvPr>
        </p:nvSpPr>
        <p:spPr/>
        <p:txBody>
          <a:bodyPr/>
          <a:lstStyle/>
          <a:p>
            <a:fld id="{EB75C521-E302-44C1-9D0F-185697121048}" type="slidenum">
              <a:rPr lang="en-US" smtClean="0"/>
              <a:t>36</a:t>
            </a:fld>
            <a:endParaRPr lang="en-US" dirty="0"/>
          </a:p>
        </p:txBody>
      </p:sp>
    </p:spTree>
    <p:extLst>
      <p:ext uri="{BB962C8B-B14F-4D97-AF65-F5344CB8AC3E}">
        <p14:creationId xmlns:p14="http://schemas.microsoft.com/office/powerpoint/2010/main" val="36151382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https://eclkc.ohs.acf.hhs.gov/video/using-checklists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This video shows ways that educators can develop and use checklists to collect data on child progress. Watch the video, Using Checklists, and think about the questions on the slide. After watching the video, discuss responses to the questions. This could occur individually (if the module is being used online) or in small groups followed by whole group sharing. </a:t>
            </a:r>
          </a:p>
          <a:p>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37</a:t>
            </a:fld>
            <a:endParaRPr lang="en-US" dirty="0"/>
          </a:p>
        </p:txBody>
      </p:sp>
    </p:spTree>
    <p:extLst>
      <p:ext uri="{BB962C8B-B14F-4D97-AF65-F5344CB8AC3E}">
        <p14:creationId xmlns:p14="http://schemas.microsoft.com/office/powerpoint/2010/main" val="19117076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https://eclkc.ohs.acf.hhs.gov/sites/default/files/pdf/no-search/iss/collecting-and-using-information/checklist-la-scenario.pdf</a:t>
            </a:r>
          </a:p>
          <a:p>
            <a:endParaRPr lang="en-US" dirty="0"/>
          </a:p>
          <a:p>
            <a:r>
              <a:rPr lang="en-US" dirty="0"/>
              <a:t>This activity can be completed individually (if online) and then posted to share with other learners or completed in small groups (if face-to-face) and then, shared with the whole group.</a:t>
            </a:r>
          </a:p>
        </p:txBody>
      </p:sp>
      <p:sp>
        <p:nvSpPr>
          <p:cNvPr id="4" name="Slide Number Placeholder 3"/>
          <p:cNvSpPr>
            <a:spLocks noGrp="1"/>
          </p:cNvSpPr>
          <p:nvPr>
            <p:ph type="sldNum" sz="quarter" idx="5"/>
          </p:nvPr>
        </p:nvSpPr>
        <p:spPr/>
        <p:txBody>
          <a:bodyPr/>
          <a:lstStyle/>
          <a:p>
            <a:fld id="{EB75C521-E302-44C1-9D0F-185697121048}" type="slidenum">
              <a:rPr lang="en-US" smtClean="0"/>
              <a:t>39</a:t>
            </a:fld>
            <a:endParaRPr lang="en-US" dirty="0"/>
          </a:p>
        </p:txBody>
      </p:sp>
    </p:spTree>
    <p:extLst>
      <p:ext uri="{BB962C8B-B14F-4D97-AF65-F5344CB8AC3E}">
        <p14:creationId xmlns:p14="http://schemas.microsoft.com/office/powerpoint/2010/main" val="21945953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Rubrics match clearly defined and observable criteria to different levels of quality of performance. The different levels of quality should be clearly described and distinct. They are relatively quick and systematic ways of tracking children’s progress. Rubrics assist educators in identifying children’s progress on individual and/or program goals/outcomes and thus, help guide planning for intervention and instruction.   </a:t>
            </a:r>
          </a:p>
        </p:txBody>
      </p:sp>
      <p:sp>
        <p:nvSpPr>
          <p:cNvPr id="4" name="Slide Number Placeholder 3"/>
          <p:cNvSpPr>
            <a:spLocks noGrp="1"/>
          </p:cNvSpPr>
          <p:nvPr>
            <p:ph type="sldNum" sz="quarter" idx="5"/>
          </p:nvPr>
        </p:nvSpPr>
        <p:spPr/>
        <p:txBody>
          <a:bodyPr/>
          <a:lstStyle/>
          <a:p>
            <a:fld id="{EB75C521-E302-44C1-9D0F-185697121048}" type="slidenum">
              <a:rPr lang="en-US" smtClean="0"/>
              <a:t>40</a:t>
            </a:fld>
            <a:endParaRPr lang="en-US" dirty="0"/>
          </a:p>
        </p:txBody>
      </p:sp>
    </p:spTree>
    <p:extLst>
      <p:ext uri="{BB962C8B-B14F-4D97-AF65-F5344CB8AC3E}">
        <p14:creationId xmlns:p14="http://schemas.microsoft.com/office/powerpoint/2010/main" val="42079516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rubric includes:</a:t>
            </a:r>
          </a:p>
          <a:p>
            <a:pPr marL="228600" indent="-228600">
              <a:buFont typeface="+mj-lt"/>
              <a:buAutoNum type="arabicPeriod"/>
            </a:pPr>
            <a:r>
              <a:rPr lang="en-US" dirty="0"/>
              <a:t>Components of the task – A clear description of what the child is expected to do or produce.  For example, the task might be to draw a square.</a:t>
            </a:r>
          </a:p>
          <a:p>
            <a:pPr marL="228600" indent="-228600">
              <a:buFont typeface="+mj-lt"/>
              <a:buAutoNum type="arabicPeriod"/>
            </a:pPr>
            <a:r>
              <a:rPr lang="en-US" dirty="0"/>
              <a:t>Criteria – It is important to identify and clearly define the key criteria for assessing the child’s observed performance and/or product. For the task of drawing a square, criteria might include drawing four lines of equal length connected at right angles.  </a:t>
            </a:r>
          </a:p>
          <a:p>
            <a:pPr marL="228600" indent="-228600">
              <a:buFont typeface="+mj-lt"/>
              <a:buAutoNum type="arabicPeriod"/>
            </a:pPr>
            <a:r>
              <a:rPr lang="en-US" dirty="0"/>
              <a:t>Descriptors of performance levels – Descriptors determine what performance looks like for each criteria. They may be holistic or analytic. For young children, it may be best to use symbols such as a smiley face for criteria that has been met and a neutral expression for criteria that has not yet been met. Words such as criteria not met and criteria met or emerging, satisfactory and excellent,  may also be used.  </a:t>
            </a:r>
          </a:p>
          <a:p>
            <a:pPr marL="228600" indent="-228600">
              <a:buFont typeface="+mj-lt"/>
              <a:buAutoNum type="arabicPeriod"/>
            </a:pPr>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41</a:t>
            </a:fld>
            <a:endParaRPr lang="en-US" dirty="0"/>
          </a:p>
        </p:txBody>
      </p:sp>
    </p:spTree>
    <p:extLst>
      <p:ext uri="{BB962C8B-B14F-4D97-AF65-F5344CB8AC3E}">
        <p14:creationId xmlns:p14="http://schemas.microsoft.com/office/powerpoint/2010/main" val="42296477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reviewing the rubric, ask learners what other descriptors could be used for these two components. Ask learners to describe rubrics that they have used.</a:t>
            </a:r>
          </a:p>
        </p:txBody>
      </p:sp>
      <p:sp>
        <p:nvSpPr>
          <p:cNvPr id="4" name="Slide Number Placeholder 3"/>
          <p:cNvSpPr>
            <a:spLocks noGrp="1"/>
          </p:cNvSpPr>
          <p:nvPr>
            <p:ph type="sldNum" sz="quarter" idx="5"/>
          </p:nvPr>
        </p:nvSpPr>
        <p:spPr/>
        <p:txBody>
          <a:bodyPr/>
          <a:lstStyle/>
          <a:p>
            <a:fld id="{EB75C521-E302-44C1-9D0F-185697121048}" type="slidenum">
              <a:rPr lang="en-US" smtClean="0"/>
              <a:t>42</a:t>
            </a:fld>
            <a:endParaRPr lang="en-US" dirty="0"/>
          </a:p>
        </p:txBody>
      </p:sp>
    </p:spTree>
    <p:extLst>
      <p:ext uri="{BB962C8B-B14F-4D97-AF65-F5344CB8AC3E}">
        <p14:creationId xmlns:p14="http://schemas.microsoft.com/office/powerpoint/2010/main" val="3884654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Portfolios allow for organization of actual examples of the child’s work or performance of a task, as well as any anecdotal notes and/or other observation forms, summaries of observations, and other relevant materials. Portfolios are an excellent way to compile this information to share with others.</a:t>
            </a:r>
          </a:p>
        </p:txBody>
      </p:sp>
      <p:sp>
        <p:nvSpPr>
          <p:cNvPr id="4" name="Slide Number Placeholder 3"/>
          <p:cNvSpPr>
            <a:spLocks noGrp="1"/>
          </p:cNvSpPr>
          <p:nvPr>
            <p:ph type="sldNum" sz="quarter" idx="5"/>
          </p:nvPr>
        </p:nvSpPr>
        <p:spPr/>
        <p:txBody>
          <a:bodyPr/>
          <a:lstStyle/>
          <a:p>
            <a:fld id="{EB75C521-E302-44C1-9D0F-185697121048}" type="slidenum">
              <a:rPr lang="en-US" smtClean="0"/>
              <a:t>43</a:t>
            </a:fld>
            <a:endParaRPr lang="en-US" dirty="0"/>
          </a:p>
        </p:txBody>
      </p:sp>
    </p:spTree>
    <p:extLst>
      <p:ext uri="{BB962C8B-B14F-4D97-AF65-F5344CB8AC3E}">
        <p14:creationId xmlns:p14="http://schemas.microsoft.com/office/powerpoint/2010/main" val="11858904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variety of possible portfolio items are listed in the slide.  Samples and/or some type of depiction of children’s work and/or performance (e.g., photos, videos) should be a major part of the portfolio. These work samples are authentic and concrete examples of a child’s work saved as a record of progress over time. A summary (e.g., graphs with brief summary) of observation data (e.g., checklists, event recording, interval recording) may also be included. Ask learners to provide examples of items that they have or could collect for a child’s portfolio whether in a home/community or center-based setting.</a:t>
            </a:r>
          </a:p>
          <a:p>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44</a:t>
            </a:fld>
            <a:endParaRPr lang="en-US" dirty="0"/>
          </a:p>
        </p:txBody>
      </p:sp>
    </p:spTree>
    <p:extLst>
      <p:ext uri="{BB962C8B-B14F-4D97-AF65-F5344CB8AC3E}">
        <p14:creationId xmlns:p14="http://schemas.microsoft.com/office/powerpoint/2010/main" val="30220950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https://eclkc.ohs.acf.hhs.gov/video/collecting-using-work-samples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This video shows how to collect and use work samples to document children’s learning. Watch the video, Collecting and Using Work Samples, and think about the questions on the slide. After watching the video, discuss responses to the questions. This could occur individually (if the module is being used online) or in small groups followed by whole group sharing. </a:t>
            </a:r>
          </a:p>
          <a:p>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45</a:t>
            </a:fld>
            <a:endParaRPr lang="en-US" dirty="0"/>
          </a:p>
        </p:txBody>
      </p:sp>
    </p:spTree>
    <p:extLst>
      <p:ext uri="{BB962C8B-B14F-4D97-AF65-F5344CB8AC3E}">
        <p14:creationId xmlns:p14="http://schemas.microsoft.com/office/powerpoint/2010/main" val="807300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authentic assessment is to inform intervention and instruction and promote positive outcomes for children and families. To achieve this purpose, authentic assessment may be thought of as being cyclical with five phases or steps that are repeated on an ongoing basis. First, the child is observed in natural settings over time and that observation information is recorded or documented. The documented information is then reviewed and interpreted to determine if the child is making progress on outcomes/goals and how those learning outcomes/goals and thus, intervention and instruction may need to be continued as is or modified. Individualized plans are then developed for intervention and instruction which is then implemented. And the cycle begins again.</a:t>
            </a:r>
          </a:p>
          <a:p>
            <a:endParaRPr lang="en-US" dirty="0"/>
          </a:p>
          <a:p>
            <a:r>
              <a:rPr lang="en-US" dirty="0"/>
              <a:t>This is also referred to as data-based (or driven) decision making which will be discussed further in another session. Some authentic assessment measures that can be used in the observation and documentation phase are discussed in this session with others discussed in another session.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75C521-E302-44C1-9D0F-1856971210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11427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https://eclkc.ohs.acf.hhs.gov/sites/default/files/pdf/no-search/iss/collecting-and-using-information/work-samples-la-inform.pdf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This activity can be completed individually (if online) and then posted to share with other learners or completed in small groups (if face-to-face) and then, shared with the whole group.</a:t>
            </a:r>
          </a:p>
          <a:p>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46</a:t>
            </a:fld>
            <a:endParaRPr lang="en-US" dirty="0"/>
          </a:p>
        </p:txBody>
      </p:sp>
    </p:spTree>
    <p:extLst>
      <p:ext uri="{BB962C8B-B14F-4D97-AF65-F5344CB8AC3E}">
        <p14:creationId xmlns:p14="http://schemas.microsoft.com/office/powerpoint/2010/main" val="228047815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In identifying items to include in the portfolio, work samples that reflect what the child can do and are the best representation of their current performance should be included. The items in the portfolio can be organized by developmental domains or content areas or a combination of the two depending on the age of the child and what they are learning developmentally. For example, a portfolio for an 18-month-old child might be organized by developmental domains, while one for a three-year-old might include a math and literacy section, as well as fine and gross motor sections. </a:t>
            </a:r>
          </a:p>
          <a:p>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47</a:t>
            </a:fld>
            <a:endParaRPr lang="en-US" dirty="0"/>
          </a:p>
        </p:txBody>
      </p:sp>
    </p:spTree>
    <p:extLst>
      <p:ext uri="{BB962C8B-B14F-4D97-AF65-F5344CB8AC3E}">
        <p14:creationId xmlns:p14="http://schemas.microsoft.com/office/powerpoint/2010/main" val="28197287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anose="05050102010706020507" pitchFamily="18" charset="2"/>
              <a:buChar char=""/>
              <a:tabLst>
                <a:tab pos="228600" algn="l"/>
              </a:tabLst>
            </a:pPr>
            <a:r>
              <a:rPr lang="en-US" sz="1200" dirty="0">
                <a:effectLst/>
                <a:latin typeface="Times New Roman" panose="02020603050405020304" pitchFamily="18" charset="0"/>
                <a:ea typeface="Times New Roman" panose="02020603050405020304" pitchFamily="18" charset="0"/>
              </a:rPr>
              <a:t>Using portfolios as the means to assess young children provides teachers with a built-in system for planning parent-teacher conferences. The content of the portfolio provides the basis for discussion.</a:t>
            </a:r>
          </a:p>
          <a:p>
            <a:pPr marL="342900" marR="0" lvl="0" indent="-342900">
              <a:spcBef>
                <a:spcPts val="0"/>
              </a:spcBef>
              <a:spcAft>
                <a:spcPts val="0"/>
              </a:spcAft>
              <a:buFont typeface="Symbol" panose="05050102010706020507" pitchFamily="18" charset="2"/>
              <a:buChar char=""/>
              <a:tabLst>
                <a:tab pos="228600" algn="l"/>
              </a:tabLst>
            </a:pPr>
            <a:r>
              <a:rPr lang="en-US" sz="1200" dirty="0">
                <a:effectLst/>
                <a:latin typeface="Times New Roman" panose="02020603050405020304" pitchFamily="18" charset="0"/>
                <a:ea typeface="Times New Roman" panose="02020603050405020304" pitchFamily="18" charset="0"/>
              </a:rPr>
              <a:t>The teacher’s use of the portfolio should help put the parent at ease due to the fact that both parent and teacher are looking at concrete examples of the child’s work and not discussing the child’s progress in the abstract.</a:t>
            </a:r>
          </a:p>
          <a:p>
            <a:pPr marL="342900" marR="0" lvl="0" indent="-342900">
              <a:spcBef>
                <a:spcPts val="0"/>
              </a:spcBef>
              <a:spcAft>
                <a:spcPts val="0"/>
              </a:spcAft>
              <a:buFont typeface="Symbol" panose="05050102010706020507" pitchFamily="18" charset="2"/>
              <a:buChar char=""/>
              <a:tabLst>
                <a:tab pos="228600" algn="l"/>
              </a:tabLst>
            </a:pPr>
            <a:r>
              <a:rPr lang="en-US" sz="1200" dirty="0">
                <a:effectLst/>
                <a:latin typeface="Times New Roman" panose="02020603050405020304" pitchFamily="18" charset="0"/>
                <a:ea typeface="Times New Roman" panose="02020603050405020304" pitchFamily="18" charset="0"/>
              </a:rPr>
              <a:t>The teacher should provide background information as to the circumstances of work samples. Dates when work was completed should be noted to the parent and a continuum of samples should be ready for consideration.</a:t>
            </a:r>
          </a:p>
          <a:p>
            <a:pPr marL="342900" marR="0" lvl="0" indent="-342900">
              <a:spcBef>
                <a:spcPts val="0"/>
              </a:spcBef>
              <a:spcAft>
                <a:spcPts val="0"/>
              </a:spcAft>
              <a:buFont typeface="Symbol" panose="05050102010706020507" pitchFamily="18" charset="2"/>
              <a:buChar char=""/>
              <a:tabLst>
                <a:tab pos="228600" algn="l"/>
              </a:tabLst>
            </a:pPr>
            <a:r>
              <a:rPr lang="en-US" sz="1200" dirty="0">
                <a:effectLst/>
                <a:latin typeface="Times New Roman" panose="02020603050405020304" pitchFamily="18" charset="0"/>
                <a:ea typeface="Times New Roman" panose="02020603050405020304" pitchFamily="18" charset="0"/>
              </a:rPr>
              <a:t>Teachers should also review the findings of checklists and inventories, noting the times of the observations and whether they will be repeated during the year.</a:t>
            </a:r>
          </a:p>
          <a:p>
            <a:pPr marL="342900" marR="0" lvl="0" indent="-342900">
              <a:spcBef>
                <a:spcPts val="0"/>
              </a:spcBef>
              <a:spcAft>
                <a:spcPts val="0"/>
              </a:spcAft>
              <a:buFont typeface="Symbol" panose="05050102010706020507" pitchFamily="18" charset="2"/>
              <a:buChar char=""/>
              <a:tabLst>
                <a:tab pos="228600" algn="l"/>
              </a:tabLst>
            </a:pPr>
            <a:r>
              <a:rPr lang="en-US" sz="1200" dirty="0">
                <a:effectLst/>
                <a:latin typeface="Times New Roman" panose="02020603050405020304" pitchFamily="18" charset="0"/>
                <a:ea typeface="Times New Roman" panose="02020603050405020304" pitchFamily="18" charset="0"/>
              </a:rPr>
              <a:t>Teachers can provide written suggestions for parents to implement at home, thoroughly explaining them during the conference. At no time should the parent be made to feel guilty or angry with the child for his performance. Young children’s development is often uneven and can advance dramatically over a relatively short period with encouragement and the proper environmental stimulation.</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tab pos="228600" algn="l"/>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Using portfolios as the means to assess young children provides professionals with a built-in system for planning parent-teacher conferences and </a:t>
            </a:r>
            <a:r>
              <a:rPr kumimoji="0" lang="en-US" sz="12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home visits. The content of the portfolio provides the basis for discussion.</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tab pos="228600" algn="l"/>
              </a:tabLst>
              <a:defRPr/>
            </a:pPr>
            <a:r>
              <a:rPr kumimoji="0" lang="en-US" sz="12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The use of the portfolio should help put the parent/caregiver at ease because both parent/caregiver and professional are looking at concrete examples of the child’s work and not discussing the child’s progress in the abstract.</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tab pos="228600" algn="l"/>
              </a:tabLst>
              <a:defRPr/>
            </a:pPr>
            <a:r>
              <a:rPr kumimoji="0" lang="en-US" sz="12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Background information as to the circumstances of work samples should be provided. Dates when work was completed should be noted and a continuum of samples should be ready for consideration.</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tab pos="228600" algn="l"/>
              </a:tabLst>
              <a:defRPr/>
            </a:pPr>
            <a:r>
              <a:rPr kumimoji="0" lang="en-US" sz="12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The findings of checklists, anecdotal notes, and other observations should be summarized, noting the times of the observations and whether they will be repeated during the year.</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tab pos="228600" algn="l"/>
              </a:tabLst>
              <a:defRPr/>
            </a:pPr>
            <a:r>
              <a:rPr kumimoji="0" lang="en-US" sz="12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Written suggestions for parents/caregivers to implement at home, thoroughly explaining them during the conference. </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Young children’s development is often uneven and can advance dramatically over a relatively short period with encouragement and the proper environmental stimulation.</a:t>
            </a:r>
          </a:p>
          <a:p>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48</a:t>
            </a:fld>
            <a:endParaRPr lang="en-US" dirty="0"/>
          </a:p>
        </p:txBody>
      </p:sp>
    </p:spTree>
    <p:extLst>
      <p:ext uri="{BB962C8B-B14F-4D97-AF65-F5344CB8AC3E}">
        <p14:creationId xmlns:p14="http://schemas.microsoft.com/office/powerpoint/2010/main" val="403178932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https://www.youtube.com/watch?v=uqzOTWJITlU</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this video, </a:t>
            </a:r>
            <a:r>
              <a:rPr lang="en-US" b="0" i="0" dirty="0">
                <a:solidFill>
                  <a:srgbClr val="030303"/>
                </a:solidFill>
                <a:effectLst/>
                <a:latin typeface="Roboto" panose="02000000000000000000" pitchFamily="2" charset="0"/>
              </a:rPr>
              <a:t>Christina DeVarona discusses how video can help us understand children's learning and development and the benefits of sharing video with families.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Watch the video, Sharing Video Documentation with Families, and think about the questions on the slide. After watching the video, discuss responses to the questions. This could occur individually (if the module is being used online) or in small groups followed by whole group sharing. </a:t>
            </a:r>
          </a:p>
          <a:p>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49</a:t>
            </a:fld>
            <a:endParaRPr lang="en-US" dirty="0"/>
          </a:p>
        </p:txBody>
      </p:sp>
    </p:spTree>
    <p:extLst>
      <p:ext uri="{BB962C8B-B14F-4D97-AF65-F5344CB8AC3E}">
        <p14:creationId xmlns:p14="http://schemas.microsoft.com/office/powerpoint/2010/main" val="170460122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instructions for the activity and provide an example for both a child with an IFSP and a child with an IEP. Engage learners in providing information for the example. For example, the child and IFSP outcome to be used for the example might be provided by the learner with ideas for the assessment methods also provided by the group. The example may be depicted in a table format.</a:t>
            </a:r>
          </a:p>
          <a:p>
            <a:endParaRPr lang="en-US" dirty="0"/>
          </a:p>
          <a:p>
            <a:r>
              <a:rPr lang="en-US" dirty="0"/>
              <a:t>After discussing the example, have learners individually (if session is online) or in small groups (if face-to-face) complete the activity, then, share with the group.   </a:t>
            </a:r>
          </a:p>
        </p:txBody>
      </p:sp>
      <p:sp>
        <p:nvSpPr>
          <p:cNvPr id="4" name="Slide Number Placeholder 3"/>
          <p:cNvSpPr>
            <a:spLocks noGrp="1"/>
          </p:cNvSpPr>
          <p:nvPr>
            <p:ph type="sldNum" sz="quarter" idx="5"/>
          </p:nvPr>
        </p:nvSpPr>
        <p:spPr/>
        <p:txBody>
          <a:bodyPr/>
          <a:lstStyle/>
          <a:p>
            <a:fld id="{EB75C521-E302-44C1-9D0F-185697121048}" type="slidenum">
              <a:rPr lang="en-US" smtClean="0"/>
              <a:t>50</a:t>
            </a:fld>
            <a:endParaRPr lang="en-US" dirty="0"/>
          </a:p>
        </p:txBody>
      </p:sp>
    </p:spTree>
    <p:extLst>
      <p:ext uri="{BB962C8B-B14F-4D97-AF65-F5344CB8AC3E}">
        <p14:creationId xmlns:p14="http://schemas.microsoft.com/office/powerpoint/2010/main" val="335279419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607CA01-7CB4-4735-973E-DF46F15CAA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241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Systematic observation with documentation of what is observed represents the first two steps in the authentic assessment cycle. The observation is based on an assessment plan that identifies what is to be observed, the observation measure(s) to be used, and when the observation will occur. The observer sits/stands where they can easily see and hear what is occurring in the setting, however, they do not interact with the children or other adults. This may be in the back or side of a room or in an observation room.      </a:t>
            </a:r>
          </a:p>
        </p:txBody>
      </p:sp>
      <p:sp>
        <p:nvSpPr>
          <p:cNvPr id="4" name="Slide Number Placeholder 3"/>
          <p:cNvSpPr>
            <a:spLocks noGrp="1"/>
          </p:cNvSpPr>
          <p:nvPr>
            <p:ph type="sldNum" sz="quarter" idx="5"/>
          </p:nvPr>
        </p:nvSpPr>
        <p:spPr/>
        <p:txBody>
          <a:bodyPr/>
          <a:lstStyle/>
          <a:p>
            <a:fld id="{EB75C521-E302-44C1-9D0F-185697121048}" type="slidenum">
              <a:rPr lang="en-US" smtClean="0"/>
              <a:t>7</a:t>
            </a:fld>
            <a:endParaRPr lang="en-US" dirty="0"/>
          </a:p>
        </p:txBody>
      </p:sp>
    </p:spTree>
    <p:extLst>
      <p:ext uri="{BB962C8B-B14F-4D97-AF65-F5344CB8AC3E}">
        <p14:creationId xmlns:p14="http://schemas.microsoft.com/office/powerpoint/2010/main" val="1447168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222222"/>
                </a:solidFill>
                <a:effectLst/>
                <a:latin typeface="Times New Roman" panose="02020603050405020304" pitchFamily="18" charset="0"/>
                <a:ea typeface="Calibri" panose="020F0502020204030204" pitchFamily="34" charset="0"/>
              </a:rPr>
              <a:t>https://eclkc.ohs.acf.hhs.gov/video/planning-assessment</a:t>
            </a:r>
          </a:p>
          <a:p>
            <a:endParaRPr lang="en-US" sz="1200" dirty="0">
              <a:solidFill>
                <a:srgbClr val="222222"/>
              </a:solidFill>
              <a:effectLst/>
              <a:latin typeface="Times New Roman" panose="02020603050405020304" pitchFamily="18" charset="0"/>
              <a:ea typeface="Calibri" panose="020F0502020204030204" pitchFamily="34" charset="0"/>
            </a:endParaRPr>
          </a:p>
          <a:p>
            <a:r>
              <a:rPr lang="en-US" sz="1200" dirty="0">
                <a:solidFill>
                  <a:srgbClr val="222222"/>
                </a:solidFill>
                <a:effectLst/>
                <a:latin typeface="Times New Roman" panose="02020603050405020304" pitchFamily="18" charset="0"/>
                <a:ea typeface="Calibri" panose="020F0502020204030204" pitchFamily="34" charset="0"/>
              </a:rPr>
              <a:t>This video describes how teachers can plan efficiently for conducting ongoing assessment of children's learning in the preschool classroom. The video stresses that it is important to determine what will be assessed, how assessment will occur, when assessment will be conducted and how often, and who will be responsible for collecting the data. </a:t>
            </a:r>
          </a:p>
          <a:p>
            <a:endParaRPr lang="en-US" sz="1200" dirty="0">
              <a:solidFill>
                <a:srgbClr val="222222"/>
              </a:solidFill>
              <a:effectLst/>
              <a:latin typeface="Times New Roman" panose="02020603050405020304" pitchFamily="18" charset="0"/>
            </a:endParaRPr>
          </a:p>
          <a:p>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After watching the video, discuss responses to the questions. This could occur individually (if the module is being used online) or in small groups followed by whole group sharing. </a:t>
            </a:r>
          </a:p>
          <a:p>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8</a:t>
            </a:fld>
            <a:endParaRPr lang="en-US" dirty="0"/>
          </a:p>
        </p:txBody>
      </p:sp>
    </p:spTree>
    <p:extLst>
      <p:ext uri="{BB962C8B-B14F-4D97-AF65-F5344CB8AC3E}">
        <p14:creationId xmlns:p14="http://schemas.microsoft.com/office/powerpoint/2010/main" val="23769614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or more children may be assessed at the same time, thus, influencing the measure selected. The specific behavior(s) or skill(s) to be assessed should also be considered when selecting a measure. For example, if an early interventionist wants to determine what different two-word utterances a toddler uses, anecdotal notes may be an appropriate way of collecting that information. However, if the preschool teacher wants to document which children can rote count to 10, a checklist may be the best measure. These questions will be addressed in more detail later in the session.</a:t>
            </a:r>
          </a:p>
          <a:p>
            <a:endParaRPr lang="en-US" dirty="0"/>
          </a:p>
          <a:p>
            <a:r>
              <a:rPr lang="en-US" dirty="0"/>
              <a:t>Different measures require different materials. For example, a published criterion referenced measure may come in a kit that includes a manual and all of the toys/materials needed to implement it. However, for some criterion-referenced measures, the only material provided is the manual and the other toys/materials will have to be collected and/or available in the child’s home, classroom, etc. When using event recording, a pre-made form and firm surface to allow for easier marking (e.g., clip board) and writing utensil will be needed.</a:t>
            </a:r>
          </a:p>
          <a:p>
            <a:endParaRPr lang="en-US" dirty="0"/>
          </a:p>
          <a:p>
            <a:r>
              <a:rPr lang="en-US" dirty="0"/>
              <a:t>Once the assessment data is collected and recorded, it will need to be summarized in some way to interpret the results and thus, use them to inform intervention and instruction.   </a:t>
            </a:r>
          </a:p>
          <a:p>
            <a:endParaRPr lang="en-US" dirty="0"/>
          </a:p>
          <a:p>
            <a:r>
              <a:rPr lang="en-US" dirty="0"/>
              <a:t>  </a:t>
            </a:r>
          </a:p>
          <a:p>
            <a:r>
              <a:rPr lang="en-US" dirty="0"/>
              <a:t>Authentic assessment data can be collected by different individuals (e.g., early interventionist in the home, teacher, speech language pathologist, paraprofessional, etc.). It is important to determine who will collect certain data and when that will be collected and if any training is needed to successfully collect the data.   </a:t>
            </a:r>
          </a:p>
          <a:p>
            <a:endParaRPr lang="en-US" dirty="0"/>
          </a:p>
          <a:p>
            <a:r>
              <a:rPr lang="en-US" dirty="0"/>
              <a:t>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75C521-E302-44C1-9D0F-1856971210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9039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primary authentic assessment measures used in early childhood programs to observe children’s behavior/performance and record what is observed. In this session, each of these measures will be discussed. </a:t>
            </a:r>
          </a:p>
        </p:txBody>
      </p:sp>
      <p:sp>
        <p:nvSpPr>
          <p:cNvPr id="4" name="Slide Number Placeholder 3"/>
          <p:cNvSpPr>
            <a:spLocks noGrp="1"/>
          </p:cNvSpPr>
          <p:nvPr>
            <p:ph type="sldNum" sz="quarter" idx="5"/>
          </p:nvPr>
        </p:nvSpPr>
        <p:spPr/>
        <p:txBody>
          <a:bodyPr/>
          <a:lstStyle/>
          <a:p>
            <a:fld id="{EB75C521-E302-44C1-9D0F-185697121048}" type="slidenum">
              <a:rPr lang="en-US" smtClean="0"/>
              <a:t>10</a:t>
            </a:fld>
            <a:endParaRPr lang="en-US" dirty="0"/>
          </a:p>
        </p:txBody>
      </p:sp>
    </p:spTree>
    <p:extLst>
      <p:ext uri="{BB962C8B-B14F-4D97-AF65-F5344CB8AC3E}">
        <p14:creationId xmlns:p14="http://schemas.microsoft.com/office/powerpoint/2010/main" val="1246631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Anecdotal notes or records must be objective, accurate, and specific. Statements identify exactly what the child said and/or did. Assumptions or judgments about why the child said or did something are not part of an anecdotal note. The behavior or skill targeted for observation may be observed in a specific activity or routine or observed and documented throughout the day.       </a:t>
            </a:r>
          </a:p>
          <a:p>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11</a:t>
            </a:fld>
            <a:endParaRPr lang="en-US" dirty="0"/>
          </a:p>
        </p:txBody>
      </p:sp>
    </p:spTree>
    <p:extLst>
      <p:ext uri="{BB962C8B-B14F-4D97-AF65-F5344CB8AC3E}">
        <p14:creationId xmlns:p14="http://schemas.microsoft.com/office/powerpoint/2010/main" val="2832903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32646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68595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41624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93451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598562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dirty="0"/>
              <a:t>Click to edit Master title style</a:t>
            </a:r>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74059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dirty="0"/>
              <a:t>Click to edit Master title style</a:t>
            </a:r>
          </a:p>
        </p:txBody>
      </p:sp>
    </p:spTree>
    <p:extLst>
      <p:ext uri="{BB962C8B-B14F-4D97-AF65-F5344CB8AC3E}">
        <p14:creationId xmlns:p14="http://schemas.microsoft.com/office/powerpoint/2010/main" val="1235568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6255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516935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27997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3133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37386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68" r:id="rId7"/>
    <p:sldLayoutId id="2147483669" r:id="rId8"/>
    <p:sldLayoutId id="2147483670" r:id="rId9"/>
    <p:sldLayoutId id="2147483671" r:id="rId10"/>
    <p:sldLayoutId id="2147483684" r:id="rId11"/>
  </p:sldLayoutIdLst>
  <p:txStyles>
    <p:titleStyle>
      <a:lvl1pPr algn="l" defTabSz="914400" rtl="0" eaLnBrk="1" latinLnBrk="0" hangingPunct="1">
        <a:lnSpc>
          <a:spcPct val="90000"/>
        </a:lnSpc>
        <a:spcBef>
          <a:spcPct val="0"/>
        </a:spcBef>
        <a:buNone/>
        <a:defRPr sz="4400" b="1" kern="1200" baseline="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1.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clkc.ohs.acf.hhs.gov/video/clearing-your-view-staying-objective-observation"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clkc.ohs.acf.hhs.gov/video/collecting-using-anecdotal-record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3IOKLIJos90"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watch?v=082eVEuROMI"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youtube.com/watch?v=hZRpbqQpABU&amp;t=1s"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eclkc.ohs.acf.hhs.gov/video/using-checklists"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hyperlink" Target="https://eclkc.ohs.acf.hhs.gov/sites/default/files/pdf/no-search/iss/collecting-and-using-information/checklist-la-scenario.pdf"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s://eclkc.ohs.acf.hhs.gov/child-screening-assessment/article/ongoing-child-assessment"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eclkc.ohs.acf.hhs.gov/video/collecting-using-work-samples"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eclkc.ohs.acf.hhs.gov/sites/default/files/pdf/no-search/iss/collecting-and-using-information/work-samples-la-inform.pdf"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https://eclkc.ohs.acf.hhs.gov/child-screening-assessment/article/ongoing-child-assessment"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youtube.com/watch?v=uqzOTWJITlU"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3.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dec-sped.org/dec-recommended-practices" TargetMode="External"/><Relationship Id="rId2" Type="http://schemas.openxmlformats.org/officeDocument/2006/relationships/hyperlink" Target="https://www.cde.state.co.us/resultsmatter/rmvideoseries"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specialconnections.ku.edu/" TargetMode="External"/><Relationship Id="rId2" Type="http://schemas.openxmlformats.org/officeDocument/2006/relationships/hyperlink" Target="https://eclkc.ohs.acf.hhs.gov/child-screening-assessment/article/ongoing-child-assessment"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clkc.ohs.acf.hhs.gov/video/planning-assessmen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Collecting and Documenting Authentic Assessment Data</a:t>
            </a:r>
          </a:p>
        </p:txBody>
      </p:sp>
      <p:sp>
        <p:nvSpPr>
          <p:cNvPr id="3" name="Subtitle 2"/>
          <p:cNvSpPr>
            <a:spLocks noGrp="1"/>
          </p:cNvSpPr>
          <p:nvPr>
            <p:ph type="subTitle" idx="1"/>
          </p:nvPr>
        </p:nvSpPr>
        <p:spPr/>
        <p:txBody>
          <a:bodyPr>
            <a:normAutofit/>
          </a:bodyPr>
          <a:lstStyle/>
          <a:p>
            <a:r>
              <a:rPr kumimoji="0" lang="en-US" sz="5400" b="1" i="0" u="none" strike="noStrike" kern="1200" cap="none" spc="0" normalizeH="0" baseline="0" noProof="0" dirty="0">
                <a:ln>
                  <a:noFill/>
                </a:ln>
                <a:effectLst/>
                <a:uLnTx/>
                <a:uFillTx/>
                <a:latin typeface="Calibri" panose="020F0502020204030204"/>
                <a:ea typeface="+mj-ea"/>
                <a:cs typeface="+mj-cs"/>
              </a:rPr>
              <a:t>Through Observation</a:t>
            </a:r>
            <a:endParaRPr lang="en-US" sz="5400" dirty="0"/>
          </a:p>
        </p:txBody>
      </p:sp>
    </p:spTree>
    <p:extLst>
      <p:ext uri="{BB962C8B-B14F-4D97-AF65-F5344CB8AC3E}">
        <p14:creationId xmlns:p14="http://schemas.microsoft.com/office/powerpoint/2010/main" val="1209839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45FE6-90B1-4BEA-9870-CA0EFDA9D06D}"/>
              </a:ext>
            </a:extLst>
          </p:cNvPr>
          <p:cNvSpPr>
            <a:spLocks noGrp="1"/>
          </p:cNvSpPr>
          <p:nvPr>
            <p:ph type="title"/>
          </p:nvPr>
        </p:nvSpPr>
        <p:spPr/>
        <p:txBody>
          <a:bodyPr/>
          <a:lstStyle/>
          <a:p>
            <a:pPr algn="ctr"/>
            <a:r>
              <a:rPr lang="en-US" dirty="0">
                <a:latin typeface="+mn-lt"/>
              </a:rPr>
              <a:t>Authentic Assessment Measures</a:t>
            </a:r>
          </a:p>
        </p:txBody>
      </p:sp>
      <p:sp>
        <p:nvSpPr>
          <p:cNvPr id="3" name="Content Placeholder 2">
            <a:extLst>
              <a:ext uri="{FF2B5EF4-FFF2-40B4-BE49-F238E27FC236}">
                <a16:creationId xmlns:a16="http://schemas.microsoft.com/office/drawing/2014/main" id="{7F1D75B8-5695-4CD2-B71F-9E95FD19591D}"/>
              </a:ext>
            </a:extLst>
          </p:cNvPr>
          <p:cNvSpPr>
            <a:spLocks noGrp="1"/>
          </p:cNvSpPr>
          <p:nvPr>
            <p:ph sz="half" idx="1"/>
          </p:nvPr>
        </p:nvSpPr>
        <p:spPr>
          <a:xfrm>
            <a:off x="628650" y="1596129"/>
            <a:ext cx="3886200" cy="4580834"/>
          </a:xfrm>
        </p:spPr>
        <p:txBody>
          <a:bodyPr>
            <a:normAutofit/>
          </a:bodyPr>
          <a:lstStyle/>
          <a:p>
            <a:r>
              <a:rPr lang="en-US" sz="3200" dirty="0"/>
              <a:t>Anecdotal notes</a:t>
            </a:r>
          </a:p>
          <a:p>
            <a:r>
              <a:rPr lang="en-US" sz="3200" dirty="0"/>
              <a:t>Event recording</a:t>
            </a:r>
          </a:p>
          <a:p>
            <a:r>
              <a:rPr lang="en-US" sz="3200" dirty="0"/>
              <a:t>Duration recording</a:t>
            </a:r>
          </a:p>
          <a:p>
            <a:r>
              <a:rPr lang="en-US" sz="3200" dirty="0"/>
              <a:t>Interval recording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Checklists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Rubrics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Portfolios</a:t>
            </a:r>
          </a:p>
          <a:p>
            <a:endParaRPr lang="en-US" sz="3200" dirty="0"/>
          </a:p>
        </p:txBody>
      </p:sp>
      <p:pic>
        <p:nvPicPr>
          <p:cNvPr id="5" name="Content Placeholder 4" descr="Figure representing a sample checklist.">
            <a:extLst>
              <a:ext uri="{FF2B5EF4-FFF2-40B4-BE49-F238E27FC236}">
                <a16:creationId xmlns:a16="http://schemas.microsoft.com/office/drawing/2014/main" id="{04DFF71C-9CD9-4B17-8344-24B6C6A32E32}"/>
              </a:ext>
            </a:extLst>
          </p:cNvPr>
          <p:cNvPicPr>
            <a:picLocks noGrp="1" noChangeAspect="1"/>
          </p:cNvPicPr>
          <p:nvPr>
            <p:ph sz="half" idx="2"/>
          </p:nvPr>
        </p:nvPicPr>
        <p:blipFill>
          <a:blip r:embed="rId3"/>
          <a:stretch>
            <a:fillRect/>
          </a:stretch>
        </p:blipFill>
        <p:spPr>
          <a:xfrm>
            <a:off x="4629152" y="1880119"/>
            <a:ext cx="1853345" cy="2719052"/>
          </a:xfrm>
          <a:prstGeom prst="rect">
            <a:avLst/>
          </a:prstGeom>
        </p:spPr>
      </p:pic>
      <p:pic>
        <p:nvPicPr>
          <p:cNvPr id="6" name="Picture 5" descr="Example of a table for event recording.">
            <a:extLst>
              <a:ext uri="{FF2B5EF4-FFF2-40B4-BE49-F238E27FC236}">
                <a16:creationId xmlns:a16="http://schemas.microsoft.com/office/drawing/2014/main" id="{41FF1040-E406-4008-A505-FF02C1F3BC5D}"/>
              </a:ext>
            </a:extLst>
          </p:cNvPr>
          <p:cNvPicPr>
            <a:picLocks noChangeAspect="1"/>
          </p:cNvPicPr>
          <p:nvPr/>
        </p:nvPicPr>
        <p:blipFill>
          <a:blip r:embed="rId4"/>
          <a:stretch>
            <a:fillRect/>
          </a:stretch>
        </p:blipFill>
        <p:spPr>
          <a:xfrm>
            <a:off x="6726561" y="1778762"/>
            <a:ext cx="1944793" cy="1280271"/>
          </a:xfrm>
          <a:prstGeom prst="rect">
            <a:avLst/>
          </a:prstGeom>
        </p:spPr>
      </p:pic>
      <p:pic>
        <p:nvPicPr>
          <p:cNvPr id="7" name="Picture 6">
            <a:extLst>
              <a:ext uri="{FF2B5EF4-FFF2-40B4-BE49-F238E27FC236}">
                <a16:creationId xmlns:a16="http://schemas.microsoft.com/office/drawing/2014/main" id="{3E9EB8CC-2720-40C2-AA27-DF06EF838FCA}"/>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6744851" y="3596950"/>
            <a:ext cx="1926503" cy="1444877"/>
          </a:xfrm>
          <a:prstGeom prst="rect">
            <a:avLst/>
          </a:prstGeom>
        </p:spPr>
      </p:pic>
    </p:spTree>
    <p:extLst>
      <p:ext uri="{BB962C8B-B14F-4D97-AF65-F5344CB8AC3E}">
        <p14:creationId xmlns:p14="http://schemas.microsoft.com/office/powerpoint/2010/main" val="1063663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EDBE6-7E04-4EE9-8271-D010B3C2082D}"/>
              </a:ext>
            </a:extLst>
          </p:cNvPr>
          <p:cNvSpPr>
            <a:spLocks noGrp="1"/>
          </p:cNvSpPr>
          <p:nvPr>
            <p:ph type="title"/>
          </p:nvPr>
        </p:nvSpPr>
        <p:spPr/>
        <p:txBody>
          <a:bodyPr/>
          <a:lstStyle/>
          <a:p>
            <a:pPr algn="ctr"/>
            <a:r>
              <a:rPr lang="en-US" dirty="0"/>
              <a:t>Anecdotal Notes: </a:t>
            </a:r>
            <a:br>
              <a:rPr lang="en-US" dirty="0"/>
            </a:br>
            <a:r>
              <a:rPr lang="en-US" dirty="0"/>
              <a:t>The What and Why</a:t>
            </a:r>
          </a:p>
        </p:txBody>
      </p:sp>
      <p:sp>
        <p:nvSpPr>
          <p:cNvPr id="3" name="Content Placeholder 2">
            <a:extLst>
              <a:ext uri="{FF2B5EF4-FFF2-40B4-BE49-F238E27FC236}">
                <a16:creationId xmlns:a16="http://schemas.microsoft.com/office/drawing/2014/main" id="{3C166523-0CBF-4DF8-BE74-F669AA5F3CF9}"/>
              </a:ext>
            </a:extLst>
          </p:cNvPr>
          <p:cNvSpPr>
            <a:spLocks noGrp="1"/>
          </p:cNvSpPr>
          <p:nvPr>
            <p:ph idx="1"/>
          </p:nvPr>
        </p:nvSpPr>
        <p:spPr/>
        <p:txBody>
          <a:bodyPr/>
          <a:lstStyle/>
          <a:p>
            <a:r>
              <a:rPr lang="en-US" dirty="0"/>
              <a:t>Narrative account of a specific event,</a:t>
            </a:r>
          </a:p>
          <a:p>
            <a:r>
              <a:rPr lang="en-US" dirty="0"/>
              <a:t>Brief or detailed record of the event,</a:t>
            </a:r>
          </a:p>
          <a:p>
            <a:r>
              <a:rPr lang="en-US" dirty="0"/>
              <a:t>Observation of one or more children,</a:t>
            </a:r>
          </a:p>
          <a:p>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Objective statement(s) of observed actions – what the child is saying and/or doing,</a:t>
            </a:r>
            <a:endParaRPr lang="en-US" dirty="0"/>
          </a:p>
          <a:p>
            <a:r>
              <a:rPr lang="en-US" dirty="0"/>
              <a:t>Simplest form of direct observation, and</a:t>
            </a:r>
          </a:p>
          <a:p>
            <a:r>
              <a:rPr lang="en-US" dirty="0"/>
              <a:t>Often used to develop an understanding of a child’s behavior.</a:t>
            </a:r>
          </a:p>
          <a:p>
            <a:endParaRPr lang="en-US" dirty="0"/>
          </a:p>
        </p:txBody>
      </p:sp>
    </p:spTree>
    <p:extLst>
      <p:ext uri="{BB962C8B-B14F-4D97-AF65-F5344CB8AC3E}">
        <p14:creationId xmlns:p14="http://schemas.microsoft.com/office/powerpoint/2010/main" val="466977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05E75-53B8-54A5-8634-054EF731A127}"/>
              </a:ext>
            </a:extLst>
          </p:cNvPr>
          <p:cNvSpPr>
            <a:spLocks noGrp="1"/>
          </p:cNvSpPr>
          <p:nvPr>
            <p:ph type="title"/>
          </p:nvPr>
        </p:nvSpPr>
        <p:spPr/>
        <p:txBody>
          <a:bodyPr/>
          <a:lstStyle/>
          <a:p>
            <a:pPr algn="ctr"/>
            <a:r>
              <a:rPr lang="en-US" dirty="0"/>
              <a:t>Anecdotal Notes: The How</a:t>
            </a:r>
          </a:p>
        </p:txBody>
      </p:sp>
      <p:sp>
        <p:nvSpPr>
          <p:cNvPr id="3" name="Content Placeholder 2">
            <a:extLst>
              <a:ext uri="{FF2B5EF4-FFF2-40B4-BE49-F238E27FC236}">
                <a16:creationId xmlns:a16="http://schemas.microsoft.com/office/drawing/2014/main" id="{7C5DB730-57E7-7C16-B655-CD7AEB1920F1}"/>
              </a:ext>
            </a:extLst>
          </p:cNvPr>
          <p:cNvSpPr>
            <a:spLocks noGrp="1"/>
          </p:cNvSpPr>
          <p:nvPr>
            <p:ph idx="1"/>
          </p:nvPr>
        </p:nvSpPr>
        <p:spPr/>
        <p:txBody>
          <a:bodyPr>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Record identifying information:</a:t>
            </a: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Child’s name</a:t>
            </a: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Observer</a:t>
            </a: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Date</a:t>
            </a: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Activity, setting, and/or routine</a:t>
            </a: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Beginning and ending time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Objectively record what you see and hear. If the target child is interacting with one or more children or adult(s), record what you observe all individuals saying and doing.</a:t>
            </a:r>
          </a:p>
          <a:p>
            <a:endParaRPr lang="en-US" dirty="0"/>
          </a:p>
        </p:txBody>
      </p:sp>
    </p:spTree>
    <p:extLst>
      <p:ext uri="{BB962C8B-B14F-4D97-AF65-F5344CB8AC3E}">
        <p14:creationId xmlns:p14="http://schemas.microsoft.com/office/powerpoint/2010/main" val="2412133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A875B-73F1-E257-40C6-CF3450D7E592}"/>
              </a:ext>
            </a:extLst>
          </p:cNvPr>
          <p:cNvSpPr>
            <a:spLocks noGrp="1"/>
          </p:cNvSpPr>
          <p:nvPr>
            <p:ph type="title"/>
          </p:nvPr>
        </p:nvSpPr>
        <p:spPr/>
        <p:txBody>
          <a:bodyPr/>
          <a:lstStyle/>
          <a:p>
            <a:r>
              <a:rPr lang="en-US" dirty="0">
                <a:hlinkClick r:id="rId3">
                  <a:extLst>
                    <a:ext uri="{A12FA001-AC4F-418D-AE19-62706E023703}">
                      <ahyp:hlinkClr xmlns:ahyp="http://schemas.microsoft.com/office/drawing/2018/hyperlinkcolor" val="tx"/>
                    </a:ext>
                  </a:extLst>
                </a:hlinkClick>
              </a:rPr>
              <a:t>Clearing Your View: Staying Objective in Observation </a:t>
            </a:r>
            <a:r>
              <a:rPr lang="en-US" dirty="0"/>
              <a:t>(6:38)</a:t>
            </a:r>
          </a:p>
        </p:txBody>
      </p:sp>
      <p:sp>
        <p:nvSpPr>
          <p:cNvPr id="3" name="Content Placeholder 2">
            <a:extLst>
              <a:ext uri="{FF2B5EF4-FFF2-40B4-BE49-F238E27FC236}">
                <a16:creationId xmlns:a16="http://schemas.microsoft.com/office/drawing/2014/main" id="{F4792D42-A51D-100E-0BEA-617BAE55444B}"/>
              </a:ext>
            </a:extLst>
          </p:cNvPr>
          <p:cNvSpPr>
            <a:spLocks noGrp="1"/>
          </p:cNvSpPr>
          <p:nvPr>
            <p:ph idx="1"/>
          </p:nvPr>
        </p:nvSpPr>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Watch the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video</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and respond to the following questions:</a:t>
            </a:r>
          </a:p>
          <a:p>
            <a:r>
              <a:rPr lang="en-US" dirty="0"/>
              <a:t>What are reasons for recording observations objectively?</a:t>
            </a:r>
          </a:p>
          <a:p>
            <a:r>
              <a:rPr lang="en-US" dirty="0"/>
              <a:t>What are some of the things that you can record or document when observing young children to ensure objectivity?</a:t>
            </a:r>
          </a:p>
          <a:p>
            <a:r>
              <a:rPr lang="en-US" dirty="0"/>
              <a:t>What are some things that you can do to practice recording observations objectively? </a:t>
            </a:r>
          </a:p>
        </p:txBody>
      </p:sp>
    </p:spTree>
    <p:extLst>
      <p:ext uri="{BB962C8B-B14F-4D97-AF65-F5344CB8AC3E}">
        <p14:creationId xmlns:p14="http://schemas.microsoft.com/office/powerpoint/2010/main" val="1188128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7F605-A2A5-43ED-9037-DB6357273749}"/>
              </a:ext>
            </a:extLst>
          </p:cNvPr>
          <p:cNvSpPr>
            <a:spLocks noGrp="1"/>
          </p:cNvSpPr>
          <p:nvPr>
            <p:ph type="title"/>
          </p:nvPr>
        </p:nvSpPr>
        <p:spPr/>
        <p:txBody>
          <a:bodyPr/>
          <a:lstStyle/>
          <a:p>
            <a:pPr algn="ctr"/>
            <a:r>
              <a:rPr lang="en-US" dirty="0"/>
              <a:t>Recording Objective Statements</a:t>
            </a:r>
          </a:p>
        </p:txBody>
      </p:sp>
      <p:sp>
        <p:nvSpPr>
          <p:cNvPr id="3" name="Content Placeholder 2">
            <a:extLst>
              <a:ext uri="{FF2B5EF4-FFF2-40B4-BE49-F238E27FC236}">
                <a16:creationId xmlns:a16="http://schemas.microsoft.com/office/drawing/2014/main" id="{7B3ADE8C-BC9C-4F71-9A81-4196A38E8095}"/>
              </a:ext>
            </a:extLst>
          </p:cNvPr>
          <p:cNvSpPr>
            <a:spLocks noGrp="1"/>
          </p:cNvSpPr>
          <p:nvPr>
            <p:ph idx="1"/>
          </p:nvPr>
        </p:nvSpPr>
        <p:spPr/>
        <p:txBody>
          <a:bodyPr>
            <a:normAutofit lnSpcReduction="10000"/>
          </a:bodyPr>
          <a:lstStyle/>
          <a:p>
            <a:pPr marL="0" indent="0">
              <a:buNone/>
            </a:pPr>
            <a:r>
              <a:rPr lang="en-US" dirty="0"/>
              <a:t>Read each statement below and decide if it is objectively written. Rewrite those that are not  objectively stated.</a:t>
            </a:r>
          </a:p>
          <a:p>
            <a:pPr marL="514350" indent="-514350">
              <a:buAutoNum type="arabicPeriod"/>
            </a:pPr>
            <a:r>
              <a:rPr lang="en-US" dirty="0"/>
              <a:t>Playing peek-a-boo with Destiny, mom slowly removed her hand from her face. Destiny laughed.</a:t>
            </a:r>
          </a:p>
          <a:p>
            <a:pPr marL="514350" indent="-514350">
              <a:buAutoNum type="arabicPeriod"/>
            </a:pPr>
            <a:r>
              <a:rPr lang="en-US" dirty="0"/>
              <a:t>Troy threw the crayon because he was mad.</a:t>
            </a:r>
          </a:p>
          <a:p>
            <a:pPr marL="514350" indent="-514350">
              <a:buAutoNum type="arabicPeriod"/>
            </a:pPr>
            <a:r>
              <a:rPr lang="en-US" dirty="0"/>
              <a:t>Ella was crying, and she was hungry. </a:t>
            </a:r>
          </a:p>
          <a:p>
            <a:pPr marL="514350" indent="-514350">
              <a:buAutoNum type="arabicPeriod"/>
            </a:pPr>
            <a:r>
              <a:rPr lang="en-US" dirty="0"/>
              <a:t>Alex rolled the truck to dad and clapped his hands.</a:t>
            </a:r>
          </a:p>
          <a:p>
            <a:pPr marL="514350" indent="-514350">
              <a:buAutoNum type="arabicPeriod"/>
            </a:pPr>
            <a:endParaRPr lang="en-US" dirty="0"/>
          </a:p>
        </p:txBody>
      </p:sp>
    </p:spTree>
    <p:extLst>
      <p:ext uri="{BB962C8B-B14F-4D97-AF65-F5344CB8AC3E}">
        <p14:creationId xmlns:p14="http://schemas.microsoft.com/office/powerpoint/2010/main" val="50852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144A8-957C-4462-8176-BD680290E078}"/>
              </a:ext>
            </a:extLst>
          </p:cNvPr>
          <p:cNvSpPr>
            <a:spLocks noGrp="1"/>
          </p:cNvSpPr>
          <p:nvPr>
            <p:ph type="title"/>
          </p:nvPr>
        </p:nvSpPr>
        <p:spPr/>
        <p:txBody>
          <a:bodyPr/>
          <a:lstStyle/>
          <a:p>
            <a:pPr algn="ctr"/>
            <a:r>
              <a:rPr lang="en-US" dirty="0">
                <a:hlinkClick r:id="rId3">
                  <a:extLst>
                    <a:ext uri="{A12FA001-AC4F-418D-AE19-62706E023703}">
                      <ahyp:hlinkClr xmlns:ahyp="http://schemas.microsoft.com/office/drawing/2018/hyperlinkcolor" val="tx"/>
                    </a:ext>
                  </a:extLst>
                </a:hlinkClick>
              </a:rPr>
              <a:t>Collecting and Using Anecdotal Records </a:t>
            </a:r>
            <a:r>
              <a:rPr lang="en-US" dirty="0"/>
              <a:t>(3:56)</a:t>
            </a:r>
          </a:p>
        </p:txBody>
      </p:sp>
      <p:sp>
        <p:nvSpPr>
          <p:cNvPr id="3" name="Content Placeholder 2">
            <a:extLst>
              <a:ext uri="{FF2B5EF4-FFF2-40B4-BE49-F238E27FC236}">
                <a16:creationId xmlns:a16="http://schemas.microsoft.com/office/drawing/2014/main" id="{8FD0F13A-7742-4B0F-A5C4-D75BF1E93B92}"/>
              </a:ext>
            </a:extLst>
          </p:cNvPr>
          <p:cNvSpPr>
            <a:spLocks noGrp="1"/>
          </p:cNvSpPr>
          <p:nvPr>
            <p:ph idx="1"/>
          </p:nvPr>
        </p:nvSpPr>
        <p:spPr/>
        <p:txBody>
          <a:bodyPr/>
          <a:lstStyle/>
          <a:p>
            <a:pPr marL="0" indent="0">
              <a:buNone/>
            </a:pPr>
            <a:r>
              <a:rPr lang="en-US" dirty="0"/>
              <a:t>Watch the </a:t>
            </a:r>
            <a:r>
              <a:rPr lang="en-US" dirty="0">
                <a:hlinkClick r:id="rId3"/>
              </a:rPr>
              <a:t>video</a:t>
            </a:r>
            <a:r>
              <a:rPr lang="en-US" dirty="0"/>
              <a:t> and respond to the following questions:</a:t>
            </a:r>
          </a:p>
          <a:p>
            <a:r>
              <a:rPr lang="en-US" dirty="0"/>
              <a:t>What is the purpose of collecting anecdotal records?</a:t>
            </a:r>
          </a:p>
          <a:p>
            <a:r>
              <a:rPr lang="en-US" dirty="0"/>
              <a:t>What are some of the strategies for documenting anecdotal notes in a classroom setting?</a:t>
            </a:r>
          </a:p>
          <a:p>
            <a:r>
              <a:rPr lang="en-US" dirty="0"/>
              <a:t>How might you compile the notes for an individual child to share with caregivers and others?</a:t>
            </a:r>
          </a:p>
        </p:txBody>
      </p:sp>
    </p:spTree>
    <p:extLst>
      <p:ext uri="{BB962C8B-B14F-4D97-AF65-F5344CB8AC3E}">
        <p14:creationId xmlns:p14="http://schemas.microsoft.com/office/powerpoint/2010/main" val="3015057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50354-6A64-4E4D-875C-38C54DEB461F}"/>
              </a:ext>
            </a:extLst>
          </p:cNvPr>
          <p:cNvSpPr>
            <a:spLocks noGrp="1"/>
          </p:cNvSpPr>
          <p:nvPr>
            <p:ph type="title"/>
          </p:nvPr>
        </p:nvSpPr>
        <p:spPr/>
        <p:txBody>
          <a:bodyPr/>
          <a:lstStyle/>
          <a:p>
            <a:pPr algn="ctr"/>
            <a:r>
              <a:rPr lang="en-US" dirty="0"/>
              <a:t>Sample Anecdotal Note</a:t>
            </a:r>
          </a:p>
        </p:txBody>
      </p:sp>
      <p:sp>
        <p:nvSpPr>
          <p:cNvPr id="3" name="Content Placeholder 2">
            <a:extLst>
              <a:ext uri="{FF2B5EF4-FFF2-40B4-BE49-F238E27FC236}">
                <a16:creationId xmlns:a16="http://schemas.microsoft.com/office/drawing/2014/main" id="{BDFC55E9-84E5-4F7A-BBA1-2572AE14036F}"/>
              </a:ext>
            </a:extLst>
          </p:cNvPr>
          <p:cNvSpPr>
            <a:spLocks noGrp="1"/>
          </p:cNvSpPr>
          <p:nvPr>
            <p:ph idx="1"/>
          </p:nvPr>
        </p:nvSpPr>
        <p:spPr/>
        <p:txBody>
          <a:bodyPr/>
          <a:lstStyle/>
          <a:p>
            <a:pPr marL="0" indent="0">
              <a:buNone/>
            </a:pPr>
            <a:r>
              <a:rPr lang="en-US" dirty="0"/>
              <a:t>Child’s Name: Lucia	Observer: Marcy</a:t>
            </a:r>
          </a:p>
          <a:p>
            <a:pPr marL="0" indent="0">
              <a:buNone/>
            </a:pPr>
            <a:r>
              <a:rPr lang="en-US" dirty="0"/>
              <a:t>Date:	8-29			Setting: Literacy Center</a:t>
            </a:r>
          </a:p>
          <a:p>
            <a:pPr marL="0" indent="0">
              <a:buNone/>
            </a:pPr>
            <a:r>
              <a:rPr lang="en-US" dirty="0"/>
              <a:t>Time: 10-10:15 AM</a:t>
            </a:r>
          </a:p>
          <a:p>
            <a:pPr marL="0" indent="0">
              <a:buNone/>
            </a:pPr>
            <a:r>
              <a:rPr lang="en-US" dirty="0"/>
              <a:t>Lucia and Tamara are seated next to each other on a bean bag in the book center. Lucia holds a book about dogs. Tamara is looking at the book as Lucia turns the pages. Lucia pointed to a picture of a dog. She said, “I see a dog. It is a black dog.” Then Lucia turns to Tamara and says, “look, it is my dog.” </a:t>
            </a:r>
          </a:p>
        </p:txBody>
      </p:sp>
    </p:spTree>
    <p:extLst>
      <p:ext uri="{BB962C8B-B14F-4D97-AF65-F5344CB8AC3E}">
        <p14:creationId xmlns:p14="http://schemas.microsoft.com/office/powerpoint/2010/main" val="1122027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1CB94-1397-452D-B8C7-E9DBD681CDF0}"/>
              </a:ext>
            </a:extLst>
          </p:cNvPr>
          <p:cNvSpPr>
            <a:spLocks noGrp="1"/>
          </p:cNvSpPr>
          <p:nvPr>
            <p:ph type="title"/>
          </p:nvPr>
        </p:nvSpPr>
        <p:spPr/>
        <p:txBody>
          <a:bodyPr/>
          <a:lstStyle/>
          <a:p>
            <a:pPr algn="ctr"/>
            <a:r>
              <a:rPr lang="en-US" dirty="0"/>
              <a:t>Rewrite This Anecdotal Note </a:t>
            </a:r>
          </a:p>
        </p:txBody>
      </p:sp>
      <p:sp>
        <p:nvSpPr>
          <p:cNvPr id="3" name="Content Placeholder 2">
            <a:extLst>
              <a:ext uri="{FF2B5EF4-FFF2-40B4-BE49-F238E27FC236}">
                <a16:creationId xmlns:a16="http://schemas.microsoft.com/office/drawing/2014/main" id="{E7BF0E4E-4438-99A6-1F5D-90E1C940C470}"/>
              </a:ext>
            </a:extLst>
          </p:cNvPr>
          <p:cNvSpPr>
            <a:spLocks noGrp="1"/>
          </p:cNvSpPr>
          <p:nvPr>
            <p:ph idx="1"/>
          </p:nvPr>
        </p:nvSpPr>
        <p:spPr/>
        <p:txBody>
          <a:bodyPr/>
          <a:lstStyle/>
          <a:p>
            <a:pPr marL="0" marR="0" lvl="0" indent="0" algn="l" defTabSz="914400" rtl="0" eaLnBrk="1" fontAlgn="base" latinLnBrk="0" hangingPunct="1">
              <a:lnSpc>
                <a:spcPct val="100000"/>
              </a:lnSpc>
              <a:spcBef>
                <a:spcPct val="20000"/>
              </a:spcBef>
              <a:spcAft>
                <a:spcPct val="0"/>
              </a:spcAft>
              <a:buClrTx/>
              <a:buSzTx/>
              <a:buNone/>
              <a:tabLst/>
              <a:defRPr/>
            </a:pPr>
            <a:r>
              <a:rPr kumimoji="0" lang="en-US" altLang="en-US" b="0" i="0" u="none" strike="noStrike" kern="0" cap="none" spc="0" normalizeH="0" baseline="0" noProof="0" dirty="0">
                <a:ln>
                  <a:noFill/>
                </a:ln>
                <a:solidFill>
                  <a:srgbClr val="000000"/>
                </a:solidFill>
                <a:effectLst/>
                <a:uLnTx/>
                <a:uFillTx/>
                <a:ea typeface="+mn-ea"/>
                <a:cs typeface="+mn-cs"/>
              </a:rPr>
              <a:t>11-12, 9:20 AM, Outdoor play</a:t>
            </a:r>
          </a:p>
          <a:p>
            <a:pPr marL="0" marR="0" lvl="0" indent="0" algn="l" defTabSz="914400" rtl="0" eaLnBrk="1" fontAlgn="base" latinLnBrk="0" hangingPunct="1">
              <a:lnSpc>
                <a:spcPct val="100000"/>
              </a:lnSpc>
              <a:spcBef>
                <a:spcPct val="20000"/>
              </a:spcBef>
              <a:spcAft>
                <a:spcPct val="0"/>
              </a:spcAft>
              <a:buClrTx/>
              <a:buSzTx/>
              <a:buNone/>
              <a:tabLst/>
              <a:defRPr/>
            </a:pPr>
            <a:r>
              <a:rPr kumimoji="0" lang="en-US" altLang="en-US" b="0" i="0" u="none" strike="noStrike" kern="0" cap="none" spc="0" normalizeH="0" baseline="0" noProof="0" dirty="0">
                <a:ln>
                  <a:noFill/>
                </a:ln>
                <a:solidFill>
                  <a:srgbClr val="000000"/>
                </a:solidFill>
                <a:effectLst/>
                <a:uLnTx/>
                <a:uFillTx/>
                <a:ea typeface="+mn-ea"/>
                <a:cs typeface="+mn-cs"/>
              </a:rPr>
              <a:t>Sebrina stood by herself watching a group of girls play a game. She wanted to ask if she could play. However, her stuttering kept her from asking to be included in the game. She was afraid the other children would laugh at her. After watching the game for 10 minutes, she walked away and sat quietly by herself until outdoor play was over. </a:t>
            </a:r>
          </a:p>
          <a:p>
            <a:endParaRPr lang="en-US" dirty="0"/>
          </a:p>
        </p:txBody>
      </p:sp>
    </p:spTree>
    <p:extLst>
      <p:ext uri="{BB962C8B-B14F-4D97-AF65-F5344CB8AC3E}">
        <p14:creationId xmlns:p14="http://schemas.microsoft.com/office/powerpoint/2010/main" val="179466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8B409-2E44-4785-81E9-F4040BF4008E}"/>
              </a:ext>
            </a:extLst>
          </p:cNvPr>
          <p:cNvSpPr>
            <a:spLocks noGrp="1"/>
          </p:cNvSpPr>
          <p:nvPr>
            <p:ph type="title"/>
          </p:nvPr>
        </p:nvSpPr>
        <p:spPr/>
        <p:txBody>
          <a:bodyPr>
            <a:normAutofit/>
          </a:bodyPr>
          <a:lstStyle/>
          <a:p>
            <a:pPr algn="ctr"/>
            <a:r>
              <a:rPr lang="en-US" dirty="0"/>
              <a:t>Event Recording (Sampling): The What and Why</a:t>
            </a:r>
          </a:p>
        </p:txBody>
      </p:sp>
      <p:sp>
        <p:nvSpPr>
          <p:cNvPr id="3" name="Content Placeholder 2">
            <a:extLst>
              <a:ext uri="{FF2B5EF4-FFF2-40B4-BE49-F238E27FC236}">
                <a16:creationId xmlns:a16="http://schemas.microsoft.com/office/drawing/2014/main" id="{A0F39B4B-466D-4A2F-92B9-B1E509E38FE1}"/>
              </a:ext>
            </a:extLst>
          </p:cNvPr>
          <p:cNvSpPr>
            <a:spLocks noGrp="1"/>
          </p:cNvSpPr>
          <p:nvPr>
            <p:ph idx="1"/>
          </p:nvPr>
        </p:nvSpPr>
        <p:spPr/>
        <p:txBody>
          <a:bodyPr/>
          <a:lstStyle/>
          <a:p>
            <a:r>
              <a:rPr lang="en-US" dirty="0"/>
              <a:t>Record of how many times a behavior occurs over a designated period of time.</a:t>
            </a:r>
          </a:p>
          <a:p>
            <a:r>
              <a:rPr lang="en-US" dirty="0"/>
              <a:t>Useful with discrete behaviors that are short in duration.</a:t>
            </a:r>
          </a:p>
          <a:p>
            <a:r>
              <a:rPr lang="en-US" dirty="0"/>
              <a:t>Use when want to increase or decrease behavior.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Data collected over time to identify trends and/or progress.</a:t>
            </a:r>
          </a:p>
          <a:p>
            <a:r>
              <a:rPr lang="en-US" dirty="0"/>
              <a:t>Not appropriate for high frequency behaviors.</a:t>
            </a:r>
          </a:p>
          <a:p>
            <a:endParaRPr lang="en-US" dirty="0"/>
          </a:p>
        </p:txBody>
      </p:sp>
    </p:spTree>
    <p:extLst>
      <p:ext uri="{BB962C8B-B14F-4D97-AF65-F5344CB8AC3E}">
        <p14:creationId xmlns:p14="http://schemas.microsoft.com/office/powerpoint/2010/main" val="3026344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30670-BAE9-AA1F-733A-E146964F9A30}"/>
              </a:ext>
            </a:extLst>
          </p:cNvPr>
          <p:cNvSpPr>
            <a:spLocks noGrp="1"/>
          </p:cNvSpPr>
          <p:nvPr>
            <p:ph type="title"/>
          </p:nvPr>
        </p:nvSpPr>
        <p:spPr/>
        <p:txBody>
          <a:bodyPr/>
          <a:lstStyle/>
          <a:p>
            <a:pPr algn="ctr"/>
            <a:r>
              <a:rPr lang="en-US" dirty="0"/>
              <a:t>Event Recording: The How </a:t>
            </a:r>
          </a:p>
        </p:txBody>
      </p:sp>
      <p:sp>
        <p:nvSpPr>
          <p:cNvPr id="3" name="Content Placeholder 2">
            <a:extLst>
              <a:ext uri="{FF2B5EF4-FFF2-40B4-BE49-F238E27FC236}">
                <a16:creationId xmlns:a16="http://schemas.microsoft.com/office/drawing/2014/main" id="{09E1C899-BD6E-25E8-9DF2-2A1B51C725E6}"/>
              </a:ext>
            </a:extLst>
          </p:cNvPr>
          <p:cNvSpPr>
            <a:spLocks noGrp="1"/>
          </p:cNvSpPr>
          <p:nvPr>
            <p:ph idx="1"/>
          </p:nvPr>
        </p:nvSpPr>
        <p:spPr>
          <a:xfrm>
            <a:off x="1041400" y="1557868"/>
            <a:ext cx="7061200" cy="4504266"/>
          </a:xfrm>
        </p:spPr>
        <p:txBody>
          <a:bodyPr/>
          <a:lstStyle/>
          <a:p>
            <a:r>
              <a:rPr lang="en-US" dirty="0"/>
              <a:t>Record the time the observation begins.</a:t>
            </a:r>
          </a:p>
          <a:p>
            <a:r>
              <a:rPr lang="en-US" dirty="0"/>
              <a:t>Record each occurrence of the behavior.</a:t>
            </a:r>
          </a:p>
          <a:p>
            <a:r>
              <a:rPr lang="en-US" dirty="0"/>
              <a:t>Record the time the observation ends.</a:t>
            </a:r>
          </a:p>
          <a:p>
            <a:r>
              <a:rPr lang="en-US" dirty="0"/>
              <a:t>Determine the total length of time for the observation.</a:t>
            </a:r>
          </a:p>
          <a:p>
            <a:r>
              <a:rPr lang="en-US" dirty="0"/>
              <a:t>Count the number of times the behavior occurred and divide by the length of the observation to determine rate. </a:t>
            </a: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3687992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18985"/>
            <a:ext cx="7772400" cy="1285102"/>
          </a:xfrm>
        </p:spPr>
        <p:txBody>
          <a:bodyPr>
            <a:normAutofit fontScale="90000"/>
          </a:bodyPr>
          <a:lstStyle/>
          <a:p>
            <a:r>
              <a:rPr lang="en-US" sz="4400" b="1" dirty="0"/>
              <a:t>EI/ECSE Standard 4, </a:t>
            </a:r>
            <a:br>
              <a:rPr lang="en-US" sz="4400" b="1" dirty="0"/>
            </a:br>
            <a:r>
              <a:rPr lang="en-US" sz="4400" b="1" dirty="0"/>
              <a:t>Component 4.2</a:t>
            </a:r>
          </a:p>
        </p:txBody>
      </p:sp>
      <p:sp>
        <p:nvSpPr>
          <p:cNvPr id="3" name="Subtitle 2"/>
          <p:cNvSpPr>
            <a:spLocks noGrp="1"/>
          </p:cNvSpPr>
          <p:nvPr>
            <p:ph type="subTitle" idx="1"/>
          </p:nvPr>
        </p:nvSpPr>
        <p:spPr>
          <a:xfrm>
            <a:off x="1143000" y="2026509"/>
            <a:ext cx="6858000" cy="3231292"/>
          </a:xfrm>
        </p:spPr>
        <p:txBody>
          <a:bodyPr>
            <a:noAutofit/>
          </a:bodyPr>
          <a:lstStyle/>
          <a:p>
            <a:pPr algn="l"/>
            <a:r>
              <a:rPr lang="en-US" sz="2800" b="0" i="0" dirty="0">
                <a:solidFill>
                  <a:srgbClr val="333333"/>
                </a:solidFill>
                <a:effectLst/>
              </a:rPr>
              <a:t>Candidates develop and administer informal assessments and/or select and use valid, reliable formal assessments using evidence-based practices, including technology, in partnership with families and other professionals.</a:t>
            </a:r>
            <a:endParaRPr lang="en-US" sz="2800" dirty="0"/>
          </a:p>
        </p:txBody>
      </p:sp>
    </p:spTree>
    <p:extLst>
      <p:ext uri="{BB962C8B-B14F-4D97-AF65-F5344CB8AC3E}">
        <p14:creationId xmlns:p14="http://schemas.microsoft.com/office/powerpoint/2010/main" val="29060082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935D4-C548-0A2C-8B4C-EE704393E388}"/>
              </a:ext>
            </a:extLst>
          </p:cNvPr>
          <p:cNvSpPr>
            <a:spLocks noGrp="1"/>
          </p:cNvSpPr>
          <p:nvPr>
            <p:ph type="title"/>
          </p:nvPr>
        </p:nvSpPr>
        <p:spPr/>
        <p:txBody>
          <a:bodyPr/>
          <a:lstStyle/>
          <a:p>
            <a:pPr algn="ctr"/>
            <a:r>
              <a:rPr lang="en-US" dirty="0"/>
              <a:t>Sample Event Recording Form</a:t>
            </a:r>
          </a:p>
        </p:txBody>
      </p:sp>
      <p:sp>
        <p:nvSpPr>
          <p:cNvPr id="3" name="Content Placeholder 2">
            <a:extLst>
              <a:ext uri="{FF2B5EF4-FFF2-40B4-BE49-F238E27FC236}">
                <a16:creationId xmlns:a16="http://schemas.microsoft.com/office/drawing/2014/main" id="{3DC17CBB-FAFE-DDFF-4525-87B8A9991810}"/>
              </a:ext>
            </a:extLst>
          </p:cNvPr>
          <p:cNvSpPr>
            <a:spLocks noGrp="1"/>
          </p:cNvSpPr>
          <p:nvPr>
            <p:ph idx="1"/>
          </p:nvPr>
        </p:nvSpPr>
        <p:spPr>
          <a:xfrm>
            <a:off x="628650" y="1532238"/>
            <a:ext cx="7886700" cy="4644725"/>
          </a:xfrm>
        </p:spPr>
        <p:txBody>
          <a:bodyPr/>
          <a:lstStyle/>
          <a:p>
            <a:pPr marL="0" indent="0">
              <a:buNone/>
            </a:pPr>
            <a:r>
              <a:rPr lang="en-US" dirty="0"/>
              <a:t>Child’s Name:			Activity(ies): 	</a:t>
            </a:r>
          </a:p>
          <a:p>
            <a:pPr marL="0" indent="0">
              <a:buNone/>
            </a:pPr>
            <a:r>
              <a:rPr lang="en-US" dirty="0"/>
              <a:t>Observer:				Date(s):</a:t>
            </a:r>
          </a:p>
          <a:p>
            <a:pPr marL="0" indent="0">
              <a:buNone/>
            </a:pPr>
            <a:r>
              <a:rPr lang="en-US" dirty="0"/>
              <a:t>Behavior Definition:</a:t>
            </a:r>
          </a:p>
          <a:p>
            <a:pPr marL="0" indent="0">
              <a:buNone/>
            </a:pPr>
            <a:endParaRPr lang="en-US" dirty="0"/>
          </a:p>
          <a:p>
            <a:pPr marL="0" indent="0">
              <a:buNone/>
            </a:pPr>
            <a:endParaRPr lang="en-US" dirty="0"/>
          </a:p>
        </p:txBody>
      </p:sp>
      <p:graphicFrame>
        <p:nvGraphicFramePr>
          <p:cNvPr id="4" name="Table 4">
            <a:extLst>
              <a:ext uri="{FF2B5EF4-FFF2-40B4-BE49-F238E27FC236}">
                <a16:creationId xmlns:a16="http://schemas.microsoft.com/office/drawing/2014/main" id="{EF079F0E-5622-EE48-EB00-69F179F4C1EB}"/>
              </a:ext>
            </a:extLst>
          </p:cNvPr>
          <p:cNvGraphicFramePr>
            <a:graphicFrameLocks noGrp="1"/>
          </p:cNvGraphicFramePr>
          <p:nvPr>
            <p:extLst>
              <p:ext uri="{D42A27DB-BD31-4B8C-83A1-F6EECF244321}">
                <p14:modId xmlns:p14="http://schemas.microsoft.com/office/powerpoint/2010/main" val="1144577500"/>
              </p:ext>
            </p:extLst>
          </p:nvPr>
        </p:nvGraphicFramePr>
        <p:xfrm>
          <a:off x="778476" y="3101546"/>
          <a:ext cx="7414054" cy="2928554"/>
        </p:xfrm>
        <a:graphic>
          <a:graphicData uri="http://schemas.openxmlformats.org/drawingml/2006/table">
            <a:tbl>
              <a:tblPr firstRow="1" bandRow="1">
                <a:tableStyleId>{5C22544A-7EE6-4342-B048-85BDC9FD1C3A}</a:tableStyleId>
              </a:tblPr>
              <a:tblGrid>
                <a:gridCol w="1113201">
                  <a:extLst>
                    <a:ext uri="{9D8B030D-6E8A-4147-A177-3AD203B41FA5}">
                      <a16:colId xmlns:a16="http://schemas.microsoft.com/office/drawing/2014/main" val="2287864481"/>
                    </a:ext>
                  </a:extLst>
                </a:gridCol>
                <a:gridCol w="1555858">
                  <a:extLst>
                    <a:ext uri="{9D8B030D-6E8A-4147-A177-3AD203B41FA5}">
                      <a16:colId xmlns:a16="http://schemas.microsoft.com/office/drawing/2014/main" val="4038387694"/>
                    </a:ext>
                  </a:extLst>
                </a:gridCol>
                <a:gridCol w="2397211">
                  <a:extLst>
                    <a:ext uri="{9D8B030D-6E8A-4147-A177-3AD203B41FA5}">
                      <a16:colId xmlns:a16="http://schemas.microsoft.com/office/drawing/2014/main" val="3745645746"/>
                    </a:ext>
                  </a:extLst>
                </a:gridCol>
                <a:gridCol w="2347784">
                  <a:extLst>
                    <a:ext uri="{9D8B030D-6E8A-4147-A177-3AD203B41FA5}">
                      <a16:colId xmlns:a16="http://schemas.microsoft.com/office/drawing/2014/main" val="219350900"/>
                    </a:ext>
                  </a:extLst>
                </a:gridCol>
              </a:tblGrid>
              <a:tr h="661286">
                <a:tc>
                  <a:txBody>
                    <a:bodyPr/>
                    <a:lstStyle/>
                    <a:p>
                      <a:pPr algn="ctr"/>
                      <a:r>
                        <a:rPr lang="en-US" dirty="0">
                          <a:solidFill>
                            <a:schemeClr val="tx1"/>
                          </a:solidFill>
                        </a:rPr>
                        <a:t>Date</a:t>
                      </a:r>
                    </a:p>
                  </a:txBody>
                  <a:tcPr/>
                </a:tc>
                <a:tc>
                  <a:txBody>
                    <a:bodyPr/>
                    <a:lstStyle/>
                    <a:p>
                      <a:pPr algn="ctr"/>
                      <a:r>
                        <a:rPr lang="en-US" dirty="0">
                          <a:solidFill>
                            <a:schemeClr val="tx1"/>
                          </a:solidFill>
                        </a:rPr>
                        <a:t>Time</a:t>
                      </a:r>
                    </a:p>
                  </a:txBody>
                  <a:tcPr/>
                </a:tc>
                <a:tc>
                  <a:txBody>
                    <a:bodyPr/>
                    <a:lstStyle/>
                    <a:p>
                      <a:pPr algn="ctr"/>
                      <a:r>
                        <a:rPr lang="en-US" dirty="0">
                          <a:solidFill>
                            <a:schemeClr val="tx1"/>
                          </a:solidFill>
                        </a:rPr>
                        <a:t>Tally  For Each Time Behavior Occurs</a:t>
                      </a:r>
                    </a:p>
                  </a:txBody>
                  <a:tcPr/>
                </a:tc>
                <a:tc>
                  <a:txBody>
                    <a:bodyPr/>
                    <a:lstStyle/>
                    <a:p>
                      <a:pPr algn="ctr"/>
                      <a:r>
                        <a:rPr lang="en-US" dirty="0">
                          <a:solidFill>
                            <a:schemeClr val="tx1"/>
                          </a:solidFill>
                        </a:rPr>
                        <a:t>Total Number of Times Behavior Occurred</a:t>
                      </a:r>
                    </a:p>
                  </a:txBody>
                  <a:tcPr/>
                </a:tc>
                <a:extLst>
                  <a:ext uri="{0D108BD9-81ED-4DB2-BD59-A6C34878D82A}">
                    <a16:rowId xmlns:a16="http://schemas.microsoft.com/office/drawing/2014/main" val="146043045"/>
                  </a:ext>
                </a:extLst>
              </a:tr>
              <a:tr h="3778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737202531"/>
                  </a:ext>
                </a:extLst>
              </a:tr>
              <a:tr h="3778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4215609"/>
                  </a:ext>
                </a:extLst>
              </a:tr>
              <a:tr h="3778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59891383"/>
                  </a:ext>
                </a:extLst>
              </a:tr>
              <a:tr h="3778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41186591"/>
                  </a:ext>
                </a:extLst>
              </a:tr>
              <a:tr h="3778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34885559"/>
                  </a:ext>
                </a:extLst>
              </a:tr>
              <a:tr h="3778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587690576"/>
                  </a:ext>
                </a:extLst>
              </a:tr>
            </a:tbl>
          </a:graphicData>
        </a:graphic>
      </p:graphicFrame>
    </p:spTree>
    <p:extLst>
      <p:ext uri="{BB962C8B-B14F-4D97-AF65-F5344CB8AC3E}">
        <p14:creationId xmlns:p14="http://schemas.microsoft.com/office/powerpoint/2010/main" val="2428644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2EBAB-47F6-9D45-A0A7-E7230C20C7A0}"/>
              </a:ext>
            </a:extLst>
          </p:cNvPr>
          <p:cNvSpPr>
            <a:spLocks noGrp="1"/>
          </p:cNvSpPr>
          <p:nvPr>
            <p:ph type="title"/>
          </p:nvPr>
        </p:nvSpPr>
        <p:spPr/>
        <p:txBody>
          <a:bodyPr/>
          <a:lstStyle/>
          <a:p>
            <a:pPr algn="ctr"/>
            <a:r>
              <a:rPr lang="en-US" dirty="0">
                <a:hlinkClick r:id="rId3">
                  <a:extLst>
                    <a:ext uri="{A12FA001-AC4F-418D-AE19-62706E023703}">
                      <ahyp:hlinkClr xmlns:ahyp="http://schemas.microsoft.com/office/drawing/2018/hyperlinkcolor" val="tx"/>
                    </a:ext>
                  </a:extLst>
                </a:hlinkClick>
              </a:rPr>
              <a:t>Observe and Practice Event Recording </a:t>
            </a:r>
            <a:r>
              <a:rPr lang="en-US" dirty="0"/>
              <a:t>(5:00)</a:t>
            </a:r>
          </a:p>
        </p:txBody>
      </p:sp>
      <p:sp>
        <p:nvSpPr>
          <p:cNvPr id="3" name="Content Placeholder 2">
            <a:extLst>
              <a:ext uri="{FF2B5EF4-FFF2-40B4-BE49-F238E27FC236}">
                <a16:creationId xmlns:a16="http://schemas.microsoft.com/office/drawing/2014/main" id="{8A22D2B7-69AF-8AE3-F0D6-8E1A4B353A12}"/>
              </a:ext>
            </a:extLst>
          </p:cNvPr>
          <p:cNvSpPr>
            <a:spLocks noGrp="1"/>
          </p:cNvSpPr>
          <p:nvPr>
            <p:ph idx="1"/>
          </p:nvPr>
        </p:nvSpPr>
        <p:spPr/>
        <p:txBody>
          <a:bodyPr>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Watch the video of the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pretend lunch</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Observe Bih, the child in the white shirt, for behavior of walking away from activity,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Behavior definition – Bih walks away from table and returns to table,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Using the event recording form from the previous slide, make a tally mark each time the behavior occurs,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solidFill>
                  <a:prstClr val="black"/>
                </a:solidFill>
                <a:latin typeface="Calibri" panose="020F0502020204030204"/>
              </a:rPr>
              <a:t>Calculate the rate or percent of time that the behavior occurs.</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Tree>
    <p:extLst>
      <p:ext uri="{BB962C8B-B14F-4D97-AF65-F5344CB8AC3E}">
        <p14:creationId xmlns:p14="http://schemas.microsoft.com/office/powerpoint/2010/main" val="973627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6951D-E15E-4FF2-A38E-1361A8B96031}"/>
              </a:ext>
            </a:extLst>
          </p:cNvPr>
          <p:cNvSpPr>
            <a:spLocks noGrp="1"/>
          </p:cNvSpPr>
          <p:nvPr>
            <p:ph type="title"/>
          </p:nvPr>
        </p:nvSpPr>
        <p:spPr/>
        <p:txBody>
          <a:bodyPr/>
          <a:lstStyle/>
          <a:p>
            <a:pPr algn="ctr"/>
            <a:r>
              <a:rPr lang="en-US" dirty="0"/>
              <a:t>Duration Recording: </a:t>
            </a:r>
            <a:br>
              <a:rPr lang="en-US" dirty="0"/>
            </a:br>
            <a:r>
              <a:rPr lang="en-US" dirty="0"/>
              <a:t>The What and Why</a:t>
            </a:r>
          </a:p>
        </p:txBody>
      </p:sp>
      <p:sp>
        <p:nvSpPr>
          <p:cNvPr id="3" name="Content Placeholder 2">
            <a:extLst>
              <a:ext uri="{FF2B5EF4-FFF2-40B4-BE49-F238E27FC236}">
                <a16:creationId xmlns:a16="http://schemas.microsoft.com/office/drawing/2014/main" id="{E988C566-5B06-48ED-A1E3-F03EB0D0E259}"/>
              </a:ext>
            </a:extLst>
          </p:cNvPr>
          <p:cNvSpPr>
            <a:spLocks noGrp="1"/>
          </p:cNvSpPr>
          <p:nvPr>
            <p:ph idx="1"/>
          </p:nvPr>
        </p:nvSpPr>
        <p:spPr/>
        <p:txBody>
          <a:bodyPr>
            <a:normAutofit/>
          </a:bodyPr>
          <a:lstStyle/>
          <a:p>
            <a:r>
              <a:rPr lang="en-US" dirty="0"/>
              <a:t>The length of time that a behavior occurs within a specific observation. </a:t>
            </a:r>
          </a:p>
          <a:p>
            <a:r>
              <a:rPr lang="en-US" dirty="0"/>
              <a:t>Used for behaviors that:</a:t>
            </a:r>
          </a:p>
          <a:p>
            <a:pPr lvl="1">
              <a:buFont typeface="Courier New" panose="02070309020205020404" pitchFamily="49" charset="0"/>
              <a:buChar char="o"/>
            </a:pPr>
            <a:r>
              <a:rPr lang="en-US" dirty="0"/>
              <a:t>Have a clear beginning and ending, and</a:t>
            </a:r>
          </a:p>
          <a:p>
            <a:pPr lvl="1">
              <a:buFont typeface="Courier New" panose="02070309020205020404" pitchFamily="49" charset="0"/>
              <a:buChar char="o"/>
            </a:pPr>
            <a:r>
              <a:rPr lang="en-US" dirty="0"/>
              <a:t>Last more than a few seconds and/or for varying lengths of time.</a:t>
            </a:r>
          </a:p>
          <a:p>
            <a:r>
              <a:rPr lang="en-US" dirty="0"/>
              <a:t>Provides data about the frequency and duration of a behavior. </a:t>
            </a:r>
          </a:p>
          <a:p>
            <a:r>
              <a:rPr lang="en-US" dirty="0"/>
              <a:t>Allows the team to see small improvements in behavior over time. </a:t>
            </a:r>
          </a:p>
        </p:txBody>
      </p:sp>
    </p:spTree>
    <p:extLst>
      <p:ext uri="{BB962C8B-B14F-4D97-AF65-F5344CB8AC3E}">
        <p14:creationId xmlns:p14="http://schemas.microsoft.com/office/powerpoint/2010/main" val="3585145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8EA99-C5AC-ABF0-51A8-703D47BCAA1D}"/>
              </a:ext>
            </a:extLst>
          </p:cNvPr>
          <p:cNvSpPr>
            <a:spLocks noGrp="1"/>
          </p:cNvSpPr>
          <p:nvPr>
            <p:ph type="title"/>
          </p:nvPr>
        </p:nvSpPr>
        <p:spPr/>
        <p:txBody>
          <a:bodyPr/>
          <a:lstStyle/>
          <a:p>
            <a:pPr algn="ctr"/>
            <a:r>
              <a:rPr lang="en-US" dirty="0"/>
              <a:t>Duration Recording: The How </a:t>
            </a:r>
          </a:p>
        </p:txBody>
      </p:sp>
      <p:sp>
        <p:nvSpPr>
          <p:cNvPr id="3" name="Content Placeholder 2">
            <a:extLst>
              <a:ext uri="{FF2B5EF4-FFF2-40B4-BE49-F238E27FC236}">
                <a16:creationId xmlns:a16="http://schemas.microsoft.com/office/drawing/2014/main" id="{B60E02AF-940F-FA89-D7A7-D47AA30BBE0F}"/>
              </a:ext>
            </a:extLst>
          </p:cNvPr>
          <p:cNvSpPr>
            <a:spLocks noGrp="1"/>
          </p:cNvSpPr>
          <p:nvPr>
            <p:ph idx="1"/>
          </p:nvPr>
        </p:nvSpPr>
        <p:spPr/>
        <p:txBody>
          <a:bodyPr/>
          <a:lstStyle/>
          <a:p>
            <a:r>
              <a:rPr lang="en-US" dirty="0"/>
              <a:t>Define the target behavior.</a:t>
            </a:r>
          </a:p>
          <a:p>
            <a:r>
              <a:rPr lang="en-US" dirty="0"/>
              <a:t>Identify the activity(ies) in which to observe the behavior</a:t>
            </a:r>
          </a:p>
          <a:p>
            <a:r>
              <a:rPr lang="en-US" dirty="0"/>
              <a:t>For each occurrence, note when the behavior begins.</a:t>
            </a:r>
          </a:p>
          <a:p>
            <a:r>
              <a:rPr lang="en-US" dirty="0"/>
              <a:t>For each occurrence, note when the behavior ends.</a:t>
            </a:r>
          </a:p>
          <a:p>
            <a:r>
              <a:rPr lang="en-US" dirty="0"/>
              <a:t>Total the number of minutes the behavior occurs during an activity and divide by the total number of minutes for that activity</a:t>
            </a:r>
          </a:p>
        </p:txBody>
      </p:sp>
    </p:spTree>
    <p:extLst>
      <p:ext uri="{BB962C8B-B14F-4D97-AF65-F5344CB8AC3E}">
        <p14:creationId xmlns:p14="http://schemas.microsoft.com/office/powerpoint/2010/main" val="909813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79A41-5743-D30A-8969-BDDF34E250E4}"/>
              </a:ext>
            </a:extLst>
          </p:cNvPr>
          <p:cNvSpPr>
            <a:spLocks noGrp="1"/>
          </p:cNvSpPr>
          <p:nvPr>
            <p:ph type="title"/>
          </p:nvPr>
        </p:nvSpPr>
        <p:spPr/>
        <p:txBody>
          <a:bodyPr/>
          <a:lstStyle/>
          <a:p>
            <a:pPr algn="ctr"/>
            <a:r>
              <a:rPr lang="en-US" dirty="0"/>
              <a:t>Latency as a Type of </a:t>
            </a:r>
            <a:br>
              <a:rPr lang="en-US" dirty="0"/>
            </a:br>
            <a:r>
              <a:rPr lang="en-US" dirty="0"/>
              <a:t>Duration Recording</a:t>
            </a:r>
          </a:p>
        </p:txBody>
      </p:sp>
      <p:sp>
        <p:nvSpPr>
          <p:cNvPr id="3" name="Content Placeholder 2">
            <a:extLst>
              <a:ext uri="{FF2B5EF4-FFF2-40B4-BE49-F238E27FC236}">
                <a16:creationId xmlns:a16="http://schemas.microsoft.com/office/drawing/2014/main" id="{3365FA77-17D6-3816-2DB8-9F0D2C183025}"/>
              </a:ext>
            </a:extLst>
          </p:cNvPr>
          <p:cNvSpPr>
            <a:spLocks noGrp="1"/>
          </p:cNvSpPr>
          <p:nvPr>
            <p:ph idx="1"/>
          </p:nvPr>
        </p:nvSpPr>
        <p:spPr>
          <a:xfrm>
            <a:off x="628650" y="2057399"/>
            <a:ext cx="7886700" cy="4119563"/>
          </a:xfrm>
        </p:spPr>
        <p:txBody>
          <a:bodyPr/>
          <a:lstStyle/>
          <a:p>
            <a:r>
              <a:rPr lang="en-US" dirty="0"/>
              <a:t>Length of time it takes a child to begin a task once introduced.</a:t>
            </a:r>
          </a:p>
          <a:p>
            <a:r>
              <a:rPr lang="en-US" dirty="0"/>
              <a:t>Requires a dedicated observer.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Allows the team to see small improvements in behavior over time. </a:t>
            </a:r>
          </a:p>
          <a:p>
            <a:endParaRPr lang="en-US" dirty="0"/>
          </a:p>
          <a:p>
            <a:endParaRPr lang="en-US" dirty="0"/>
          </a:p>
        </p:txBody>
      </p:sp>
    </p:spTree>
    <p:extLst>
      <p:ext uri="{BB962C8B-B14F-4D97-AF65-F5344CB8AC3E}">
        <p14:creationId xmlns:p14="http://schemas.microsoft.com/office/powerpoint/2010/main" val="2773698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58561-0624-A51C-555E-70E72C4B0495}"/>
              </a:ext>
            </a:extLst>
          </p:cNvPr>
          <p:cNvSpPr>
            <a:spLocks noGrp="1"/>
          </p:cNvSpPr>
          <p:nvPr>
            <p:ph type="title"/>
          </p:nvPr>
        </p:nvSpPr>
        <p:spPr/>
        <p:txBody>
          <a:bodyPr/>
          <a:lstStyle/>
          <a:p>
            <a:pPr algn="ctr"/>
            <a:r>
              <a:rPr lang="en-US" dirty="0"/>
              <a:t>Sample Duration Recording Form</a:t>
            </a:r>
          </a:p>
        </p:txBody>
      </p:sp>
      <p:sp>
        <p:nvSpPr>
          <p:cNvPr id="3" name="Content Placeholder 2">
            <a:extLst>
              <a:ext uri="{FF2B5EF4-FFF2-40B4-BE49-F238E27FC236}">
                <a16:creationId xmlns:a16="http://schemas.microsoft.com/office/drawing/2014/main" id="{6D26A615-7698-0D5A-9AD9-8C09A8F25C29}"/>
              </a:ext>
            </a:extLst>
          </p:cNvPr>
          <p:cNvSpPr>
            <a:spLocks noGrp="1"/>
          </p:cNvSpPr>
          <p:nvPr>
            <p:ph idx="1"/>
          </p:nvPr>
        </p:nvSpPr>
        <p:spPr>
          <a:xfrm>
            <a:off x="628650" y="1418253"/>
            <a:ext cx="7886700" cy="4758710"/>
          </a:xfrm>
        </p:spPr>
        <p:txBody>
          <a:body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Child’s Name: Antonio		Observer: Karin</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solidFill>
                  <a:prstClr val="black"/>
                </a:solidFill>
                <a:latin typeface="Calibri" panose="020F0502020204030204"/>
              </a:rPr>
              <a:t>Dates Observed: 9-19, 9-20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Setting: Small group Behavior: Attending to task</a:t>
            </a:r>
            <a:endParaRPr lang="en-US" dirty="0"/>
          </a:p>
        </p:txBody>
      </p:sp>
      <p:graphicFrame>
        <p:nvGraphicFramePr>
          <p:cNvPr id="4" name="Table 4">
            <a:extLst>
              <a:ext uri="{FF2B5EF4-FFF2-40B4-BE49-F238E27FC236}">
                <a16:creationId xmlns:a16="http://schemas.microsoft.com/office/drawing/2014/main" id="{84DC2F49-3C07-2BF2-85AC-6164F4964568}"/>
              </a:ext>
            </a:extLst>
          </p:cNvPr>
          <p:cNvGraphicFramePr>
            <a:graphicFrameLocks noGrp="1"/>
          </p:cNvGraphicFramePr>
          <p:nvPr>
            <p:extLst>
              <p:ext uri="{D42A27DB-BD31-4B8C-83A1-F6EECF244321}">
                <p14:modId xmlns:p14="http://schemas.microsoft.com/office/powerpoint/2010/main" val="181934998"/>
              </p:ext>
            </p:extLst>
          </p:nvPr>
        </p:nvGraphicFramePr>
        <p:xfrm>
          <a:off x="628650" y="3026197"/>
          <a:ext cx="7886700" cy="3057730"/>
        </p:xfrm>
        <a:graphic>
          <a:graphicData uri="http://schemas.openxmlformats.org/drawingml/2006/table">
            <a:tbl>
              <a:tblPr firstRow="1" bandRow="1">
                <a:tableStyleId>{5C22544A-7EE6-4342-B048-85BDC9FD1C3A}</a:tableStyleId>
              </a:tblPr>
              <a:tblGrid>
                <a:gridCol w="1577340">
                  <a:extLst>
                    <a:ext uri="{9D8B030D-6E8A-4147-A177-3AD203B41FA5}">
                      <a16:colId xmlns:a16="http://schemas.microsoft.com/office/drawing/2014/main" val="2171679830"/>
                    </a:ext>
                  </a:extLst>
                </a:gridCol>
                <a:gridCol w="1577340">
                  <a:extLst>
                    <a:ext uri="{9D8B030D-6E8A-4147-A177-3AD203B41FA5}">
                      <a16:colId xmlns:a16="http://schemas.microsoft.com/office/drawing/2014/main" val="3240473634"/>
                    </a:ext>
                  </a:extLst>
                </a:gridCol>
                <a:gridCol w="1577340">
                  <a:extLst>
                    <a:ext uri="{9D8B030D-6E8A-4147-A177-3AD203B41FA5}">
                      <a16:colId xmlns:a16="http://schemas.microsoft.com/office/drawing/2014/main" val="2209481458"/>
                    </a:ext>
                  </a:extLst>
                </a:gridCol>
                <a:gridCol w="1577340">
                  <a:extLst>
                    <a:ext uri="{9D8B030D-6E8A-4147-A177-3AD203B41FA5}">
                      <a16:colId xmlns:a16="http://schemas.microsoft.com/office/drawing/2014/main" val="558993919"/>
                    </a:ext>
                  </a:extLst>
                </a:gridCol>
                <a:gridCol w="1577340">
                  <a:extLst>
                    <a:ext uri="{9D8B030D-6E8A-4147-A177-3AD203B41FA5}">
                      <a16:colId xmlns:a16="http://schemas.microsoft.com/office/drawing/2014/main" val="65406353"/>
                    </a:ext>
                  </a:extLst>
                </a:gridCol>
              </a:tblGrid>
              <a:tr h="744220">
                <a:tc>
                  <a:txBody>
                    <a:bodyPr/>
                    <a:lstStyle/>
                    <a:p>
                      <a:pPr algn="ctr"/>
                      <a:r>
                        <a:rPr lang="en-US" sz="2000" dirty="0">
                          <a:solidFill>
                            <a:schemeClr val="tx1"/>
                          </a:solidFill>
                        </a:rPr>
                        <a:t>Date</a:t>
                      </a:r>
                    </a:p>
                  </a:txBody>
                  <a:tcPr/>
                </a:tc>
                <a:tc>
                  <a:txBody>
                    <a:bodyPr/>
                    <a:lstStyle/>
                    <a:p>
                      <a:pPr algn="ctr"/>
                      <a:r>
                        <a:rPr lang="en-US" sz="2000" dirty="0">
                          <a:solidFill>
                            <a:schemeClr val="tx1"/>
                          </a:solidFill>
                        </a:rPr>
                        <a:t>Activity Time</a:t>
                      </a:r>
                    </a:p>
                  </a:txBody>
                  <a:tcPr/>
                </a:tc>
                <a:tc>
                  <a:txBody>
                    <a:bodyPr/>
                    <a:lstStyle/>
                    <a:p>
                      <a:pPr algn="ctr"/>
                      <a:r>
                        <a:rPr lang="en-US" sz="2000" dirty="0">
                          <a:solidFill>
                            <a:schemeClr val="tx1"/>
                          </a:solidFill>
                        </a:rPr>
                        <a:t>Beginning Time</a:t>
                      </a:r>
                    </a:p>
                  </a:txBody>
                  <a:tcPr/>
                </a:tc>
                <a:tc>
                  <a:txBody>
                    <a:bodyPr/>
                    <a:lstStyle/>
                    <a:p>
                      <a:pPr algn="ctr"/>
                      <a:r>
                        <a:rPr lang="en-US" sz="2000" dirty="0">
                          <a:solidFill>
                            <a:schemeClr val="tx1"/>
                          </a:solidFill>
                        </a:rPr>
                        <a:t>Ending Time</a:t>
                      </a:r>
                    </a:p>
                  </a:txBody>
                  <a:tcPr/>
                </a:tc>
                <a:tc>
                  <a:txBody>
                    <a:bodyPr/>
                    <a:lstStyle/>
                    <a:p>
                      <a:pPr algn="ctr"/>
                      <a:r>
                        <a:rPr lang="en-US" sz="2000" dirty="0">
                          <a:solidFill>
                            <a:schemeClr val="tx1"/>
                          </a:solidFill>
                        </a:rPr>
                        <a:t>Duration</a:t>
                      </a:r>
                    </a:p>
                  </a:txBody>
                  <a:tcPr/>
                </a:tc>
                <a:extLst>
                  <a:ext uri="{0D108BD9-81ED-4DB2-BD59-A6C34878D82A}">
                    <a16:rowId xmlns:a16="http://schemas.microsoft.com/office/drawing/2014/main" val="2747451601"/>
                  </a:ext>
                </a:extLst>
              </a:tr>
              <a:tr h="393270">
                <a:tc>
                  <a:txBody>
                    <a:bodyPr/>
                    <a:lstStyle/>
                    <a:p>
                      <a:r>
                        <a:rPr lang="en-US" dirty="0"/>
                        <a:t>9-19</a:t>
                      </a:r>
                    </a:p>
                  </a:txBody>
                  <a:tcPr/>
                </a:tc>
                <a:tc>
                  <a:txBody>
                    <a:bodyPr/>
                    <a:lstStyle/>
                    <a:p>
                      <a:r>
                        <a:rPr lang="en-US" dirty="0"/>
                        <a:t>9:00-9:20 AM</a:t>
                      </a:r>
                    </a:p>
                  </a:txBody>
                  <a:tcPr/>
                </a:tc>
                <a:tc>
                  <a:txBody>
                    <a:bodyPr/>
                    <a:lstStyle/>
                    <a:p>
                      <a:r>
                        <a:rPr lang="en-US" dirty="0"/>
                        <a:t>9:05 AM</a:t>
                      </a:r>
                    </a:p>
                  </a:txBody>
                  <a:tcPr/>
                </a:tc>
                <a:tc>
                  <a:txBody>
                    <a:bodyPr/>
                    <a:lstStyle/>
                    <a:p>
                      <a:r>
                        <a:rPr lang="en-US" dirty="0"/>
                        <a:t>9:08 AM</a:t>
                      </a:r>
                    </a:p>
                  </a:txBody>
                  <a:tcPr/>
                </a:tc>
                <a:tc>
                  <a:txBody>
                    <a:bodyPr/>
                    <a:lstStyle/>
                    <a:p>
                      <a:r>
                        <a:rPr lang="en-US" dirty="0"/>
                        <a:t>3 minutes</a:t>
                      </a:r>
                    </a:p>
                  </a:txBody>
                  <a:tcPr/>
                </a:tc>
                <a:extLst>
                  <a:ext uri="{0D108BD9-81ED-4DB2-BD59-A6C34878D82A}">
                    <a16:rowId xmlns:a16="http://schemas.microsoft.com/office/drawing/2014/main" val="4016599051"/>
                  </a:ext>
                </a:extLst>
              </a:tr>
              <a:tr h="592662">
                <a:tc>
                  <a:txBody>
                    <a:bodyPr/>
                    <a:lstStyle/>
                    <a:p>
                      <a:r>
                        <a:rPr lang="en-US" dirty="0"/>
                        <a:t>9-19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9:00-9:20 AM</a:t>
                      </a:r>
                    </a:p>
                    <a:p>
                      <a:endParaRPr lang="en-US" dirty="0"/>
                    </a:p>
                  </a:txBody>
                  <a:tcPr/>
                </a:tc>
                <a:tc>
                  <a:txBody>
                    <a:bodyPr/>
                    <a:lstStyle/>
                    <a:p>
                      <a:r>
                        <a:rPr lang="en-US" dirty="0"/>
                        <a:t>9:11 AM</a:t>
                      </a:r>
                    </a:p>
                  </a:txBody>
                  <a:tcPr/>
                </a:tc>
                <a:tc>
                  <a:txBody>
                    <a:bodyPr/>
                    <a:lstStyle/>
                    <a:p>
                      <a:r>
                        <a:rPr lang="en-US" dirty="0"/>
                        <a:t>9:15 AM</a:t>
                      </a:r>
                    </a:p>
                  </a:txBody>
                  <a:tcPr/>
                </a:tc>
                <a:tc>
                  <a:txBody>
                    <a:bodyPr/>
                    <a:lstStyle/>
                    <a:p>
                      <a:r>
                        <a:rPr lang="en-US" dirty="0"/>
                        <a:t>4 minutes</a:t>
                      </a:r>
                    </a:p>
                  </a:txBody>
                  <a:tcPr/>
                </a:tc>
                <a:extLst>
                  <a:ext uri="{0D108BD9-81ED-4DB2-BD59-A6C34878D82A}">
                    <a16:rowId xmlns:a16="http://schemas.microsoft.com/office/drawing/2014/main" val="3974236917"/>
                  </a:ext>
                </a:extLst>
              </a:tr>
              <a:tr h="592662">
                <a:tc>
                  <a:txBody>
                    <a:bodyPr/>
                    <a:lstStyle/>
                    <a:p>
                      <a:r>
                        <a:rPr lang="en-US" dirty="0"/>
                        <a:t>9-20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9:00-9:20 AM</a:t>
                      </a:r>
                    </a:p>
                    <a:p>
                      <a:endParaRPr lang="en-US" dirty="0"/>
                    </a:p>
                  </a:txBody>
                  <a:tcPr/>
                </a:tc>
                <a:tc>
                  <a:txBody>
                    <a:bodyPr/>
                    <a:lstStyle/>
                    <a:p>
                      <a:r>
                        <a:rPr lang="en-US" dirty="0"/>
                        <a:t>9:04 AM</a:t>
                      </a:r>
                    </a:p>
                  </a:txBody>
                  <a:tcPr/>
                </a:tc>
                <a:tc>
                  <a:txBody>
                    <a:bodyPr/>
                    <a:lstStyle/>
                    <a:p>
                      <a:r>
                        <a:rPr lang="en-US" dirty="0"/>
                        <a:t>9:08 AM</a:t>
                      </a:r>
                    </a:p>
                  </a:txBody>
                  <a:tcPr/>
                </a:tc>
                <a:tc>
                  <a:txBody>
                    <a:bodyPr/>
                    <a:lstStyle/>
                    <a:p>
                      <a:r>
                        <a:rPr lang="en-US" dirty="0"/>
                        <a:t>4 minutes</a:t>
                      </a:r>
                    </a:p>
                  </a:txBody>
                  <a:tcPr/>
                </a:tc>
                <a:extLst>
                  <a:ext uri="{0D108BD9-81ED-4DB2-BD59-A6C34878D82A}">
                    <a16:rowId xmlns:a16="http://schemas.microsoft.com/office/drawing/2014/main" val="3932944282"/>
                  </a:ext>
                </a:extLst>
              </a:tr>
              <a:tr h="592662">
                <a:tc>
                  <a:txBody>
                    <a:bodyPr/>
                    <a:lstStyle/>
                    <a:p>
                      <a:r>
                        <a:rPr lang="en-US" dirty="0"/>
                        <a:t>9-20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9:00-9:20 AM</a:t>
                      </a:r>
                    </a:p>
                    <a:p>
                      <a:endParaRPr lang="en-US" dirty="0"/>
                    </a:p>
                  </a:txBody>
                  <a:tcPr/>
                </a:tc>
                <a:tc>
                  <a:txBody>
                    <a:bodyPr/>
                    <a:lstStyle/>
                    <a:p>
                      <a:r>
                        <a:rPr lang="en-US" dirty="0"/>
                        <a:t>9:10 AM</a:t>
                      </a:r>
                    </a:p>
                  </a:txBody>
                  <a:tcPr/>
                </a:tc>
                <a:tc>
                  <a:txBody>
                    <a:bodyPr/>
                    <a:lstStyle/>
                    <a:p>
                      <a:r>
                        <a:rPr lang="en-US" dirty="0"/>
                        <a:t>9:14 AM</a:t>
                      </a:r>
                    </a:p>
                  </a:txBody>
                  <a:tcPr/>
                </a:tc>
                <a:tc>
                  <a:txBody>
                    <a:bodyPr/>
                    <a:lstStyle/>
                    <a:p>
                      <a:r>
                        <a:rPr lang="en-US" dirty="0"/>
                        <a:t>4 minutes</a:t>
                      </a:r>
                    </a:p>
                  </a:txBody>
                  <a:tcPr/>
                </a:tc>
                <a:extLst>
                  <a:ext uri="{0D108BD9-81ED-4DB2-BD59-A6C34878D82A}">
                    <a16:rowId xmlns:a16="http://schemas.microsoft.com/office/drawing/2014/main" val="2682072956"/>
                  </a:ext>
                </a:extLst>
              </a:tr>
            </a:tbl>
          </a:graphicData>
        </a:graphic>
      </p:graphicFrame>
    </p:spTree>
    <p:extLst>
      <p:ext uri="{BB962C8B-B14F-4D97-AF65-F5344CB8AC3E}">
        <p14:creationId xmlns:p14="http://schemas.microsoft.com/office/powerpoint/2010/main" val="3784804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FB975-E660-AEF8-8280-103651BE4B5A}"/>
              </a:ext>
            </a:extLst>
          </p:cNvPr>
          <p:cNvSpPr>
            <a:spLocks noGrp="1"/>
          </p:cNvSpPr>
          <p:nvPr>
            <p:ph type="title"/>
          </p:nvPr>
        </p:nvSpPr>
        <p:spPr/>
        <p:txBody>
          <a:bodyPr>
            <a:normAutofit/>
          </a:bodyPr>
          <a:lstStyle/>
          <a:p>
            <a:pPr algn="ctr"/>
            <a:r>
              <a:rPr lang="en-US" dirty="0">
                <a:hlinkClick r:id="rId3">
                  <a:extLst>
                    <a:ext uri="{A12FA001-AC4F-418D-AE19-62706E023703}">
                      <ahyp:hlinkClr xmlns:ahyp="http://schemas.microsoft.com/office/drawing/2018/hyperlinkcolor" val="tx"/>
                    </a:ext>
                  </a:extLst>
                </a:hlinkClick>
              </a:rPr>
              <a:t>Observe and Practice Duration Recording </a:t>
            </a:r>
            <a:r>
              <a:rPr lang="en-US" dirty="0"/>
              <a:t>(2:00)</a:t>
            </a:r>
          </a:p>
        </p:txBody>
      </p:sp>
      <p:sp>
        <p:nvSpPr>
          <p:cNvPr id="3" name="Content Placeholder 2">
            <a:extLst>
              <a:ext uri="{FF2B5EF4-FFF2-40B4-BE49-F238E27FC236}">
                <a16:creationId xmlns:a16="http://schemas.microsoft.com/office/drawing/2014/main" id="{5F585B5D-DA75-8AE5-6658-367F8DC8807A}"/>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Watch the video of </a:t>
            </a:r>
            <a:r>
              <a:rPr lang="en-US" dirty="0">
                <a:solidFill>
                  <a:prstClr val="black"/>
                </a:solidFill>
                <a:latin typeface="Calibri" panose="020F0502020204030204"/>
                <a:hlinkClick r:id="rId3"/>
              </a:rPr>
              <a:t>Jasmin and </a:t>
            </a:r>
            <a:r>
              <a:rPr lang="en-US" dirty="0" err="1">
                <a:solidFill>
                  <a:prstClr val="black"/>
                </a:solidFill>
                <a:latin typeface="Calibri" panose="020F0502020204030204"/>
                <a:hlinkClick r:id="rId3"/>
              </a:rPr>
              <a:t>Alyssandra</a:t>
            </a:r>
            <a:r>
              <a:rPr lang="en-US" dirty="0">
                <a:solidFill>
                  <a:prstClr val="black"/>
                </a:solidFill>
                <a:latin typeface="Calibri" panose="020F0502020204030204"/>
                <a:hlinkClick r:id="rId3"/>
              </a:rPr>
              <a:t>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Observe Alyssandra (child with long hair wearing purple shirt) for behavior of stays on task,</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Behavior definition – Alyssandra looks at paper and stencil and marks within the stencil,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Using the duration below, record the number of seconds that Alyssandra exhibits the behavior,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solidFill>
                  <a:prstClr val="black"/>
                </a:solidFill>
                <a:latin typeface="Calibri" panose="020F0502020204030204"/>
              </a:rPr>
              <a:t>Calculate the percent of time that Alyssandra stayed on task.</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endParaRPr lang="en-US" dirty="0"/>
          </a:p>
        </p:txBody>
      </p:sp>
    </p:spTree>
    <p:extLst>
      <p:ext uri="{BB962C8B-B14F-4D97-AF65-F5344CB8AC3E}">
        <p14:creationId xmlns:p14="http://schemas.microsoft.com/office/powerpoint/2010/main" val="2366195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CF6C1-5F4E-E7B0-0C38-7E30405AD4D2}"/>
              </a:ext>
            </a:extLst>
          </p:cNvPr>
          <p:cNvSpPr>
            <a:spLocks noGrp="1"/>
          </p:cNvSpPr>
          <p:nvPr>
            <p:ph type="title"/>
          </p:nvPr>
        </p:nvSpPr>
        <p:spPr>
          <a:xfrm>
            <a:off x="628650" y="172996"/>
            <a:ext cx="7886700" cy="1198604"/>
          </a:xfrm>
        </p:spPr>
        <p:txBody>
          <a:bodyPr>
            <a:normAutofit fontScale="90000"/>
          </a:bodyPr>
          <a:lstStyle/>
          <a:p>
            <a:pPr algn="ctr"/>
            <a:r>
              <a:rPr kumimoji="0" lang="en-US" sz="4400" b="1" i="0" u="none" strike="noStrike" kern="1200" cap="none" spc="0" normalizeH="0" baseline="0" noProof="0" dirty="0">
                <a:ln>
                  <a:noFill/>
                </a:ln>
                <a:effectLst/>
                <a:uLnTx/>
                <a:uFillTx/>
                <a:latin typeface="Calibri" panose="020F0502020204030204"/>
                <a:ea typeface="+mj-ea"/>
                <a:cs typeface="+mj-cs"/>
              </a:rPr>
              <a:t>Duration Recording Form for Alyssandra</a:t>
            </a:r>
            <a:endParaRPr lang="en-US" dirty="0"/>
          </a:p>
        </p:txBody>
      </p:sp>
      <p:sp>
        <p:nvSpPr>
          <p:cNvPr id="3" name="Content Placeholder 2">
            <a:extLst>
              <a:ext uri="{FF2B5EF4-FFF2-40B4-BE49-F238E27FC236}">
                <a16:creationId xmlns:a16="http://schemas.microsoft.com/office/drawing/2014/main" id="{2A5B15CC-0EE6-AE46-01B7-7D9076E36C07}"/>
              </a:ext>
            </a:extLst>
          </p:cNvPr>
          <p:cNvSpPr>
            <a:spLocks noGrp="1"/>
          </p:cNvSpPr>
          <p:nvPr>
            <p:ph idx="1"/>
          </p:nvPr>
        </p:nvSpPr>
        <p:spPr>
          <a:xfrm>
            <a:off x="628650" y="1296956"/>
            <a:ext cx="7886700" cy="4880008"/>
          </a:xfrm>
        </p:spPr>
        <p:txBody>
          <a:body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Child’s Name: 		Observer:</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Dates Observed: 		Setting:</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Behavior:</a:t>
            </a:r>
          </a:p>
          <a:p>
            <a:pPr marL="0" indent="0">
              <a:buNone/>
            </a:pPr>
            <a:endParaRPr lang="en-US" dirty="0"/>
          </a:p>
        </p:txBody>
      </p:sp>
      <p:graphicFrame>
        <p:nvGraphicFramePr>
          <p:cNvPr id="4" name="Table 4">
            <a:extLst>
              <a:ext uri="{FF2B5EF4-FFF2-40B4-BE49-F238E27FC236}">
                <a16:creationId xmlns:a16="http://schemas.microsoft.com/office/drawing/2014/main" id="{C2B0D303-DA4C-4FCE-C7ED-A99EBC126495}"/>
              </a:ext>
            </a:extLst>
          </p:cNvPr>
          <p:cNvGraphicFramePr>
            <a:graphicFrameLocks noGrp="1"/>
          </p:cNvGraphicFramePr>
          <p:nvPr>
            <p:extLst>
              <p:ext uri="{D42A27DB-BD31-4B8C-83A1-F6EECF244321}">
                <p14:modId xmlns:p14="http://schemas.microsoft.com/office/powerpoint/2010/main" val="2849013822"/>
              </p:ext>
            </p:extLst>
          </p:nvPr>
        </p:nvGraphicFramePr>
        <p:xfrm>
          <a:off x="628650" y="2855166"/>
          <a:ext cx="7886701" cy="3069768"/>
        </p:xfrm>
        <a:graphic>
          <a:graphicData uri="http://schemas.openxmlformats.org/drawingml/2006/table">
            <a:tbl>
              <a:tblPr firstRow="1" bandRow="1">
                <a:tableStyleId>{5C22544A-7EE6-4342-B048-85BDC9FD1C3A}</a:tableStyleId>
              </a:tblPr>
              <a:tblGrid>
                <a:gridCol w="2525097">
                  <a:extLst>
                    <a:ext uri="{9D8B030D-6E8A-4147-A177-3AD203B41FA5}">
                      <a16:colId xmlns:a16="http://schemas.microsoft.com/office/drawing/2014/main" val="3466944863"/>
                    </a:ext>
                  </a:extLst>
                </a:gridCol>
                <a:gridCol w="2690327">
                  <a:extLst>
                    <a:ext uri="{9D8B030D-6E8A-4147-A177-3AD203B41FA5}">
                      <a16:colId xmlns:a16="http://schemas.microsoft.com/office/drawing/2014/main" val="2205362768"/>
                    </a:ext>
                  </a:extLst>
                </a:gridCol>
                <a:gridCol w="2671277">
                  <a:extLst>
                    <a:ext uri="{9D8B030D-6E8A-4147-A177-3AD203B41FA5}">
                      <a16:colId xmlns:a16="http://schemas.microsoft.com/office/drawing/2014/main" val="2829166537"/>
                    </a:ext>
                  </a:extLst>
                </a:gridCol>
              </a:tblGrid>
              <a:tr h="383721">
                <a:tc>
                  <a:txBody>
                    <a:bodyPr/>
                    <a:lstStyle/>
                    <a:p>
                      <a:pPr algn="ctr"/>
                      <a:r>
                        <a:rPr lang="en-US" dirty="0">
                          <a:solidFill>
                            <a:schemeClr val="tx1"/>
                          </a:solidFill>
                        </a:rPr>
                        <a:t>Date</a:t>
                      </a:r>
                    </a:p>
                  </a:txBody>
                  <a:tcPr/>
                </a:tc>
                <a:tc>
                  <a:txBody>
                    <a:bodyPr/>
                    <a:lstStyle/>
                    <a:p>
                      <a:pPr algn="ctr"/>
                      <a:r>
                        <a:rPr lang="en-US" dirty="0">
                          <a:solidFill>
                            <a:schemeClr val="tx1"/>
                          </a:solidFill>
                        </a:rPr>
                        <a:t>Activity Time</a:t>
                      </a:r>
                    </a:p>
                  </a:txBody>
                  <a:tcPr/>
                </a:tc>
                <a:tc>
                  <a:txBody>
                    <a:bodyPr/>
                    <a:lstStyle/>
                    <a:p>
                      <a:pPr algn="ctr"/>
                      <a:r>
                        <a:rPr lang="en-US" dirty="0">
                          <a:solidFill>
                            <a:schemeClr val="tx1"/>
                          </a:solidFill>
                        </a:rPr>
                        <a:t>Duration </a:t>
                      </a:r>
                    </a:p>
                  </a:txBody>
                  <a:tcPr/>
                </a:tc>
                <a:extLst>
                  <a:ext uri="{0D108BD9-81ED-4DB2-BD59-A6C34878D82A}">
                    <a16:rowId xmlns:a16="http://schemas.microsoft.com/office/drawing/2014/main" val="3892463461"/>
                  </a:ext>
                </a:extLst>
              </a:tr>
              <a:tr h="383721">
                <a:tc>
                  <a:txBody>
                    <a:bodyPr/>
                    <a:lstStyle/>
                    <a:p>
                      <a:endParaRPr lang="en-US" dirty="0"/>
                    </a:p>
                  </a:txBody>
                  <a:tcPr/>
                </a:tc>
                <a:tc>
                  <a:txBody>
                    <a:bodyPr/>
                    <a:lstStyle/>
                    <a:p>
                      <a:pPr algn="ctr"/>
                      <a:r>
                        <a:rPr lang="en-US" dirty="0"/>
                        <a:t>2 minutes</a:t>
                      </a:r>
                    </a:p>
                  </a:txBody>
                  <a:tcPr/>
                </a:tc>
                <a:tc>
                  <a:txBody>
                    <a:bodyPr/>
                    <a:lstStyle/>
                    <a:p>
                      <a:endParaRPr lang="en-US" dirty="0"/>
                    </a:p>
                  </a:txBody>
                  <a:tcPr/>
                </a:tc>
                <a:extLst>
                  <a:ext uri="{0D108BD9-81ED-4DB2-BD59-A6C34878D82A}">
                    <a16:rowId xmlns:a16="http://schemas.microsoft.com/office/drawing/2014/main" val="4214180211"/>
                  </a:ext>
                </a:extLst>
              </a:tr>
              <a:tr h="383721">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2 minutes</a:t>
                      </a:r>
                      <a:endParaRPr lang="en-US" dirty="0"/>
                    </a:p>
                  </a:txBody>
                  <a:tcPr/>
                </a:tc>
                <a:tc>
                  <a:txBody>
                    <a:bodyPr/>
                    <a:lstStyle/>
                    <a:p>
                      <a:endParaRPr lang="en-US" dirty="0"/>
                    </a:p>
                  </a:txBody>
                  <a:tcPr/>
                </a:tc>
                <a:extLst>
                  <a:ext uri="{0D108BD9-81ED-4DB2-BD59-A6C34878D82A}">
                    <a16:rowId xmlns:a16="http://schemas.microsoft.com/office/drawing/2014/main" val="2328122328"/>
                  </a:ext>
                </a:extLst>
              </a:tr>
              <a:tr h="383721">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2 minutes</a:t>
                      </a:r>
                      <a:endParaRPr lang="en-US" dirty="0"/>
                    </a:p>
                  </a:txBody>
                  <a:tcPr/>
                </a:tc>
                <a:tc>
                  <a:txBody>
                    <a:bodyPr/>
                    <a:lstStyle/>
                    <a:p>
                      <a:endParaRPr lang="en-US" dirty="0"/>
                    </a:p>
                  </a:txBody>
                  <a:tcPr/>
                </a:tc>
                <a:extLst>
                  <a:ext uri="{0D108BD9-81ED-4DB2-BD59-A6C34878D82A}">
                    <a16:rowId xmlns:a16="http://schemas.microsoft.com/office/drawing/2014/main" val="2320170366"/>
                  </a:ext>
                </a:extLst>
              </a:tr>
              <a:tr h="383721">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2 minutes</a:t>
                      </a:r>
                      <a:endParaRPr lang="en-US" dirty="0"/>
                    </a:p>
                  </a:txBody>
                  <a:tcPr/>
                </a:tc>
                <a:tc>
                  <a:txBody>
                    <a:bodyPr/>
                    <a:lstStyle/>
                    <a:p>
                      <a:endParaRPr lang="en-US" dirty="0"/>
                    </a:p>
                  </a:txBody>
                  <a:tcPr/>
                </a:tc>
                <a:extLst>
                  <a:ext uri="{0D108BD9-81ED-4DB2-BD59-A6C34878D82A}">
                    <a16:rowId xmlns:a16="http://schemas.microsoft.com/office/drawing/2014/main" val="832740622"/>
                  </a:ext>
                </a:extLst>
              </a:tr>
              <a:tr h="383721">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2 minutes</a:t>
                      </a:r>
                      <a:endParaRPr lang="en-US" dirty="0"/>
                    </a:p>
                  </a:txBody>
                  <a:tcPr/>
                </a:tc>
                <a:tc>
                  <a:txBody>
                    <a:bodyPr/>
                    <a:lstStyle/>
                    <a:p>
                      <a:endParaRPr lang="en-US" dirty="0"/>
                    </a:p>
                  </a:txBody>
                  <a:tcPr/>
                </a:tc>
                <a:extLst>
                  <a:ext uri="{0D108BD9-81ED-4DB2-BD59-A6C34878D82A}">
                    <a16:rowId xmlns:a16="http://schemas.microsoft.com/office/drawing/2014/main" val="2975190725"/>
                  </a:ext>
                </a:extLst>
              </a:tr>
              <a:tr h="383721">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2 minutes</a:t>
                      </a:r>
                      <a:endParaRPr lang="en-US" dirty="0"/>
                    </a:p>
                  </a:txBody>
                  <a:tcPr/>
                </a:tc>
                <a:tc>
                  <a:txBody>
                    <a:bodyPr/>
                    <a:lstStyle/>
                    <a:p>
                      <a:endParaRPr lang="en-US" dirty="0"/>
                    </a:p>
                  </a:txBody>
                  <a:tcPr/>
                </a:tc>
                <a:extLst>
                  <a:ext uri="{0D108BD9-81ED-4DB2-BD59-A6C34878D82A}">
                    <a16:rowId xmlns:a16="http://schemas.microsoft.com/office/drawing/2014/main" val="3829654025"/>
                  </a:ext>
                </a:extLst>
              </a:tr>
              <a:tr h="383721">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2 minutes</a:t>
                      </a:r>
                      <a:endParaRPr lang="en-US" dirty="0"/>
                    </a:p>
                  </a:txBody>
                  <a:tcPr/>
                </a:tc>
                <a:tc>
                  <a:txBody>
                    <a:bodyPr/>
                    <a:lstStyle/>
                    <a:p>
                      <a:endParaRPr lang="en-US" dirty="0"/>
                    </a:p>
                  </a:txBody>
                  <a:tcPr/>
                </a:tc>
                <a:extLst>
                  <a:ext uri="{0D108BD9-81ED-4DB2-BD59-A6C34878D82A}">
                    <a16:rowId xmlns:a16="http://schemas.microsoft.com/office/drawing/2014/main" val="2469869861"/>
                  </a:ext>
                </a:extLst>
              </a:tr>
            </a:tbl>
          </a:graphicData>
        </a:graphic>
      </p:graphicFrame>
    </p:spTree>
    <p:extLst>
      <p:ext uri="{BB962C8B-B14F-4D97-AF65-F5344CB8AC3E}">
        <p14:creationId xmlns:p14="http://schemas.microsoft.com/office/powerpoint/2010/main" val="29868554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783FE-A9CD-466D-9EA1-B85355A66A3F}"/>
              </a:ext>
            </a:extLst>
          </p:cNvPr>
          <p:cNvSpPr>
            <a:spLocks noGrp="1"/>
          </p:cNvSpPr>
          <p:nvPr>
            <p:ph type="title"/>
          </p:nvPr>
        </p:nvSpPr>
        <p:spPr/>
        <p:txBody>
          <a:bodyPr/>
          <a:lstStyle/>
          <a:p>
            <a:pPr algn="ctr"/>
            <a:r>
              <a:rPr lang="en-US" dirty="0"/>
              <a:t>Interval Recording: Three Types</a:t>
            </a:r>
          </a:p>
        </p:txBody>
      </p:sp>
      <p:sp>
        <p:nvSpPr>
          <p:cNvPr id="3" name="Content Placeholder 2">
            <a:extLst>
              <a:ext uri="{FF2B5EF4-FFF2-40B4-BE49-F238E27FC236}">
                <a16:creationId xmlns:a16="http://schemas.microsoft.com/office/drawing/2014/main" id="{BA6BDF19-F377-4313-A7DD-2B71A1BCDC44}"/>
              </a:ext>
            </a:extLst>
          </p:cNvPr>
          <p:cNvSpPr>
            <a:spLocks noGrp="1"/>
          </p:cNvSpPr>
          <p:nvPr>
            <p:ph idx="1"/>
          </p:nvPr>
        </p:nvSpPr>
        <p:spPr/>
        <p:txBody>
          <a:bodyPr>
            <a:normAutofit/>
          </a:bodyPr>
          <a:lstStyle/>
          <a:p>
            <a:r>
              <a:rPr lang="en-US" sz="3200" dirty="0"/>
              <a:t>Whole – The behavior is continuous throughout the interval.</a:t>
            </a:r>
          </a:p>
          <a:p>
            <a:r>
              <a:rPr lang="en-US" sz="3200" dirty="0"/>
              <a:t>Partial – The behavior occurs sometime during the interval.</a:t>
            </a:r>
          </a:p>
          <a:p>
            <a:r>
              <a:rPr lang="en-US" sz="3200" dirty="0"/>
              <a:t>Momentary – The behavior occurs at the end of the interval.</a:t>
            </a:r>
          </a:p>
        </p:txBody>
      </p:sp>
    </p:spTree>
    <p:extLst>
      <p:ext uri="{BB962C8B-B14F-4D97-AF65-F5344CB8AC3E}">
        <p14:creationId xmlns:p14="http://schemas.microsoft.com/office/powerpoint/2010/main" val="2350007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F9E9A-6154-9138-9AE1-FC2738F97462}"/>
              </a:ext>
            </a:extLst>
          </p:cNvPr>
          <p:cNvSpPr>
            <a:spLocks noGrp="1"/>
          </p:cNvSpPr>
          <p:nvPr>
            <p:ph type="title"/>
          </p:nvPr>
        </p:nvSpPr>
        <p:spPr/>
        <p:txBody>
          <a:bodyPr/>
          <a:lstStyle/>
          <a:p>
            <a:pPr algn="ctr"/>
            <a:r>
              <a:rPr lang="en-US" dirty="0"/>
              <a:t>Whole Interval Recording: The What and Why</a:t>
            </a:r>
          </a:p>
        </p:txBody>
      </p:sp>
      <p:sp>
        <p:nvSpPr>
          <p:cNvPr id="3" name="Content Placeholder 2">
            <a:extLst>
              <a:ext uri="{FF2B5EF4-FFF2-40B4-BE49-F238E27FC236}">
                <a16:creationId xmlns:a16="http://schemas.microsoft.com/office/drawing/2014/main" id="{D2300433-08B0-5BC7-819F-AF208547B1F4}"/>
              </a:ext>
            </a:extLst>
          </p:cNvPr>
          <p:cNvSpPr>
            <a:spLocks noGrp="1"/>
          </p:cNvSpPr>
          <p:nvPr>
            <p:ph idx="1"/>
          </p:nvPr>
        </p:nvSpPr>
        <p:spPr>
          <a:xfrm>
            <a:off x="628650" y="1964723"/>
            <a:ext cx="7886700" cy="4212239"/>
          </a:xfrm>
        </p:spPr>
        <p:txBody>
          <a:bodyPr>
            <a:normAutofit/>
          </a:bodyPr>
          <a:lstStyle/>
          <a:p>
            <a:r>
              <a:rPr lang="en-US" dirty="0"/>
              <a:t>Observation of whether a behavior occurs or does not occur during a specified time period,</a:t>
            </a:r>
          </a:p>
          <a:p>
            <a:r>
              <a:rPr lang="en-US" dirty="0"/>
              <a:t>Time period divided into equal intervals,</a:t>
            </a:r>
          </a:p>
          <a:p>
            <a:r>
              <a:rPr lang="en-US" dirty="0"/>
              <a:t>Documentation of behavior if occurs during entire interval,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Used for behavior not easily counted. </a:t>
            </a:r>
          </a:p>
          <a:p>
            <a:r>
              <a:rPr lang="en-US" dirty="0"/>
              <a:t>Provides an estimate of the duration of behavior and where behavior occurs in an observational session.</a:t>
            </a:r>
          </a:p>
          <a:p>
            <a:endParaRPr lang="en-US" dirty="0"/>
          </a:p>
        </p:txBody>
      </p:sp>
    </p:spTree>
    <p:extLst>
      <p:ext uri="{BB962C8B-B14F-4D97-AF65-F5344CB8AC3E}">
        <p14:creationId xmlns:p14="http://schemas.microsoft.com/office/powerpoint/2010/main" val="1176707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6BF9-3333-4798-A8FE-B4F16F5FC8D4}"/>
              </a:ext>
            </a:extLst>
          </p:cNvPr>
          <p:cNvSpPr>
            <a:spLocks noGrp="1"/>
          </p:cNvSpPr>
          <p:nvPr>
            <p:ph type="title"/>
          </p:nvPr>
        </p:nvSpPr>
        <p:spPr/>
        <p:txBody>
          <a:bodyPr/>
          <a:lstStyle/>
          <a:p>
            <a:r>
              <a:rPr kumimoji="0" lang="en-US" sz="4400" b="1" i="0" u="none" strike="noStrike" kern="1200" cap="none" spc="0" normalizeH="0" noProof="0" dirty="0">
                <a:ln>
                  <a:noFill/>
                </a:ln>
                <a:effectLst/>
                <a:uLnTx/>
                <a:uFillTx/>
                <a:latin typeface="Calibri" panose="020F0502020204030204"/>
                <a:ea typeface="+mj-ea"/>
                <a:cs typeface="+mj-cs"/>
              </a:rPr>
              <a:t>DEC Recommended </a:t>
            </a:r>
            <a:br>
              <a:rPr kumimoji="0" lang="en-US" sz="4400" b="1" i="0" u="none" strike="noStrike" kern="1200" cap="none" spc="0" normalizeH="0" noProof="0" dirty="0">
                <a:ln>
                  <a:noFill/>
                </a:ln>
                <a:effectLst/>
                <a:uLnTx/>
                <a:uFillTx/>
                <a:latin typeface="Calibri" panose="020F0502020204030204"/>
                <a:ea typeface="+mj-ea"/>
                <a:cs typeface="+mj-cs"/>
              </a:rPr>
            </a:br>
            <a:r>
              <a:rPr kumimoji="0" lang="en-US" sz="4400" b="1" i="0" u="none" strike="noStrike" kern="1200" cap="none" spc="0" normalizeH="0" noProof="0" dirty="0">
                <a:ln>
                  <a:noFill/>
                </a:ln>
                <a:effectLst/>
                <a:uLnTx/>
                <a:uFillTx/>
                <a:latin typeface="Calibri" panose="020F0502020204030204"/>
                <a:ea typeface="+mj-ea"/>
                <a:cs typeface="+mj-cs"/>
              </a:rPr>
              <a:t>Practices (RPs, 2014)</a:t>
            </a:r>
            <a:endParaRPr lang="en-US" dirty="0"/>
          </a:p>
        </p:txBody>
      </p:sp>
      <p:sp>
        <p:nvSpPr>
          <p:cNvPr id="3" name="Content Placeholder 2">
            <a:extLst>
              <a:ext uri="{FF2B5EF4-FFF2-40B4-BE49-F238E27FC236}">
                <a16:creationId xmlns:a16="http://schemas.microsoft.com/office/drawing/2014/main" id="{E4F783C8-5F4C-4CC0-A331-D7DC2F1433BC}"/>
              </a:ext>
            </a:extLst>
          </p:cNvPr>
          <p:cNvSpPr>
            <a:spLocks noGrp="1"/>
          </p:cNvSpPr>
          <p:nvPr>
            <p:ph idx="1"/>
          </p:nvPr>
        </p:nvSpPr>
        <p:spPr/>
        <p:txBody>
          <a:bodyPr>
            <a:normAutofit/>
          </a:bodyPr>
          <a:lstStyle/>
          <a:p>
            <a:pPr marL="0" marR="0">
              <a:lnSpc>
                <a:spcPct val="107000"/>
              </a:lnSpc>
              <a:spcBef>
                <a:spcPts val="0"/>
              </a:spcBef>
              <a:spcAft>
                <a:spcPts val="800"/>
              </a:spcAft>
            </a:pPr>
            <a:r>
              <a:rPr lang="en-US" dirty="0">
                <a:ea typeface="Calibri" panose="020F0502020204030204" pitchFamily="34" charset="0"/>
                <a:cs typeface="Times New Roman" panose="02020603050405020304" pitchFamily="18" charset="0"/>
              </a:rPr>
              <a:t>A2 Practitioners work as a team with the family and other professionals to gather assessment information.</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dirty="0">
                <a:effectLst/>
                <a:ea typeface="Calibri" panose="020F0502020204030204" pitchFamily="34" charset="0"/>
                <a:cs typeface="Times New Roman" panose="02020603050405020304" pitchFamily="18" charset="0"/>
              </a:rPr>
              <a:t>A3 Practitioners use assessment materials and strategies that are appropriate for the child’s age and level of development and accommodate the child’s sensory, physical, communication, cultural, linguistic, social, and emotional characteristics. </a:t>
            </a:r>
          </a:p>
          <a:p>
            <a:pPr marL="0" indent="0">
              <a:buNone/>
            </a:pPr>
            <a:endParaRPr lang="en-US" dirty="0"/>
          </a:p>
        </p:txBody>
      </p:sp>
      <p:pic>
        <p:nvPicPr>
          <p:cNvPr id="4" name="Picture 3">
            <a:extLst>
              <a:ext uri="{FF2B5EF4-FFF2-40B4-BE49-F238E27FC236}">
                <a16:creationId xmlns:a16="http://schemas.microsoft.com/office/drawing/2014/main" id="{41D9F5C0-FC47-41AA-BAEA-EB704FA9774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637789" y="185659"/>
            <a:ext cx="2877561" cy="1505030"/>
          </a:xfrm>
          <a:prstGeom prst="rect">
            <a:avLst/>
          </a:prstGeom>
        </p:spPr>
      </p:pic>
    </p:spTree>
    <p:extLst>
      <p:ext uri="{BB962C8B-B14F-4D97-AF65-F5344CB8AC3E}">
        <p14:creationId xmlns:p14="http://schemas.microsoft.com/office/powerpoint/2010/main" val="5420944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80077-F096-7B41-F6A1-53D41BA07B27}"/>
              </a:ext>
            </a:extLst>
          </p:cNvPr>
          <p:cNvSpPr>
            <a:spLocks noGrp="1"/>
          </p:cNvSpPr>
          <p:nvPr>
            <p:ph type="title"/>
          </p:nvPr>
        </p:nvSpPr>
        <p:spPr/>
        <p:txBody>
          <a:bodyPr/>
          <a:lstStyle/>
          <a:p>
            <a:pPr algn="ctr"/>
            <a:r>
              <a:rPr lang="en-US" dirty="0"/>
              <a:t>Partial Interval Recording: The What and Why</a:t>
            </a:r>
          </a:p>
        </p:txBody>
      </p:sp>
      <p:sp>
        <p:nvSpPr>
          <p:cNvPr id="3" name="Content Placeholder 2">
            <a:extLst>
              <a:ext uri="{FF2B5EF4-FFF2-40B4-BE49-F238E27FC236}">
                <a16:creationId xmlns:a16="http://schemas.microsoft.com/office/drawing/2014/main" id="{5F5A7B92-1937-7BB5-047A-2BC23886A732}"/>
              </a:ext>
            </a:extLst>
          </p:cNvPr>
          <p:cNvSpPr>
            <a:spLocks noGrp="1"/>
          </p:cNvSpPr>
          <p:nvPr>
            <p:ph idx="1"/>
          </p:nvPr>
        </p:nvSpPr>
        <p:spPr/>
        <p:txBody>
          <a:bodyPr>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Observation of whether a behavior occurs or does not occur during a specified time period,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Time period divided into equal intervals,</a:t>
            </a:r>
          </a:p>
          <a:p>
            <a:r>
              <a:rPr lang="en-US" dirty="0"/>
              <a:t>Documentation if behavior occurs any time during interval, not likely to occur for entire interval,</a:t>
            </a:r>
          </a:p>
          <a:p>
            <a:r>
              <a:rPr lang="en-US" dirty="0"/>
              <a:t>Used for behaviors not easily counted or those that happen so quickly difficult to record with other methods,</a:t>
            </a:r>
          </a:p>
          <a:p>
            <a:r>
              <a:rPr lang="en-US" dirty="0"/>
              <a:t>Provides an estimate of frequency, duration, and where behavior occurs across observations.  </a:t>
            </a:r>
          </a:p>
          <a:p>
            <a:endParaRPr lang="en-US" dirty="0"/>
          </a:p>
        </p:txBody>
      </p:sp>
    </p:spTree>
    <p:extLst>
      <p:ext uri="{BB962C8B-B14F-4D97-AF65-F5344CB8AC3E}">
        <p14:creationId xmlns:p14="http://schemas.microsoft.com/office/powerpoint/2010/main" val="37375619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1ACB0-30D2-F01F-B059-96F4B68F8FE8}"/>
              </a:ext>
            </a:extLst>
          </p:cNvPr>
          <p:cNvSpPr>
            <a:spLocks noGrp="1"/>
          </p:cNvSpPr>
          <p:nvPr>
            <p:ph type="title"/>
          </p:nvPr>
        </p:nvSpPr>
        <p:spPr/>
        <p:txBody>
          <a:bodyPr/>
          <a:lstStyle/>
          <a:p>
            <a:pPr algn="ctr"/>
            <a:r>
              <a:rPr lang="en-US" dirty="0"/>
              <a:t>Momentary Time Sampling: The What and Why</a:t>
            </a:r>
          </a:p>
        </p:txBody>
      </p:sp>
      <p:sp>
        <p:nvSpPr>
          <p:cNvPr id="3" name="Content Placeholder 2">
            <a:extLst>
              <a:ext uri="{FF2B5EF4-FFF2-40B4-BE49-F238E27FC236}">
                <a16:creationId xmlns:a16="http://schemas.microsoft.com/office/drawing/2014/main" id="{E592F400-F270-2B0D-4D39-F690F54CE992}"/>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Observation of whether a behavior occurs or does not occur during a specified time period,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Time period divided into equal intervals,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Documentation if behavior occurs at the end of the interval,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solidFill>
                  <a:prstClr val="black"/>
                </a:solidFill>
                <a:latin typeface="Calibri" panose="020F0502020204030204"/>
              </a:rPr>
              <a:t>May underestimate the occurrence of a behavior,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solidFill>
                  <a:prstClr val="black"/>
                </a:solidFill>
                <a:latin typeface="Calibri" panose="020F0502020204030204"/>
              </a:rPr>
              <a:t>Most useful to record behaviors that are more frequent and last longer periods of time.</a:t>
            </a:r>
            <a:endParaRPr lang="en-US" dirty="0"/>
          </a:p>
        </p:txBody>
      </p:sp>
    </p:spTree>
    <p:extLst>
      <p:ext uri="{BB962C8B-B14F-4D97-AF65-F5344CB8AC3E}">
        <p14:creationId xmlns:p14="http://schemas.microsoft.com/office/powerpoint/2010/main" val="29262683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20695-E399-F500-A8C9-A1F0B1500E67}"/>
              </a:ext>
            </a:extLst>
          </p:cNvPr>
          <p:cNvSpPr>
            <a:spLocks noGrp="1"/>
          </p:cNvSpPr>
          <p:nvPr>
            <p:ph type="title"/>
          </p:nvPr>
        </p:nvSpPr>
        <p:spPr>
          <a:xfrm>
            <a:off x="628650" y="134302"/>
            <a:ext cx="7886700" cy="1325563"/>
          </a:xfrm>
        </p:spPr>
        <p:txBody>
          <a:bodyPr/>
          <a:lstStyle/>
          <a:p>
            <a:pPr algn="ctr"/>
            <a:r>
              <a:rPr lang="en-US" dirty="0"/>
              <a:t>Interval Recording: The How</a:t>
            </a:r>
          </a:p>
        </p:txBody>
      </p:sp>
      <p:sp>
        <p:nvSpPr>
          <p:cNvPr id="3" name="Content Placeholder 2">
            <a:extLst>
              <a:ext uri="{FF2B5EF4-FFF2-40B4-BE49-F238E27FC236}">
                <a16:creationId xmlns:a16="http://schemas.microsoft.com/office/drawing/2014/main" id="{9546BFE2-5109-044A-1F27-ECDC5B25ABCC}"/>
              </a:ext>
            </a:extLst>
          </p:cNvPr>
          <p:cNvSpPr>
            <a:spLocks noGrp="1"/>
          </p:cNvSpPr>
          <p:nvPr>
            <p:ph idx="1"/>
          </p:nvPr>
        </p:nvSpPr>
        <p:spPr>
          <a:xfrm>
            <a:off x="393895" y="1253331"/>
            <a:ext cx="8440616" cy="4351338"/>
          </a:xfrm>
        </p:spPr>
        <p:txBody>
          <a:bodyPr>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Define the target behavior.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Identify the activity(ies) in which to observe the behavior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Divide the time period into equal intervals.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solidFill>
                  <a:prstClr val="black"/>
                </a:solidFill>
                <a:latin typeface="Calibri" panose="020F0502020204030204"/>
              </a:rPr>
              <a:t>Determine which type of interval recording to use:</a:t>
            </a:r>
          </a:p>
          <a:p>
            <a:pPr lvl="1">
              <a:spcBef>
                <a:spcPts val="1000"/>
              </a:spcBef>
              <a:buFont typeface="Courier New" panose="02070309020205020404" pitchFamily="49" charset="0"/>
              <a:buChar char="o"/>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Whole – record if behavior occurs in entire interval,</a:t>
            </a:r>
          </a:p>
          <a:p>
            <a:pPr lvl="1">
              <a:spcBef>
                <a:spcPts val="1000"/>
              </a:spcBef>
              <a:buFont typeface="Courier New" panose="02070309020205020404" pitchFamily="49" charset="0"/>
              <a:buChar char="o"/>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Partial – record if behavior occurs anytime in interval,</a:t>
            </a:r>
          </a:p>
          <a:p>
            <a:pPr lvl="1">
              <a:spcBef>
                <a:spcPts val="1000"/>
              </a:spcBef>
              <a:buFont typeface="Courier New" panose="02070309020205020404" pitchFamily="49" charset="0"/>
              <a:buChar char="o"/>
              <a:defRPr/>
            </a:pPr>
            <a:r>
              <a:rPr lang="en-US" dirty="0">
                <a:solidFill>
                  <a:prstClr val="black"/>
                </a:solidFill>
                <a:latin typeface="Calibri" panose="020F0502020204030204"/>
              </a:rPr>
              <a:t>Momentary – record if behavior occurs at end of interval. </a:t>
            </a:r>
            <a:endParaRPr kumimoji="0" lang="en-US"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Total the number of intervals in which the behavior occurs divide by the total number of intervals to obtain a percentage.</a:t>
            </a:r>
            <a:endParaRPr lang="en-US" dirty="0"/>
          </a:p>
        </p:txBody>
      </p:sp>
    </p:spTree>
    <p:extLst>
      <p:ext uri="{BB962C8B-B14F-4D97-AF65-F5344CB8AC3E}">
        <p14:creationId xmlns:p14="http://schemas.microsoft.com/office/powerpoint/2010/main" val="36829719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D0A4A-2479-58F0-0CB1-6D92441B6D03}"/>
              </a:ext>
            </a:extLst>
          </p:cNvPr>
          <p:cNvSpPr>
            <a:spLocks noGrp="1"/>
          </p:cNvSpPr>
          <p:nvPr>
            <p:ph type="title"/>
          </p:nvPr>
        </p:nvSpPr>
        <p:spPr>
          <a:xfrm>
            <a:off x="628650" y="365127"/>
            <a:ext cx="7886700" cy="969152"/>
          </a:xfrm>
        </p:spPr>
        <p:txBody>
          <a:bodyPr/>
          <a:lstStyle/>
          <a:p>
            <a:pPr algn="ctr"/>
            <a:r>
              <a:rPr lang="en-US" dirty="0"/>
              <a:t>Sample Interval Recording Form</a:t>
            </a:r>
          </a:p>
        </p:txBody>
      </p:sp>
      <p:sp>
        <p:nvSpPr>
          <p:cNvPr id="3" name="Content Placeholder 2">
            <a:extLst>
              <a:ext uri="{FF2B5EF4-FFF2-40B4-BE49-F238E27FC236}">
                <a16:creationId xmlns:a16="http://schemas.microsoft.com/office/drawing/2014/main" id="{FD6A758F-D540-5F36-240C-F28DC33EBBC1}"/>
              </a:ext>
            </a:extLst>
          </p:cNvPr>
          <p:cNvSpPr>
            <a:spLocks noGrp="1"/>
          </p:cNvSpPr>
          <p:nvPr>
            <p:ph idx="1"/>
          </p:nvPr>
        </p:nvSpPr>
        <p:spPr>
          <a:xfrm>
            <a:off x="628650" y="1334280"/>
            <a:ext cx="7886700" cy="4842684"/>
          </a:xfrm>
        </p:spPr>
        <p:txBody>
          <a:bodyPr/>
          <a:lstStyle/>
          <a:p>
            <a:pPr marL="0" indent="0">
              <a:buNone/>
            </a:pPr>
            <a:r>
              <a:rPr lang="en-US" dirty="0"/>
              <a:t>Child’s Name: 			Observer:</a:t>
            </a:r>
          </a:p>
          <a:p>
            <a:pPr marL="0" indent="0">
              <a:buNone/>
            </a:pPr>
            <a:r>
              <a:rPr lang="en-US" dirty="0"/>
              <a:t>Dates: 				Behavior:</a:t>
            </a:r>
          </a:p>
          <a:p>
            <a:pPr marL="0" indent="0">
              <a:buNone/>
            </a:pPr>
            <a:r>
              <a:rPr lang="en-US" dirty="0"/>
              <a:t>Setting or Activity:</a:t>
            </a:r>
          </a:p>
          <a:p>
            <a:pPr marL="0" indent="0">
              <a:buNone/>
            </a:pPr>
            <a:r>
              <a:rPr lang="en-US" dirty="0"/>
              <a:t>Circle one – Whole, Partial, or Momentary Interval</a:t>
            </a:r>
          </a:p>
          <a:p>
            <a:pPr marL="0" indent="0">
              <a:buNone/>
            </a:pPr>
            <a:endParaRPr lang="en-US" dirty="0"/>
          </a:p>
        </p:txBody>
      </p:sp>
      <p:graphicFrame>
        <p:nvGraphicFramePr>
          <p:cNvPr id="4" name="Table 4">
            <a:extLst>
              <a:ext uri="{FF2B5EF4-FFF2-40B4-BE49-F238E27FC236}">
                <a16:creationId xmlns:a16="http://schemas.microsoft.com/office/drawing/2014/main" id="{5DC69620-8E92-AEDB-9B7C-E5ABDFC229E2}"/>
              </a:ext>
            </a:extLst>
          </p:cNvPr>
          <p:cNvGraphicFramePr>
            <a:graphicFrameLocks noGrp="1"/>
          </p:cNvGraphicFramePr>
          <p:nvPr>
            <p:extLst>
              <p:ext uri="{D42A27DB-BD31-4B8C-83A1-F6EECF244321}">
                <p14:modId xmlns:p14="http://schemas.microsoft.com/office/powerpoint/2010/main" val="2030688724"/>
              </p:ext>
            </p:extLst>
          </p:nvPr>
        </p:nvGraphicFramePr>
        <p:xfrm>
          <a:off x="718456" y="3293705"/>
          <a:ext cx="7725748" cy="2714628"/>
        </p:xfrm>
        <a:graphic>
          <a:graphicData uri="http://schemas.openxmlformats.org/drawingml/2006/table">
            <a:tbl>
              <a:tblPr firstRow="1" bandRow="1">
                <a:tableStyleId>{5C22544A-7EE6-4342-B048-85BDC9FD1C3A}</a:tableStyleId>
              </a:tblPr>
              <a:tblGrid>
                <a:gridCol w="989046">
                  <a:extLst>
                    <a:ext uri="{9D8B030D-6E8A-4147-A177-3AD203B41FA5}">
                      <a16:colId xmlns:a16="http://schemas.microsoft.com/office/drawing/2014/main" val="2629913197"/>
                    </a:ext>
                  </a:extLst>
                </a:gridCol>
                <a:gridCol w="1315616">
                  <a:extLst>
                    <a:ext uri="{9D8B030D-6E8A-4147-A177-3AD203B41FA5}">
                      <a16:colId xmlns:a16="http://schemas.microsoft.com/office/drawing/2014/main" val="4045761288"/>
                    </a:ext>
                  </a:extLst>
                </a:gridCol>
                <a:gridCol w="2192694">
                  <a:extLst>
                    <a:ext uri="{9D8B030D-6E8A-4147-A177-3AD203B41FA5}">
                      <a16:colId xmlns:a16="http://schemas.microsoft.com/office/drawing/2014/main" val="129108942"/>
                    </a:ext>
                  </a:extLst>
                </a:gridCol>
                <a:gridCol w="3228392">
                  <a:extLst>
                    <a:ext uri="{9D8B030D-6E8A-4147-A177-3AD203B41FA5}">
                      <a16:colId xmlns:a16="http://schemas.microsoft.com/office/drawing/2014/main" val="2294652267"/>
                    </a:ext>
                  </a:extLst>
                </a:gridCol>
              </a:tblGrid>
              <a:tr h="622001">
                <a:tc>
                  <a:txBody>
                    <a:bodyPr/>
                    <a:lstStyle/>
                    <a:p>
                      <a:pPr algn="ctr"/>
                      <a:r>
                        <a:rPr lang="en-US" dirty="0">
                          <a:solidFill>
                            <a:schemeClr val="tx1"/>
                          </a:solidFill>
                        </a:rPr>
                        <a:t>Date</a:t>
                      </a:r>
                    </a:p>
                  </a:txBody>
                  <a:tcPr/>
                </a:tc>
                <a:tc>
                  <a:txBody>
                    <a:bodyPr/>
                    <a:lstStyle/>
                    <a:p>
                      <a:pPr algn="ctr"/>
                      <a:r>
                        <a:rPr lang="en-US" dirty="0">
                          <a:solidFill>
                            <a:schemeClr val="tx1"/>
                          </a:solidFill>
                        </a:rPr>
                        <a:t>Interval</a:t>
                      </a:r>
                    </a:p>
                  </a:txBody>
                  <a:tcPr/>
                </a:tc>
                <a:tc>
                  <a:txBody>
                    <a:bodyPr/>
                    <a:lstStyle/>
                    <a:p>
                      <a:pPr algn="ctr"/>
                      <a:r>
                        <a:rPr lang="en-US" dirty="0">
                          <a:solidFill>
                            <a:schemeClr val="tx1"/>
                          </a:solidFill>
                        </a:rPr>
                        <a:t>Behavior Occurrences (+ or -)</a:t>
                      </a:r>
                    </a:p>
                  </a:txBody>
                  <a:tcPr/>
                </a:tc>
                <a:tc>
                  <a:txBody>
                    <a:bodyPr/>
                    <a:lstStyle/>
                    <a:p>
                      <a:pPr algn="ctr"/>
                      <a:r>
                        <a:rPr lang="en-US" dirty="0">
                          <a:solidFill>
                            <a:schemeClr val="tx1"/>
                          </a:solidFill>
                        </a:rPr>
                        <a:t>Comments</a:t>
                      </a:r>
                    </a:p>
                  </a:txBody>
                  <a:tcPr/>
                </a:tc>
                <a:extLst>
                  <a:ext uri="{0D108BD9-81ED-4DB2-BD59-A6C34878D82A}">
                    <a16:rowId xmlns:a16="http://schemas.microsoft.com/office/drawing/2014/main" val="1511718853"/>
                  </a:ext>
                </a:extLst>
              </a:tr>
              <a:tr h="518637">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30169410"/>
                  </a:ext>
                </a:extLst>
              </a:tr>
              <a:tr h="518637">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12169257"/>
                  </a:ext>
                </a:extLst>
              </a:tr>
              <a:tr h="518637">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310670233"/>
                  </a:ext>
                </a:extLst>
              </a:tr>
              <a:tr h="518637">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74407079"/>
                  </a:ext>
                </a:extLst>
              </a:tr>
            </a:tbl>
          </a:graphicData>
        </a:graphic>
      </p:graphicFrame>
    </p:spTree>
    <p:extLst>
      <p:ext uri="{BB962C8B-B14F-4D97-AF65-F5344CB8AC3E}">
        <p14:creationId xmlns:p14="http://schemas.microsoft.com/office/powerpoint/2010/main" val="10370996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EF05F-4A1B-DCAB-1B3C-44924113480A}"/>
              </a:ext>
            </a:extLst>
          </p:cNvPr>
          <p:cNvSpPr>
            <a:spLocks noGrp="1"/>
          </p:cNvSpPr>
          <p:nvPr>
            <p:ph type="title"/>
          </p:nvPr>
        </p:nvSpPr>
        <p:spPr/>
        <p:txBody>
          <a:bodyPr>
            <a:normAutofit/>
          </a:bodyPr>
          <a:lstStyle/>
          <a:p>
            <a:pPr algn="ctr"/>
            <a:r>
              <a:rPr lang="en-US" dirty="0">
                <a:hlinkClick r:id="rId3">
                  <a:extLst>
                    <a:ext uri="{A12FA001-AC4F-418D-AE19-62706E023703}">
                      <ahyp:hlinkClr xmlns:ahyp="http://schemas.microsoft.com/office/drawing/2018/hyperlinkcolor" val="tx"/>
                    </a:ext>
                  </a:extLst>
                </a:hlinkClick>
              </a:rPr>
              <a:t>Observe and Practice </a:t>
            </a:r>
            <a:br>
              <a:rPr lang="en-US" dirty="0">
                <a:hlinkClick r:id="rId3">
                  <a:extLst>
                    <a:ext uri="{A12FA001-AC4F-418D-AE19-62706E023703}">
                      <ahyp:hlinkClr xmlns:ahyp="http://schemas.microsoft.com/office/drawing/2018/hyperlinkcolor" val="tx"/>
                    </a:ext>
                  </a:extLst>
                </a:hlinkClick>
              </a:rPr>
            </a:br>
            <a:r>
              <a:rPr lang="en-US" dirty="0">
                <a:hlinkClick r:id="rId3">
                  <a:extLst>
                    <a:ext uri="{A12FA001-AC4F-418D-AE19-62706E023703}">
                      <ahyp:hlinkClr xmlns:ahyp="http://schemas.microsoft.com/office/drawing/2018/hyperlinkcolor" val="tx"/>
                    </a:ext>
                  </a:extLst>
                </a:hlinkClick>
              </a:rPr>
              <a:t>Interval Recording </a:t>
            </a:r>
            <a:r>
              <a:rPr lang="en-US" dirty="0"/>
              <a:t>(1:44)</a:t>
            </a:r>
          </a:p>
        </p:txBody>
      </p:sp>
      <p:sp>
        <p:nvSpPr>
          <p:cNvPr id="3" name="Content Placeholder 2">
            <a:extLst>
              <a:ext uri="{FF2B5EF4-FFF2-40B4-BE49-F238E27FC236}">
                <a16:creationId xmlns:a16="http://schemas.microsoft.com/office/drawing/2014/main" id="{A4FFEFC0-06FA-AE2C-EFBF-B02FCD241D30}"/>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Watch the video of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Gabby and Nicholas</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solidFill>
                  <a:prstClr val="black"/>
                </a:solidFill>
                <a:latin typeface="Calibri" panose="020F0502020204030204"/>
              </a:rPr>
              <a:t>Observe Gabby for behavior of touching another child in 20 second intervals,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Behavior definition – Gabby touches another child with one or more parts of her body,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Using the interval recording form from the previous slide, record a + if the behavior occurs any time during the interval.</a:t>
            </a:r>
          </a:p>
        </p:txBody>
      </p:sp>
    </p:spTree>
    <p:extLst>
      <p:ext uri="{BB962C8B-B14F-4D97-AF65-F5344CB8AC3E}">
        <p14:creationId xmlns:p14="http://schemas.microsoft.com/office/powerpoint/2010/main" val="168021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6991F-E746-3504-C074-FBA3680D595C}"/>
              </a:ext>
            </a:extLst>
          </p:cNvPr>
          <p:cNvSpPr>
            <a:spLocks noGrp="1"/>
          </p:cNvSpPr>
          <p:nvPr>
            <p:ph type="title"/>
          </p:nvPr>
        </p:nvSpPr>
        <p:spPr>
          <a:xfrm>
            <a:off x="628650" y="365127"/>
            <a:ext cx="7886700" cy="1090450"/>
          </a:xfrm>
        </p:spPr>
        <p:txBody>
          <a:bodyPr>
            <a:normAutofit fontScale="90000"/>
          </a:bodyPr>
          <a:lstStyle/>
          <a:p>
            <a:pPr algn="ctr"/>
            <a:r>
              <a:rPr lang="en-US" dirty="0"/>
              <a:t>Interval Recording Form for Gabby</a:t>
            </a:r>
          </a:p>
        </p:txBody>
      </p:sp>
      <p:sp>
        <p:nvSpPr>
          <p:cNvPr id="3" name="Content Placeholder 2">
            <a:extLst>
              <a:ext uri="{FF2B5EF4-FFF2-40B4-BE49-F238E27FC236}">
                <a16:creationId xmlns:a16="http://schemas.microsoft.com/office/drawing/2014/main" id="{5F531E22-59DA-7F26-B4DE-0CBF1F932686}"/>
              </a:ext>
            </a:extLst>
          </p:cNvPr>
          <p:cNvSpPr>
            <a:spLocks noGrp="1"/>
          </p:cNvSpPr>
          <p:nvPr>
            <p:ph idx="1"/>
          </p:nvPr>
        </p:nvSpPr>
        <p:spPr>
          <a:xfrm>
            <a:off x="628650" y="1455578"/>
            <a:ext cx="7886700" cy="4721386"/>
          </a:xfr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Child’s Name: 			Observer:</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Dates: 				Behavior:</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Setting or Activity:</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Circle one – Whole, Partial, or Momentary Interval</a:t>
            </a:r>
          </a:p>
          <a:p>
            <a:pPr marL="0" indent="0">
              <a:buNone/>
            </a:pPr>
            <a:endParaRPr lang="en-US" dirty="0"/>
          </a:p>
        </p:txBody>
      </p:sp>
      <p:graphicFrame>
        <p:nvGraphicFramePr>
          <p:cNvPr id="4" name="Table 3">
            <a:extLst>
              <a:ext uri="{FF2B5EF4-FFF2-40B4-BE49-F238E27FC236}">
                <a16:creationId xmlns:a16="http://schemas.microsoft.com/office/drawing/2014/main" id="{A0856541-C945-C5AA-3E7D-1E21FF6BB5C1}"/>
              </a:ext>
            </a:extLst>
          </p:cNvPr>
          <p:cNvGraphicFramePr>
            <a:graphicFrameLocks noGrp="1"/>
          </p:cNvGraphicFramePr>
          <p:nvPr>
            <p:extLst>
              <p:ext uri="{D42A27DB-BD31-4B8C-83A1-F6EECF244321}">
                <p14:modId xmlns:p14="http://schemas.microsoft.com/office/powerpoint/2010/main" val="2035804168"/>
              </p:ext>
            </p:extLst>
          </p:nvPr>
        </p:nvGraphicFramePr>
        <p:xfrm>
          <a:off x="628650" y="3526970"/>
          <a:ext cx="7725748" cy="2425956"/>
        </p:xfrm>
        <a:graphic>
          <a:graphicData uri="http://schemas.openxmlformats.org/drawingml/2006/table">
            <a:tbl>
              <a:tblPr firstRow="1" bandRow="1">
                <a:tableStyleId>{5C22544A-7EE6-4342-B048-85BDC9FD1C3A}</a:tableStyleId>
              </a:tblPr>
              <a:tblGrid>
                <a:gridCol w="989046">
                  <a:extLst>
                    <a:ext uri="{9D8B030D-6E8A-4147-A177-3AD203B41FA5}">
                      <a16:colId xmlns:a16="http://schemas.microsoft.com/office/drawing/2014/main" val="1513341030"/>
                    </a:ext>
                  </a:extLst>
                </a:gridCol>
                <a:gridCol w="1315616">
                  <a:extLst>
                    <a:ext uri="{9D8B030D-6E8A-4147-A177-3AD203B41FA5}">
                      <a16:colId xmlns:a16="http://schemas.microsoft.com/office/drawing/2014/main" val="1622493285"/>
                    </a:ext>
                  </a:extLst>
                </a:gridCol>
                <a:gridCol w="2192694">
                  <a:extLst>
                    <a:ext uri="{9D8B030D-6E8A-4147-A177-3AD203B41FA5}">
                      <a16:colId xmlns:a16="http://schemas.microsoft.com/office/drawing/2014/main" val="1432793409"/>
                    </a:ext>
                  </a:extLst>
                </a:gridCol>
                <a:gridCol w="3228392">
                  <a:extLst>
                    <a:ext uri="{9D8B030D-6E8A-4147-A177-3AD203B41FA5}">
                      <a16:colId xmlns:a16="http://schemas.microsoft.com/office/drawing/2014/main" val="1652802633"/>
                    </a:ext>
                  </a:extLst>
                </a:gridCol>
              </a:tblGrid>
              <a:tr h="738336">
                <a:tc>
                  <a:txBody>
                    <a:bodyPr/>
                    <a:lstStyle/>
                    <a:p>
                      <a:pPr algn="ctr"/>
                      <a:r>
                        <a:rPr lang="en-US" dirty="0">
                          <a:solidFill>
                            <a:schemeClr val="tx1"/>
                          </a:solidFill>
                        </a:rPr>
                        <a:t>Date</a:t>
                      </a:r>
                    </a:p>
                  </a:txBody>
                  <a:tcPr/>
                </a:tc>
                <a:tc>
                  <a:txBody>
                    <a:bodyPr/>
                    <a:lstStyle/>
                    <a:p>
                      <a:pPr algn="ctr"/>
                      <a:r>
                        <a:rPr lang="en-US" dirty="0">
                          <a:solidFill>
                            <a:schemeClr val="tx1"/>
                          </a:solidFill>
                        </a:rPr>
                        <a:t>Interval</a:t>
                      </a:r>
                    </a:p>
                  </a:txBody>
                  <a:tcPr/>
                </a:tc>
                <a:tc>
                  <a:txBody>
                    <a:bodyPr/>
                    <a:lstStyle/>
                    <a:p>
                      <a:pPr algn="ctr"/>
                      <a:r>
                        <a:rPr lang="en-US" dirty="0">
                          <a:solidFill>
                            <a:schemeClr val="tx1"/>
                          </a:solidFill>
                        </a:rPr>
                        <a:t>Behavior Occurrences (+ or -)</a:t>
                      </a:r>
                    </a:p>
                  </a:txBody>
                  <a:tcPr/>
                </a:tc>
                <a:tc>
                  <a:txBody>
                    <a:bodyPr/>
                    <a:lstStyle/>
                    <a:p>
                      <a:pPr algn="ctr"/>
                      <a:r>
                        <a:rPr lang="en-US" dirty="0">
                          <a:solidFill>
                            <a:schemeClr val="tx1"/>
                          </a:solidFill>
                        </a:rPr>
                        <a:t>Comments</a:t>
                      </a:r>
                    </a:p>
                  </a:txBody>
                  <a:tcPr/>
                </a:tc>
                <a:extLst>
                  <a:ext uri="{0D108BD9-81ED-4DB2-BD59-A6C34878D82A}">
                    <a16:rowId xmlns:a16="http://schemas.microsoft.com/office/drawing/2014/main" val="3151939423"/>
                  </a:ext>
                </a:extLst>
              </a:tr>
              <a:tr h="421905">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494510446"/>
                  </a:ext>
                </a:extLst>
              </a:tr>
              <a:tr h="421905">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47467959"/>
                  </a:ext>
                </a:extLst>
              </a:tr>
              <a:tr h="421905">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62708455"/>
                  </a:ext>
                </a:extLst>
              </a:tr>
              <a:tr h="421905">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380500775"/>
                  </a:ext>
                </a:extLst>
              </a:tr>
            </a:tbl>
          </a:graphicData>
        </a:graphic>
      </p:graphicFrame>
    </p:spTree>
    <p:extLst>
      <p:ext uri="{BB962C8B-B14F-4D97-AF65-F5344CB8AC3E}">
        <p14:creationId xmlns:p14="http://schemas.microsoft.com/office/powerpoint/2010/main" val="34782114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50633-09F6-4C4D-AF48-F5109F5AE6A0}"/>
              </a:ext>
            </a:extLst>
          </p:cNvPr>
          <p:cNvSpPr>
            <a:spLocks noGrp="1"/>
          </p:cNvSpPr>
          <p:nvPr>
            <p:ph type="title"/>
          </p:nvPr>
        </p:nvSpPr>
        <p:spPr/>
        <p:txBody>
          <a:bodyPr/>
          <a:lstStyle/>
          <a:p>
            <a:pPr algn="ctr"/>
            <a:r>
              <a:rPr lang="en-US" dirty="0"/>
              <a:t>Checklists: The What and Why</a:t>
            </a:r>
          </a:p>
        </p:txBody>
      </p:sp>
      <p:sp>
        <p:nvSpPr>
          <p:cNvPr id="3" name="Content Placeholder 2">
            <a:extLst>
              <a:ext uri="{FF2B5EF4-FFF2-40B4-BE49-F238E27FC236}">
                <a16:creationId xmlns:a16="http://schemas.microsoft.com/office/drawing/2014/main" id="{67E88999-CFB1-4E78-B15B-0119484B560E}"/>
              </a:ext>
            </a:extLst>
          </p:cNvPr>
          <p:cNvSpPr>
            <a:spLocks noGrp="1"/>
          </p:cNvSpPr>
          <p:nvPr>
            <p:ph idx="1"/>
          </p:nvPr>
        </p:nvSpPr>
        <p:spPr>
          <a:xfrm>
            <a:off x="628650" y="2043808"/>
            <a:ext cx="7886700" cy="4681795"/>
          </a:xfrm>
        </p:spPr>
        <p:txBody>
          <a:bodyPr/>
          <a:lstStyle/>
          <a:p>
            <a:r>
              <a:rPr lang="en-US" dirty="0"/>
              <a:t>List of specific skills or behaviors arranged in a logical order.</a:t>
            </a:r>
          </a:p>
          <a:p>
            <a:r>
              <a:rPr lang="en-US" dirty="0"/>
              <a:t>Used to record the presence or absence of that skill or behavior.</a:t>
            </a:r>
          </a:p>
          <a:p>
            <a:r>
              <a:rPr lang="en-US" dirty="0"/>
              <a:t>Can be designed to assess progress toward mastering a skill or behavior. </a:t>
            </a:r>
          </a:p>
        </p:txBody>
      </p:sp>
    </p:spTree>
    <p:extLst>
      <p:ext uri="{BB962C8B-B14F-4D97-AF65-F5344CB8AC3E}">
        <p14:creationId xmlns:p14="http://schemas.microsoft.com/office/powerpoint/2010/main" val="322906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9A2CB-02BA-43F1-021D-B8D9B500C1FF}"/>
              </a:ext>
            </a:extLst>
          </p:cNvPr>
          <p:cNvSpPr>
            <a:spLocks noGrp="1"/>
          </p:cNvSpPr>
          <p:nvPr>
            <p:ph type="title"/>
          </p:nvPr>
        </p:nvSpPr>
        <p:spPr/>
        <p:txBody>
          <a:bodyPr/>
          <a:lstStyle/>
          <a:p>
            <a:pPr algn="ctr"/>
            <a:r>
              <a:rPr lang="en-US" dirty="0">
                <a:hlinkClick r:id="rId3">
                  <a:extLst>
                    <a:ext uri="{A12FA001-AC4F-418D-AE19-62706E023703}">
                      <ahyp:hlinkClr xmlns:ahyp="http://schemas.microsoft.com/office/drawing/2018/hyperlinkcolor" val="tx"/>
                    </a:ext>
                  </a:extLst>
                </a:hlinkClick>
              </a:rPr>
              <a:t>Using Checklists </a:t>
            </a:r>
            <a:r>
              <a:rPr lang="en-US" dirty="0"/>
              <a:t>(4:55)</a:t>
            </a:r>
          </a:p>
        </p:txBody>
      </p:sp>
      <p:sp>
        <p:nvSpPr>
          <p:cNvPr id="3" name="Content Placeholder 2">
            <a:extLst>
              <a:ext uri="{FF2B5EF4-FFF2-40B4-BE49-F238E27FC236}">
                <a16:creationId xmlns:a16="http://schemas.microsoft.com/office/drawing/2014/main" id="{FB38A34C-4454-62C7-0C14-4B7947F6053B}"/>
              </a:ext>
            </a:extLst>
          </p:cNvPr>
          <p:cNvSpPr>
            <a:spLocks noGrp="1"/>
          </p:cNvSpPr>
          <p:nvPr>
            <p:ph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Watch the video and respond to the following questions:</a:t>
            </a:r>
          </a:p>
          <a:p>
            <a:pPr>
              <a:defRPr/>
            </a:pPr>
            <a:r>
              <a:rPr lang="en-US" dirty="0">
                <a:solidFill>
                  <a:prstClr val="black"/>
                </a:solidFill>
                <a:latin typeface="Calibri" panose="020F0502020204030204"/>
              </a:rPr>
              <a:t>What are benefits for using checklists in an early childhood setting?</a:t>
            </a:r>
          </a:p>
          <a:p>
            <a:pPr>
              <a:defRPr/>
            </a:pPr>
            <a:r>
              <a:rPr lang="en-US" dirty="0">
                <a:solidFill>
                  <a:prstClr val="black"/>
                </a:solidFill>
                <a:latin typeface="Calibri" panose="020F0502020204030204"/>
              </a:rPr>
              <a:t>How is the content and format of checklists determined?</a:t>
            </a:r>
          </a:p>
          <a:p>
            <a:pPr>
              <a:defRPr/>
            </a:pPr>
            <a:r>
              <a:rPr lang="en-US" dirty="0">
                <a:solidFill>
                  <a:prstClr val="black"/>
                </a:solidFill>
                <a:latin typeface="Calibri" panose="020F0502020204030204"/>
              </a:rPr>
              <a:t>How can checklists be used in a home-based setting?</a:t>
            </a:r>
          </a:p>
          <a:p>
            <a:pPr marL="0" indent="0">
              <a:buNone/>
            </a:pPr>
            <a:endParaRPr lang="en-US" dirty="0"/>
          </a:p>
        </p:txBody>
      </p:sp>
    </p:spTree>
    <p:extLst>
      <p:ext uri="{BB962C8B-B14F-4D97-AF65-F5344CB8AC3E}">
        <p14:creationId xmlns:p14="http://schemas.microsoft.com/office/powerpoint/2010/main" val="3357816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DC66A-3FD4-4670-B3B9-64D93112EC07}"/>
              </a:ext>
            </a:extLst>
          </p:cNvPr>
          <p:cNvSpPr>
            <a:spLocks noGrp="1"/>
          </p:cNvSpPr>
          <p:nvPr>
            <p:ph type="title"/>
          </p:nvPr>
        </p:nvSpPr>
        <p:spPr/>
        <p:txBody>
          <a:bodyPr/>
          <a:lstStyle/>
          <a:p>
            <a:pPr algn="ctr"/>
            <a:r>
              <a:rPr lang="en-US" dirty="0"/>
              <a:t>Checklists – Advantages </a:t>
            </a:r>
            <a:br>
              <a:rPr lang="en-US" dirty="0"/>
            </a:br>
            <a:r>
              <a:rPr lang="en-US" dirty="0"/>
              <a:t>and Disadvantages</a:t>
            </a:r>
          </a:p>
        </p:txBody>
      </p:sp>
      <p:sp>
        <p:nvSpPr>
          <p:cNvPr id="3" name="Content Placeholder 2">
            <a:extLst>
              <a:ext uri="{FF2B5EF4-FFF2-40B4-BE49-F238E27FC236}">
                <a16:creationId xmlns:a16="http://schemas.microsoft.com/office/drawing/2014/main" id="{258F611D-ECBE-4CB4-9821-FA26A1C8C517}"/>
              </a:ext>
            </a:extLst>
          </p:cNvPr>
          <p:cNvSpPr>
            <a:spLocks noGrp="1"/>
          </p:cNvSpPr>
          <p:nvPr>
            <p:ph sz="half" idx="1"/>
          </p:nvPr>
        </p:nvSpPr>
        <p:spPr>
          <a:xfrm>
            <a:off x="628650" y="2363274"/>
            <a:ext cx="3886200" cy="3629754"/>
          </a:xfrm>
        </p:spPr>
        <p:txBody>
          <a:bodyPr/>
          <a:lstStyle/>
          <a:p>
            <a:r>
              <a:rPr lang="en-US" dirty="0"/>
              <a:t>Quickly recorded,</a:t>
            </a:r>
          </a:p>
          <a:p>
            <a:r>
              <a:rPr lang="en-US" dirty="0"/>
              <a:t>Easy to use,</a:t>
            </a:r>
          </a:p>
          <a:p>
            <a:r>
              <a:rPr lang="en-US" dirty="0"/>
              <a:t>Can measure progress toward a goal/outcome,</a:t>
            </a:r>
          </a:p>
          <a:p>
            <a:r>
              <a:rPr lang="en-US" dirty="0"/>
              <a:t>Can use for one child or a group of children.  </a:t>
            </a:r>
          </a:p>
          <a:p>
            <a:r>
              <a:rPr lang="en-US" dirty="0"/>
              <a:t>Recorded information easily summarized. </a:t>
            </a:r>
          </a:p>
        </p:txBody>
      </p:sp>
      <p:sp>
        <p:nvSpPr>
          <p:cNvPr id="4" name="Content Placeholder 3">
            <a:extLst>
              <a:ext uri="{FF2B5EF4-FFF2-40B4-BE49-F238E27FC236}">
                <a16:creationId xmlns:a16="http://schemas.microsoft.com/office/drawing/2014/main" id="{F6B0104C-C622-4AFF-9C31-90DAC290104C}"/>
              </a:ext>
            </a:extLst>
          </p:cNvPr>
          <p:cNvSpPr>
            <a:spLocks noGrp="1"/>
          </p:cNvSpPr>
          <p:nvPr>
            <p:ph sz="half" idx="10"/>
          </p:nvPr>
        </p:nvSpPr>
        <p:spPr>
          <a:xfrm>
            <a:off x="628650" y="1712563"/>
            <a:ext cx="3886200" cy="628836"/>
          </a:xfrm>
        </p:spPr>
        <p:txBody>
          <a:bodyPr/>
          <a:lstStyle/>
          <a:p>
            <a:pPr algn="ctr"/>
            <a:r>
              <a:rPr lang="en-US" dirty="0"/>
              <a:t>Advantages</a:t>
            </a:r>
          </a:p>
        </p:txBody>
      </p:sp>
      <p:sp>
        <p:nvSpPr>
          <p:cNvPr id="5" name="Content Placeholder 4">
            <a:extLst>
              <a:ext uri="{FF2B5EF4-FFF2-40B4-BE49-F238E27FC236}">
                <a16:creationId xmlns:a16="http://schemas.microsoft.com/office/drawing/2014/main" id="{A2835931-D54E-4D2C-A1E7-8CF96BDDAFEB}"/>
              </a:ext>
            </a:extLst>
          </p:cNvPr>
          <p:cNvSpPr>
            <a:spLocks noGrp="1"/>
          </p:cNvSpPr>
          <p:nvPr>
            <p:ph sz="half" idx="11"/>
          </p:nvPr>
        </p:nvSpPr>
        <p:spPr>
          <a:xfrm>
            <a:off x="4629150" y="2341399"/>
            <a:ext cx="3886200" cy="3629755"/>
          </a:xfrm>
        </p:spPr>
        <p:txBody>
          <a:bodyPr/>
          <a:lstStyle/>
          <a:p>
            <a:r>
              <a:rPr lang="en-US" dirty="0"/>
              <a:t>Lack of detailed information,</a:t>
            </a:r>
          </a:p>
          <a:p>
            <a:r>
              <a:rPr lang="en-US" dirty="0"/>
              <a:t>Only specific behaviors or skills are noted,</a:t>
            </a:r>
          </a:p>
          <a:p>
            <a:r>
              <a:rPr lang="en-US" dirty="0"/>
              <a:t>Requires time for developing.</a:t>
            </a:r>
          </a:p>
        </p:txBody>
      </p:sp>
      <p:sp>
        <p:nvSpPr>
          <p:cNvPr id="6" name="Content Placeholder 5">
            <a:extLst>
              <a:ext uri="{FF2B5EF4-FFF2-40B4-BE49-F238E27FC236}">
                <a16:creationId xmlns:a16="http://schemas.microsoft.com/office/drawing/2014/main" id="{CFA6A474-6D56-40C7-A94C-9C0B502EE950}"/>
              </a:ext>
            </a:extLst>
          </p:cNvPr>
          <p:cNvSpPr>
            <a:spLocks noGrp="1"/>
          </p:cNvSpPr>
          <p:nvPr>
            <p:ph sz="half" idx="12"/>
          </p:nvPr>
        </p:nvSpPr>
        <p:spPr>
          <a:xfrm>
            <a:off x="4629150" y="1712563"/>
            <a:ext cx="3886200" cy="628836"/>
          </a:xfrm>
        </p:spPr>
        <p:txBody>
          <a:bodyPr/>
          <a:lstStyle/>
          <a:p>
            <a:pPr algn="ctr"/>
            <a:r>
              <a:rPr lang="en-US" dirty="0"/>
              <a:t>Disadvantages</a:t>
            </a:r>
          </a:p>
        </p:txBody>
      </p:sp>
    </p:spTree>
    <p:extLst>
      <p:ext uri="{BB962C8B-B14F-4D97-AF65-F5344CB8AC3E}">
        <p14:creationId xmlns:p14="http://schemas.microsoft.com/office/powerpoint/2010/main" val="34544359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93EE6-2799-2783-0186-5AC6EA66DFA5}"/>
              </a:ext>
            </a:extLst>
          </p:cNvPr>
          <p:cNvSpPr>
            <a:spLocks noGrp="1"/>
          </p:cNvSpPr>
          <p:nvPr>
            <p:ph type="title"/>
          </p:nvPr>
        </p:nvSpPr>
        <p:spPr/>
        <p:txBody>
          <a:bodyPr/>
          <a:lstStyle/>
          <a:p>
            <a:pPr algn="ctr"/>
            <a:r>
              <a:rPr lang="en-US" dirty="0"/>
              <a:t>Learning Activity: </a:t>
            </a:r>
            <a:br>
              <a:rPr lang="en-US" dirty="0"/>
            </a:br>
            <a:r>
              <a:rPr lang="en-US" dirty="0">
                <a:hlinkClick r:id="rId3">
                  <a:extLst>
                    <a:ext uri="{A12FA001-AC4F-418D-AE19-62706E023703}">
                      <ahyp:hlinkClr xmlns:ahyp="http://schemas.microsoft.com/office/drawing/2018/hyperlinkcolor" val="tx"/>
                    </a:ext>
                  </a:extLst>
                </a:hlinkClick>
              </a:rPr>
              <a:t>Classroom Scenario</a:t>
            </a:r>
            <a:endParaRPr lang="en-US" dirty="0"/>
          </a:p>
        </p:txBody>
      </p:sp>
      <p:sp>
        <p:nvSpPr>
          <p:cNvPr id="3" name="Content Placeholder 2">
            <a:extLst>
              <a:ext uri="{FF2B5EF4-FFF2-40B4-BE49-F238E27FC236}">
                <a16:creationId xmlns:a16="http://schemas.microsoft.com/office/drawing/2014/main" id="{DABA1B0A-FADA-09C1-7E3D-94C9276D7118}"/>
              </a:ext>
            </a:extLst>
          </p:cNvPr>
          <p:cNvSpPr>
            <a:spLocks noGrp="1"/>
          </p:cNvSpPr>
          <p:nvPr>
            <p:ph idx="1"/>
          </p:nvPr>
        </p:nvSpPr>
        <p:spPr/>
        <p:txBody>
          <a:bodyPr/>
          <a:lstStyle/>
          <a:p>
            <a:pPr marL="0" indent="0">
              <a:buNone/>
            </a:pPr>
            <a:r>
              <a:rPr lang="en-US" dirty="0"/>
              <a:t>Read the activity overview at this link and follow the directions for designing a sample checklist.</a:t>
            </a:r>
          </a:p>
          <a:p>
            <a:pPr marL="0" indent="0">
              <a:buNone/>
            </a:pPr>
            <a:endParaRPr lang="en-US" dirty="0"/>
          </a:p>
          <a:p>
            <a:pPr marL="0" indent="0">
              <a:buNone/>
            </a:pPr>
            <a:r>
              <a:rPr lang="en-US" dirty="0"/>
              <a:t>Source: Head Start Early Childhood Learning and Knowledge Center. (n.d.). Ongoing Child Assessment.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Head Start Early Childhood Learning and Knowledge Center. </a:t>
            </a:r>
            <a:r>
              <a:rPr lang="en-US" dirty="0">
                <a:hlinkClick r:id="rId4"/>
              </a:rPr>
              <a:t>Ongoing Child Assessment | ECLKC (hhs.gov)</a:t>
            </a:r>
            <a:endParaRPr lang="en-US" dirty="0"/>
          </a:p>
        </p:txBody>
      </p:sp>
    </p:spTree>
    <p:extLst>
      <p:ext uri="{BB962C8B-B14F-4D97-AF65-F5344CB8AC3E}">
        <p14:creationId xmlns:p14="http://schemas.microsoft.com/office/powerpoint/2010/main" val="2461600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C0DA6-B2DE-4B7B-BF2C-51E4E7417E1A}"/>
              </a:ext>
            </a:extLst>
          </p:cNvPr>
          <p:cNvSpPr>
            <a:spLocks noGrp="1"/>
          </p:cNvSpPr>
          <p:nvPr>
            <p:ph type="title"/>
          </p:nvPr>
        </p:nvSpPr>
        <p:spPr/>
        <p:txBody>
          <a:bodyPr/>
          <a:lstStyle/>
          <a:p>
            <a:r>
              <a:rPr kumimoji="0" lang="en-US" sz="4400" b="1" i="0" u="none" strike="noStrike" kern="1200" cap="none" spc="0" normalizeH="0" baseline="0" noProof="0" dirty="0">
                <a:ln>
                  <a:noFill/>
                </a:ln>
                <a:effectLst/>
                <a:uLnTx/>
                <a:uFillTx/>
                <a:latin typeface="Calibri" panose="020F0502020204030204"/>
                <a:ea typeface="+mj-ea"/>
                <a:cs typeface="+mj-cs"/>
              </a:rPr>
              <a:t>DEC RPs (2014)</a:t>
            </a:r>
            <a:endParaRPr lang="en-US" dirty="0"/>
          </a:p>
        </p:txBody>
      </p:sp>
      <p:sp>
        <p:nvSpPr>
          <p:cNvPr id="3" name="Content Placeholder 2">
            <a:extLst>
              <a:ext uri="{FF2B5EF4-FFF2-40B4-BE49-F238E27FC236}">
                <a16:creationId xmlns:a16="http://schemas.microsoft.com/office/drawing/2014/main" id="{A453E454-2FE7-44A2-937D-4E3E48CC7D5B}"/>
              </a:ext>
            </a:extLst>
          </p:cNvPr>
          <p:cNvSpPr>
            <a:spLocks noGrp="1"/>
          </p:cNvSpPr>
          <p:nvPr>
            <p:ph idx="1"/>
          </p:nvPr>
        </p:nvSpPr>
        <p:spPr>
          <a:xfrm>
            <a:off x="628650" y="1558553"/>
            <a:ext cx="7886700" cy="4618410"/>
          </a:xfrm>
        </p:spPr>
        <p:txBody>
          <a:bodyPr>
            <a:normAutofit/>
          </a:bodyPr>
          <a:lstStyle/>
          <a:p>
            <a:pPr marL="0" marR="0">
              <a:lnSpc>
                <a:spcPct val="107000"/>
              </a:lnSpc>
              <a:spcBef>
                <a:spcPts val="0"/>
              </a:spcBef>
              <a:spcAft>
                <a:spcPts val="800"/>
              </a:spcAft>
            </a:pPr>
            <a:r>
              <a:rPr lang="en-US" dirty="0">
                <a:effectLst/>
                <a:ea typeface="Calibri" panose="020F0502020204030204" pitchFamily="34" charset="0"/>
                <a:cs typeface="Times New Roman" panose="02020603050405020304" pitchFamily="18" charset="0"/>
              </a:rPr>
              <a:t> A6 Practitioners use a variety of methods, including observation and interviews, to gather assessment information from multiple sources, including the child’s family and other significant individuals in the child’s life.</a:t>
            </a:r>
          </a:p>
          <a:p>
            <a:pPr marL="0" marR="0" lvl="0" indent="-22860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A7 Practitioners obtain information about the child’s skills in daily activities, routines, and environments such as home, center, and community. </a:t>
            </a:r>
            <a:endParaRPr lang="en-US" dirty="0">
              <a:effectLst/>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75F957C7-1EFC-48E0-AD85-66904917585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238229" y="252314"/>
            <a:ext cx="3027230" cy="1193427"/>
          </a:xfrm>
          <a:prstGeom prst="rect">
            <a:avLst/>
          </a:prstGeom>
        </p:spPr>
      </p:pic>
    </p:spTree>
    <p:extLst>
      <p:ext uri="{BB962C8B-B14F-4D97-AF65-F5344CB8AC3E}">
        <p14:creationId xmlns:p14="http://schemas.microsoft.com/office/powerpoint/2010/main" val="19041814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3FCE8-C61C-4592-908C-C2283BFD6041}"/>
              </a:ext>
            </a:extLst>
          </p:cNvPr>
          <p:cNvSpPr>
            <a:spLocks noGrp="1"/>
          </p:cNvSpPr>
          <p:nvPr>
            <p:ph type="title"/>
          </p:nvPr>
        </p:nvSpPr>
        <p:spPr>
          <a:xfrm>
            <a:off x="628650" y="365126"/>
            <a:ext cx="7886700" cy="833479"/>
          </a:xfrm>
        </p:spPr>
        <p:txBody>
          <a:bodyPr>
            <a:normAutofit/>
          </a:bodyPr>
          <a:lstStyle/>
          <a:p>
            <a:pPr algn="ctr"/>
            <a:r>
              <a:rPr lang="en-US" dirty="0"/>
              <a:t>Rubrics</a:t>
            </a:r>
          </a:p>
        </p:txBody>
      </p:sp>
      <p:sp>
        <p:nvSpPr>
          <p:cNvPr id="3" name="Content Placeholder 2">
            <a:extLst>
              <a:ext uri="{FF2B5EF4-FFF2-40B4-BE49-F238E27FC236}">
                <a16:creationId xmlns:a16="http://schemas.microsoft.com/office/drawing/2014/main" id="{9EF13763-DC07-4223-94C6-E81A74D3D8C9}"/>
              </a:ext>
            </a:extLst>
          </p:cNvPr>
          <p:cNvSpPr>
            <a:spLocks noGrp="1"/>
          </p:cNvSpPr>
          <p:nvPr>
            <p:ph idx="1"/>
          </p:nvPr>
        </p:nvSpPr>
        <p:spPr>
          <a:xfrm>
            <a:off x="628650" y="1309816"/>
            <a:ext cx="7886700" cy="4867147"/>
          </a:xfrm>
        </p:spPr>
        <p:txBody>
          <a:bodyPr>
            <a:noAutofit/>
          </a:bodyPr>
          <a:lstStyle/>
          <a:p>
            <a:r>
              <a:rPr lang="en-US" sz="3200" dirty="0"/>
              <a:t>A set of scoring guidelines for evaluating a child’s performance</a:t>
            </a:r>
          </a:p>
          <a:p>
            <a:r>
              <a:rPr lang="en-US" sz="3200" dirty="0"/>
              <a:t>Rubrics answer these questions:</a:t>
            </a:r>
          </a:p>
          <a:p>
            <a:pPr lvl="1">
              <a:buFont typeface="Courier New" panose="02070309020205020404" pitchFamily="49" charset="0"/>
              <a:buChar char="o"/>
            </a:pPr>
            <a:r>
              <a:rPr lang="en-US" sz="3200" dirty="0"/>
              <a:t>What criteria should be used to measure the performance?</a:t>
            </a:r>
          </a:p>
          <a:p>
            <a:pPr lvl="1">
              <a:buFont typeface="Courier New" panose="02070309020205020404" pitchFamily="49" charset="0"/>
              <a:buChar char="o"/>
            </a:pPr>
            <a:r>
              <a:rPr lang="en-US" sz="3200" dirty="0"/>
              <a:t> What does the range in quality of performance look like?</a:t>
            </a:r>
          </a:p>
          <a:p>
            <a:pPr lvl="1">
              <a:buFont typeface="Courier New" panose="02070309020205020404" pitchFamily="49" charset="0"/>
              <a:buChar char="o"/>
            </a:pPr>
            <a:r>
              <a:rPr lang="en-US" sz="3200" dirty="0"/>
              <a:t>How should the different levels of quality be described and distinguished from one another? </a:t>
            </a:r>
          </a:p>
        </p:txBody>
      </p:sp>
    </p:spTree>
    <p:extLst>
      <p:ext uri="{BB962C8B-B14F-4D97-AF65-F5344CB8AC3E}">
        <p14:creationId xmlns:p14="http://schemas.microsoft.com/office/powerpoint/2010/main" val="15318070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601F9-BEA4-47B5-9248-7C3D69B6E726}"/>
              </a:ext>
            </a:extLst>
          </p:cNvPr>
          <p:cNvSpPr>
            <a:spLocks noGrp="1"/>
          </p:cNvSpPr>
          <p:nvPr>
            <p:ph type="title"/>
          </p:nvPr>
        </p:nvSpPr>
        <p:spPr>
          <a:xfrm>
            <a:off x="628650" y="365126"/>
            <a:ext cx="7886700" cy="994117"/>
          </a:xfrm>
        </p:spPr>
        <p:txBody>
          <a:bodyPr/>
          <a:lstStyle/>
          <a:p>
            <a:pPr algn="ctr"/>
            <a:r>
              <a:rPr lang="en-US" dirty="0"/>
              <a:t>Rubrics Include:</a:t>
            </a:r>
          </a:p>
        </p:txBody>
      </p:sp>
      <p:sp>
        <p:nvSpPr>
          <p:cNvPr id="3" name="Content Placeholder 2">
            <a:extLst>
              <a:ext uri="{FF2B5EF4-FFF2-40B4-BE49-F238E27FC236}">
                <a16:creationId xmlns:a16="http://schemas.microsoft.com/office/drawing/2014/main" id="{D1D8FECF-F191-4E2F-A8B9-47C22B332369}"/>
              </a:ext>
            </a:extLst>
          </p:cNvPr>
          <p:cNvSpPr>
            <a:spLocks noGrp="1"/>
          </p:cNvSpPr>
          <p:nvPr>
            <p:ph idx="1"/>
          </p:nvPr>
        </p:nvSpPr>
        <p:spPr>
          <a:xfrm>
            <a:off x="628650" y="1544595"/>
            <a:ext cx="7886700" cy="4632368"/>
          </a:xfrm>
        </p:spPr>
        <p:txBody>
          <a:bodyPr>
            <a:normAutofit/>
          </a:bodyPr>
          <a:lstStyle/>
          <a:p>
            <a:pPr>
              <a:lnSpc>
                <a:spcPct val="150000"/>
              </a:lnSpc>
            </a:pPr>
            <a:r>
              <a:rPr lang="en-US" sz="3200" dirty="0"/>
              <a:t>Components of the task,</a:t>
            </a:r>
          </a:p>
          <a:p>
            <a:pPr>
              <a:lnSpc>
                <a:spcPct val="150000"/>
              </a:lnSpc>
            </a:pPr>
            <a:r>
              <a:rPr lang="en-US" sz="3200" dirty="0"/>
              <a:t>Key criteria to be assessed, and </a:t>
            </a:r>
          </a:p>
          <a:p>
            <a:pPr>
              <a:lnSpc>
                <a:spcPct val="150000"/>
              </a:lnSpc>
            </a:pPr>
            <a:r>
              <a:rPr lang="en-US" sz="3200" dirty="0"/>
              <a:t>Descriptors for each level of performance to enable reliable scoring. </a:t>
            </a:r>
          </a:p>
        </p:txBody>
      </p:sp>
    </p:spTree>
    <p:extLst>
      <p:ext uri="{BB962C8B-B14F-4D97-AF65-F5344CB8AC3E}">
        <p14:creationId xmlns:p14="http://schemas.microsoft.com/office/powerpoint/2010/main" val="31761857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FC87D-3FDC-4E90-AFE2-2428E3AFA365}"/>
              </a:ext>
            </a:extLst>
          </p:cNvPr>
          <p:cNvSpPr>
            <a:spLocks noGrp="1"/>
          </p:cNvSpPr>
          <p:nvPr>
            <p:ph type="title"/>
          </p:nvPr>
        </p:nvSpPr>
        <p:spPr>
          <a:xfrm>
            <a:off x="239447" y="168179"/>
            <a:ext cx="8640391" cy="1325563"/>
          </a:xfrm>
        </p:spPr>
        <p:txBody>
          <a:bodyPr/>
          <a:lstStyle/>
          <a:p>
            <a:pPr algn="ctr"/>
            <a:r>
              <a:rPr lang="en-US" dirty="0"/>
              <a:t>Sample Rubric for Drawing a Square</a:t>
            </a:r>
          </a:p>
        </p:txBody>
      </p:sp>
      <p:graphicFrame>
        <p:nvGraphicFramePr>
          <p:cNvPr id="4" name="Table 4">
            <a:extLst>
              <a:ext uri="{FF2B5EF4-FFF2-40B4-BE49-F238E27FC236}">
                <a16:creationId xmlns:a16="http://schemas.microsoft.com/office/drawing/2014/main" id="{00BA796D-BE71-6998-6DFE-792E737E52CD}"/>
              </a:ext>
            </a:extLst>
          </p:cNvPr>
          <p:cNvGraphicFramePr>
            <a:graphicFrameLocks noGrp="1"/>
          </p:cNvGraphicFramePr>
          <p:nvPr>
            <p:extLst>
              <p:ext uri="{D42A27DB-BD31-4B8C-83A1-F6EECF244321}">
                <p14:modId xmlns:p14="http://schemas.microsoft.com/office/powerpoint/2010/main" val="857592367"/>
              </p:ext>
            </p:extLst>
          </p:nvPr>
        </p:nvGraphicFramePr>
        <p:xfrm>
          <a:off x="264162" y="1156116"/>
          <a:ext cx="8615675" cy="4850978"/>
        </p:xfrm>
        <a:graphic>
          <a:graphicData uri="http://schemas.openxmlformats.org/drawingml/2006/table">
            <a:tbl>
              <a:tblPr firstRow="1" bandRow="1">
                <a:tableStyleId>{5C22544A-7EE6-4342-B048-85BDC9FD1C3A}</a:tableStyleId>
              </a:tblPr>
              <a:tblGrid>
                <a:gridCol w="2244661">
                  <a:extLst>
                    <a:ext uri="{9D8B030D-6E8A-4147-A177-3AD203B41FA5}">
                      <a16:colId xmlns:a16="http://schemas.microsoft.com/office/drawing/2014/main" val="1894559299"/>
                    </a:ext>
                  </a:extLst>
                </a:gridCol>
                <a:gridCol w="2144171">
                  <a:extLst>
                    <a:ext uri="{9D8B030D-6E8A-4147-A177-3AD203B41FA5}">
                      <a16:colId xmlns:a16="http://schemas.microsoft.com/office/drawing/2014/main" val="3467352660"/>
                    </a:ext>
                  </a:extLst>
                </a:gridCol>
                <a:gridCol w="2103172">
                  <a:extLst>
                    <a:ext uri="{9D8B030D-6E8A-4147-A177-3AD203B41FA5}">
                      <a16:colId xmlns:a16="http://schemas.microsoft.com/office/drawing/2014/main" val="2258078186"/>
                    </a:ext>
                  </a:extLst>
                </a:gridCol>
                <a:gridCol w="2123671">
                  <a:extLst>
                    <a:ext uri="{9D8B030D-6E8A-4147-A177-3AD203B41FA5}">
                      <a16:colId xmlns:a16="http://schemas.microsoft.com/office/drawing/2014/main" val="2747480866"/>
                    </a:ext>
                  </a:extLst>
                </a:gridCol>
              </a:tblGrid>
              <a:tr h="644738">
                <a:tc>
                  <a:txBody>
                    <a:bodyPr/>
                    <a:lstStyle/>
                    <a:p>
                      <a:pPr algn="ctr"/>
                      <a:r>
                        <a:rPr lang="en-US" sz="2800" dirty="0">
                          <a:solidFill>
                            <a:schemeClr val="tx1"/>
                          </a:solidFill>
                        </a:rPr>
                        <a:t>Criteria</a:t>
                      </a:r>
                    </a:p>
                  </a:txBody>
                  <a:tcPr/>
                </a:tc>
                <a:tc>
                  <a:txBody>
                    <a:bodyPr/>
                    <a:lstStyle/>
                    <a:p>
                      <a:pPr algn="ctr"/>
                      <a:r>
                        <a:rPr lang="en-US" sz="2800" dirty="0">
                          <a:solidFill>
                            <a:schemeClr val="tx1"/>
                          </a:solidFill>
                        </a:rPr>
                        <a:t>Emerging</a:t>
                      </a:r>
                    </a:p>
                  </a:txBody>
                  <a:tcPr/>
                </a:tc>
                <a:tc>
                  <a:txBody>
                    <a:bodyPr/>
                    <a:lstStyle/>
                    <a:p>
                      <a:r>
                        <a:rPr lang="en-US" sz="2800" dirty="0">
                          <a:solidFill>
                            <a:schemeClr val="tx1"/>
                          </a:solidFill>
                        </a:rPr>
                        <a:t>Satisfactory</a:t>
                      </a:r>
                    </a:p>
                  </a:txBody>
                  <a:tcPr/>
                </a:tc>
                <a:tc>
                  <a:txBody>
                    <a:bodyPr/>
                    <a:lstStyle/>
                    <a:p>
                      <a:r>
                        <a:rPr lang="en-US" sz="2800" dirty="0">
                          <a:solidFill>
                            <a:schemeClr val="tx1"/>
                          </a:solidFill>
                        </a:rPr>
                        <a:t>Excellent</a:t>
                      </a:r>
                    </a:p>
                  </a:txBody>
                  <a:tcPr/>
                </a:tc>
                <a:extLst>
                  <a:ext uri="{0D108BD9-81ED-4DB2-BD59-A6C34878D82A}">
                    <a16:rowId xmlns:a16="http://schemas.microsoft.com/office/drawing/2014/main" val="1529032104"/>
                  </a:ext>
                </a:extLst>
              </a:tr>
              <a:tr h="1500532">
                <a:tc>
                  <a:txBody>
                    <a:bodyPr/>
                    <a:lstStyle/>
                    <a:p>
                      <a:r>
                        <a:rPr lang="en-US" sz="2400" dirty="0"/>
                        <a:t>Draws four equal length lines</a:t>
                      </a:r>
                    </a:p>
                  </a:txBody>
                  <a:tcPr/>
                </a:tc>
                <a:tc>
                  <a:txBody>
                    <a:bodyPr/>
                    <a:lstStyle/>
                    <a:p>
                      <a:r>
                        <a:rPr lang="en-US" sz="2400" dirty="0"/>
                        <a:t>Draws four different length lines</a:t>
                      </a:r>
                    </a:p>
                  </a:txBody>
                  <a:tcPr/>
                </a:tc>
                <a:tc>
                  <a:txBody>
                    <a:bodyPr/>
                    <a:lstStyle/>
                    <a:p>
                      <a:r>
                        <a:rPr lang="en-US" sz="2400" dirty="0"/>
                        <a:t>Draws four lines of relatively equal length </a:t>
                      </a:r>
                    </a:p>
                  </a:txBody>
                  <a:tcPr/>
                </a:tc>
                <a:tc>
                  <a:txBody>
                    <a:bodyPr/>
                    <a:lstStyle/>
                    <a:p>
                      <a:r>
                        <a:rPr lang="en-US" sz="2400" dirty="0"/>
                        <a:t>Draws four lines of equal length</a:t>
                      </a:r>
                    </a:p>
                  </a:txBody>
                  <a:tcPr/>
                </a:tc>
                <a:extLst>
                  <a:ext uri="{0D108BD9-81ED-4DB2-BD59-A6C34878D82A}">
                    <a16:rowId xmlns:a16="http://schemas.microsoft.com/office/drawing/2014/main" val="127354492"/>
                  </a:ext>
                </a:extLst>
              </a:tr>
              <a:tr h="1792765">
                <a:tc>
                  <a:txBody>
                    <a:bodyPr/>
                    <a:lstStyle/>
                    <a:p>
                      <a:r>
                        <a:rPr lang="en-US" sz="2400" dirty="0"/>
                        <a:t>Connects lines at right angles </a:t>
                      </a:r>
                    </a:p>
                  </a:txBody>
                  <a:tcPr/>
                </a:tc>
                <a:tc>
                  <a:txBody>
                    <a:bodyPr/>
                    <a:lstStyle/>
                    <a:p>
                      <a:r>
                        <a:rPr lang="en-US" sz="2400" dirty="0"/>
                        <a:t>Two of the four lines connected at right angles</a:t>
                      </a:r>
                    </a:p>
                  </a:txBody>
                  <a:tcPr/>
                </a:tc>
                <a:tc>
                  <a:txBody>
                    <a:bodyPr/>
                    <a:lstStyle/>
                    <a:p>
                      <a:r>
                        <a:rPr lang="en-US" sz="2400" dirty="0"/>
                        <a:t>Three of the four lines connected at right angles with some space between fourth angle </a:t>
                      </a:r>
                    </a:p>
                  </a:txBody>
                  <a:tcPr/>
                </a:tc>
                <a:tc>
                  <a:txBody>
                    <a:bodyPr/>
                    <a:lstStyle/>
                    <a:p>
                      <a:r>
                        <a:rPr lang="en-US" sz="2400" dirty="0"/>
                        <a:t>All four lines connected at right angles</a:t>
                      </a:r>
                    </a:p>
                  </a:txBody>
                  <a:tcPr/>
                </a:tc>
                <a:extLst>
                  <a:ext uri="{0D108BD9-81ED-4DB2-BD59-A6C34878D82A}">
                    <a16:rowId xmlns:a16="http://schemas.microsoft.com/office/drawing/2014/main" val="2410781876"/>
                  </a:ext>
                </a:extLst>
              </a:tr>
            </a:tbl>
          </a:graphicData>
        </a:graphic>
      </p:graphicFrame>
    </p:spTree>
    <p:extLst>
      <p:ext uri="{BB962C8B-B14F-4D97-AF65-F5344CB8AC3E}">
        <p14:creationId xmlns:p14="http://schemas.microsoft.com/office/powerpoint/2010/main" val="30902869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013AB-E38B-45DA-88BA-C0CBF8DB4055}"/>
              </a:ext>
            </a:extLst>
          </p:cNvPr>
          <p:cNvSpPr>
            <a:spLocks noGrp="1"/>
          </p:cNvSpPr>
          <p:nvPr>
            <p:ph type="title"/>
          </p:nvPr>
        </p:nvSpPr>
        <p:spPr>
          <a:xfrm>
            <a:off x="628650" y="365126"/>
            <a:ext cx="7886700" cy="833479"/>
          </a:xfrm>
        </p:spPr>
        <p:txBody>
          <a:bodyPr/>
          <a:lstStyle/>
          <a:p>
            <a:pPr algn="ctr"/>
            <a:r>
              <a:rPr lang="en-US" dirty="0"/>
              <a:t>Portfolios: The What and Why</a:t>
            </a:r>
          </a:p>
        </p:txBody>
      </p:sp>
      <p:sp>
        <p:nvSpPr>
          <p:cNvPr id="3" name="Content Placeholder 2">
            <a:extLst>
              <a:ext uri="{FF2B5EF4-FFF2-40B4-BE49-F238E27FC236}">
                <a16:creationId xmlns:a16="http://schemas.microsoft.com/office/drawing/2014/main" id="{A16E0E91-5738-47C2-B15C-A1CDE226C276}"/>
              </a:ext>
            </a:extLst>
          </p:cNvPr>
          <p:cNvSpPr>
            <a:spLocks noGrp="1"/>
          </p:cNvSpPr>
          <p:nvPr>
            <p:ph idx="1"/>
          </p:nvPr>
        </p:nvSpPr>
        <p:spPr>
          <a:xfrm>
            <a:off x="628650" y="1396314"/>
            <a:ext cx="7886700" cy="4780649"/>
          </a:xfrm>
        </p:spPr>
        <p:txBody>
          <a:bodyPr/>
          <a:lstStyle/>
          <a:p>
            <a:r>
              <a:rPr lang="en-US" dirty="0"/>
              <a:t>A collection of a child’s work that accurately demonstrates effort and progress over time.</a:t>
            </a:r>
          </a:p>
          <a:p>
            <a:r>
              <a:rPr lang="en-US" dirty="0"/>
              <a:t>Documentation of an individual child’s progress – not for comparison with other children.</a:t>
            </a:r>
          </a:p>
          <a:p>
            <a:r>
              <a:rPr lang="en-US" dirty="0"/>
              <a:t>Supports the educator’s interpretations of progress.</a:t>
            </a:r>
          </a:p>
          <a:p>
            <a:r>
              <a:rPr lang="en-US" dirty="0"/>
              <a:t>When reviewed by others, similar conclusions reached about the child’s progress.   </a:t>
            </a:r>
          </a:p>
        </p:txBody>
      </p:sp>
    </p:spTree>
    <p:extLst>
      <p:ext uri="{BB962C8B-B14F-4D97-AF65-F5344CB8AC3E}">
        <p14:creationId xmlns:p14="http://schemas.microsoft.com/office/powerpoint/2010/main" val="23665703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158BC-59DC-4D08-9FA1-EC0B11F959C3}"/>
              </a:ext>
            </a:extLst>
          </p:cNvPr>
          <p:cNvSpPr>
            <a:spLocks noGrp="1"/>
          </p:cNvSpPr>
          <p:nvPr>
            <p:ph type="title"/>
          </p:nvPr>
        </p:nvSpPr>
        <p:spPr>
          <a:xfrm>
            <a:off x="628650" y="365126"/>
            <a:ext cx="7886700" cy="895263"/>
          </a:xfrm>
        </p:spPr>
        <p:txBody>
          <a:bodyPr/>
          <a:lstStyle/>
          <a:p>
            <a:pPr algn="ctr"/>
            <a:r>
              <a:rPr lang="en-US" dirty="0"/>
              <a:t>Examples of Portfolio Items</a:t>
            </a:r>
          </a:p>
        </p:txBody>
      </p:sp>
      <p:sp>
        <p:nvSpPr>
          <p:cNvPr id="3" name="Content Placeholder 2">
            <a:extLst>
              <a:ext uri="{FF2B5EF4-FFF2-40B4-BE49-F238E27FC236}">
                <a16:creationId xmlns:a16="http://schemas.microsoft.com/office/drawing/2014/main" id="{E443D67F-8C26-4356-A644-0E669ACF9969}"/>
              </a:ext>
            </a:extLst>
          </p:cNvPr>
          <p:cNvSpPr>
            <a:spLocks noGrp="1"/>
          </p:cNvSpPr>
          <p:nvPr>
            <p:ph idx="1"/>
          </p:nvPr>
        </p:nvSpPr>
        <p:spPr>
          <a:xfrm>
            <a:off x="628650" y="1260389"/>
            <a:ext cx="7886700" cy="4916574"/>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Children’ work samples: </a:t>
            </a:r>
          </a:p>
          <a:p>
            <a:pPr lvl="1">
              <a:spcBef>
                <a:spcPts val="1000"/>
              </a:spcBef>
              <a:buFont typeface="Courier New" panose="02070309020205020404" pitchFamily="49" charset="0"/>
              <a:buChar char="o"/>
              <a:defRPr/>
            </a:pPr>
            <a:r>
              <a:rPr lang="en-US" dirty="0"/>
              <a:t>Artwork and/or </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descriptions of artwork,</a:t>
            </a:r>
          </a:p>
          <a:p>
            <a:pPr lvl="1">
              <a:buFont typeface="Courier New" panose="02070309020205020404" pitchFamily="49" charset="0"/>
              <a:buChar char="o"/>
            </a:pPr>
            <a:r>
              <a:rPr lang="en-US" dirty="0"/>
              <a:t>Dictated stories, </a:t>
            </a:r>
          </a:p>
          <a:p>
            <a:pPr lvl="1">
              <a:buFont typeface="Courier New" panose="02070309020205020404" pitchFamily="49" charset="0"/>
              <a:buChar char="o"/>
            </a:pPr>
            <a:r>
              <a:rPr lang="en-US" dirty="0"/>
              <a:t>Photos of child’s work and/or participation in an activity,</a:t>
            </a:r>
          </a:p>
          <a:p>
            <a:pPr lvl="1">
              <a:buFont typeface="Courier New" panose="02070309020205020404" pitchFamily="49" charset="0"/>
              <a:buChar char="o"/>
            </a:pPr>
            <a:r>
              <a:rPr lang="en-US" dirty="0"/>
              <a:t>Videos of child’s participation in activities</a:t>
            </a:r>
          </a:p>
          <a:p>
            <a:pPr lvl="1">
              <a:buFont typeface="Courier New" panose="02070309020205020404" pitchFamily="49" charset="0"/>
              <a:buChar char="o"/>
            </a:pPr>
            <a:r>
              <a:rPr lang="en-US" dirty="0"/>
              <a:t>Products representing understanding of concepts,</a:t>
            </a:r>
          </a:p>
          <a:p>
            <a:pPr lvl="1">
              <a:buFont typeface="Courier New" panose="02070309020205020404" pitchFamily="49" charset="0"/>
              <a:buChar char="o"/>
            </a:pPr>
            <a:r>
              <a:rPr lang="en-US" dirty="0"/>
              <a:t>Writing samples, </a:t>
            </a:r>
          </a:p>
          <a:p>
            <a:r>
              <a:rPr lang="en-US" dirty="0"/>
              <a:t>Anecdotal notes,</a:t>
            </a:r>
          </a:p>
          <a:p>
            <a:r>
              <a:rPr lang="en-US" dirty="0"/>
              <a:t>Summarized data from observations.</a:t>
            </a:r>
          </a:p>
        </p:txBody>
      </p:sp>
    </p:spTree>
    <p:extLst>
      <p:ext uri="{BB962C8B-B14F-4D97-AF65-F5344CB8AC3E}">
        <p14:creationId xmlns:p14="http://schemas.microsoft.com/office/powerpoint/2010/main" val="12583186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776FE-9777-15CF-1D67-6B59C5C5111B}"/>
              </a:ext>
            </a:extLst>
          </p:cNvPr>
          <p:cNvSpPr>
            <a:spLocks noGrp="1"/>
          </p:cNvSpPr>
          <p:nvPr>
            <p:ph type="title"/>
          </p:nvPr>
        </p:nvSpPr>
        <p:spPr/>
        <p:txBody>
          <a:bodyPr/>
          <a:lstStyle/>
          <a:p>
            <a:pPr algn="ctr"/>
            <a:r>
              <a:rPr lang="en-US" dirty="0">
                <a:hlinkClick r:id="rId3">
                  <a:extLst>
                    <a:ext uri="{A12FA001-AC4F-418D-AE19-62706E023703}">
                      <ahyp:hlinkClr xmlns:ahyp="http://schemas.microsoft.com/office/drawing/2018/hyperlinkcolor" val="tx"/>
                    </a:ext>
                  </a:extLst>
                </a:hlinkClick>
              </a:rPr>
              <a:t>Collecting and Using Work Samples </a:t>
            </a:r>
            <a:r>
              <a:rPr lang="en-US" dirty="0"/>
              <a:t>(4:58)</a:t>
            </a:r>
          </a:p>
        </p:txBody>
      </p:sp>
      <p:sp>
        <p:nvSpPr>
          <p:cNvPr id="3" name="Content Placeholder 2">
            <a:extLst>
              <a:ext uri="{FF2B5EF4-FFF2-40B4-BE49-F238E27FC236}">
                <a16:creationId xmlns:a16="http://schemas.microsoft.com/office/drawing/2014/main" id="{61E60E66-991E-3A00-AB56-BA37B7AF3E54}"/>
              </a:ext>
            </a:extLst>
          </p:cNvPr>
          <p:cNvSpPr>
            <a:spLocks noGrp="1"/>
          </p:cNvSpPr>
          <p:nvPr>
            <p:ph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Watch the video and respond to the following questions:</a:t>
            </a:r>
          </a:p>
          <a:p>
            <a:pPr>
              <a:defRPr/>
            </a:pPr>
            <a:r>
              <a:rPr lang="en-US" dirty="0">
                <a:solidFill>
                  <a:prstClr val="black"/>
                </a:solidFill>
                <a:latin typeface="Calibri" panose="020F0502020204030204"/>
              </a:rPr>
              <a:t>What factors should be considered in collecting work samples for an individual child? </a:t>
            </a:r>
          </a:p>
          <a:p>
            <a:pPr>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What are some strategies for organizing the work sample?</a:t>
            </a:r>
          </a:p>
          <a:p>
            <a:pPr>
              <a:defRPr/>
            </a:pPr>
            <a:r>
              <a:rPr lang="en-US" dirty="0">
                <a:solidFill>
                  <a:prstClr val="black"/>
                </a:solidFill>
                <a:latin typeface="Calibri" panose="020F0502020204030204"/>
              </a:rPr>
              <a:t>How can work sample content be summarized and shared?</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buNone/>
            </a:pPr>
            <a:endParaRPr lang="en-US" dirty="0"/>
          </a:p>
        </p:txBody>
      </p:sp>
    </p:spTree>
    <p:extLst>
      <p:ext uri="{BB962C8B-B14F-4D97-AF65-F5344CB8AC3E}">
        <p14:creationId xmlns:p14="http://schemas.microsoft.com/office/powerpoint/2010/main" val="15934022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7F376-8615-0240-0801-F3B66B205AC2}"/>
              </a:ext>
            </a:extLst>
          </p:cNvPr>
          <p:cNvSpPr>
            <a:spLocks noGrp="1"/>
          </p:cNvSpPr>
          <p:nvPr>
            <p:ph type="title"/>
          </p:nvPr>
        </p:nvSpPr>
        <p:spPr/>
        <p:txBody>
          <a:bodyPr/>
          <a:lstStyle/>
          <a:p>
            <a:pPr algn="ctr"/>
            <a:r>
              <a:rPr lang="en-US" dirty="0"/>
              <a:t>Selecting and Interpreting </a:t>
            </a:r>
            <a:br>
              <a:rPr lang="en-US" dirty="0"/>
            </a:br>
            <a:r>
              <a:rPr lang="en-US" dirty="0"/>
              <a:t>Work Samples</a:t>
            </a:r>
          </a:p>
        </p:txBody>
      </p:sp>
      <p:sp>
        <p:nvSpPr>
          <p:cNvPr id="3" name="Content Placeholder 2">
            <a:extLst>
              <a:ext uri="{FF2B5EF4-FFF2-40B4-BE49-F238E27FC236}">
                <a16:creationId xmlns:a16="http://schemas.microsoft.com/office/drawing/2014/main" id="{1F9B4BA4-FEB3-8ED4-56CB-04653E583604}"/>
              </a:ext>
            </a:extLst>
          </p:cNvPr>
          <p:cNvSpPr>
            <a:spLocks noGrp="1"/>
          </p:cNvSpPr>
          <p:nvPr>
            <p:ph idx="1"/>
          </p:nvPr>
        </p:nvSpPr>
        <p:spPr/>
        <p:txBody>
          <a:bodyPr>
            <a:normAutofit lnSpcReduction="10000"/>
          </a:bodyPr>
          <a:lstStyle/>
          <a:p>
            <a:r>
              <a:rPr lang="en-US" dirty="0"/>
              <a:t>Complete the activity at this link, </a:t>
            </a:r>
            <a:r>
              <a:rPr lang="en-US" dirty="0">
                <a:hlinkClick r:id="rId3"/>
              </a:rPr>
              <a:t>Selecting Work Samples to Inform Teaching</a:t>
            </a:r>
            <a:r>
              <a:rPr lang="en-US" dirty="0"/>
              <a:t>,</a:t>
            </a:r>
          </a:p>
          <a:p>
            <a:r>
              <a:rPr lang="en-US" dirty="0"/>
              <a:t>Then, for each photo and drawing, respond to the following questions:</a:t>
            </a:r>
          </a:p>
          <a:p>
            <a:pPr lvl="1">
              <a:buFont typeface="Courier New" panose="02070309020205020404" pitchFamily="49" charset="0"/>
              <a:buChar char="o"/>
            </a:pPr>
            <a:r>
              <a:rPr lang="en-US" sz="2800" dirty="0"/>
              <a:t>What does each photo/drawing tell you about the child’s current development/performance?</a:t>
            </a:r>
          </a:p>
          <a:p>
            <a:pPr lvl="1">
              <a:buFont typeface="Courier New" panose="02070309020205020404" pitchFamily="49" charset="0"/>
              <a:buChar char="o"/>
            </a:pPr>
            <a:r>
              <a:rPr lang="en-US" sz="2800" dirty="0"/>
              <a:t>How might you summarize this information to share with others?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Source: Head Start Early Childhood Learning and Knowledge Center. (n.d.). Ongoing Child Assessment. Head Start Early Childhood Learning and Knowledge Center.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hlinkClick r:id="rId4"/>
              </a:rPr>
              <a:t>Ongoing Child Assessment | ECLKC (hhs.gov)</a:t>
            </a: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012723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790C4-DFA5-83E0-5690-A86ED7BFB821}"/>
              </a:ext>
            </a:extLst>
          </p:cNvPr>
          <p:cNvSpPr>
            <a:spLocks noGrp="1"/>
          </p:cNvSpPr>
          <p:nvPr>
            <p:ph type="title"/>
          </p:nvPr>
        </p:nvSpPr>
        <p:spPr/>
        <p:txBody>
          <a:bodyPr/>
          <a:lstStyle/>
          <a:p>
            <a:pPr algn="ctr"/>
            <a:r>
              <a:rPr lang="en-US" dirty="0"/>
              <a:t>Portfolios: The How</a:t>
            </a:r>
          </a:p>
        </p:txBody>
      </p:sp>
      <p:sp>
        <p:nvSpPr>
          <p:cNvPr id="3" name="Content Placeholder 2">
            <a:extLst>
              <a:ext uri="{FF2B5EF4-FFF2-40B4-BE49-F238E27FC236}">
                <a16:creationId xmlns:a16="http://schemas.microsoft.com/office/drawing/2014/main" id="{B07B627E-EDDD-86D7-17CE-0AD1D19CDE8F}"/>
              </a:ext>
            </a:extLst>
          </p:cNvPr>
          <p:cNvSpPr>
            <a:spLocks noGrp="1"/>
          </p:cNvSpPr>
          <p:nvPr>
            <p:ph idx="1"/>
          </p:nvPr>
        </p:nvSpPr>
        <p:spPr/>
        <p:txBody>
          <a:bodyPr/>
          <a:lstStyle/>
          <a:p>
            <a:pPr marL="0" indent="0">
              <a:buNone/>
            </a:pPr>
            <a:r>
              <a:rPr lang="en-US" dirty="0"/>
              <a:t>Portfolios are typically organized:</a:t>
            </a:r>
          </a:p>
          <a:p>
            <a:r>
              <a:rPr lang="en-US" dirty="0"/>
              <a:t>In a binder/notebook or an electronic file,</a:t>
            </a:r>
          </a:p>
          <a:p>
            <a:r>
              <a:rPr lang="en-US" dirty="0"/>
              <a:t>By specific time periods,</a:t>
            </a:r>
          </a:p>
          <a:p>
            <a:r>
              <a:rPr lang="en-US" dirty="0"/>
              <a:t>By content areas (e.g., literacy, math, art) and/or,</a:t>
            </a:r>
          </a:p>
          <a:p>
            <a:pPr marL="0" indent="0">
              <a:buNone/>
            </a:pPr>
            <a:r>
              <a:rPr lang="en-US" dirty="0"/>
              <a:t>   developmental domains, and</a:t>
            </a:r>
          </a:p>
          <a:p>
            <a:r>
              <a:rPr lang="en-US" dirty="0"/>
              <a:t>In sequence from earliest to most recent work samples, observation summaries, etc. </a:t>
            </a:r>
          </a:p>
        </p:txBody>
      </p:sp>
    </p:spTree>
    <p:extLst>
      <p:ext uri="{BB962C8B-B14F-4D97-AF65-F5344CB8AC3E}">
        <p14:creationId xmlns:p14="http://schemas.microsoft.com/office/powerpoint/2010/main" val="26800960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ACA8A-23D0-4A05-B8D7-F518B12910AC}"/>
              </a:ext>
            </a:extLst>
          </p:cNvPr>
          <p:cNvSpPr>
            <a:spLocks noGrp="1"/>
          </p:cNvSpPr>
          <p:nvPr>
            <p:ph type="title"/>
          </p:nvPr>
        </p:nvSpPr>
        <p:spPr/>
        <p:txBody>
          <a:bodyPr/>
          <a:lstStyle/>
          <a:p>
            <a:pPr algn="ctr"/>
            <a:r>
              <a:rPr lang="en-US" dirty="0"/>
              <a:t>Using the Portfolio to Communicate with Families</a:t>
            </a:r>
          </a:p>
        </p:txBody>
      </p:sp>
      <p:sp>
        <p:nvSpPr>
          <p:cNvPr id="3" name="Content Placeholder 2">
            <a:extLst>
              <a:ext uri="{FF2B5EF4-FFF2-40B4-BE49-F238E27FC236}">
                <a16:creationId xmlns:a16="http://schemas.microsoft.com/office/drawing/2014/main" id="{8E51786D-83B4-4F33-931D-DA27524358CF}"/>
              </a:ext>
            </a:extLst>
          </p:cNvPr>
          <p:cNvSpPr>
            <a:spLocks noGrp="1"/>
          </p:cNvSpPr>
          <p:nvPr>
            <p:ph idx="1"/>
          </p:nvPr>
        </p:nvSpPr>
        <p:spPr/>
        <p:txBody>
          <a:bodyPr>
            <a:normAutofit/>
          </a:bodyPr>
          <a:lstStyle/>
          <a:p>
            <a:r>
              <a:rPr lang="en-US" dirty="0"/>
              <a:t>A means for information sharing in parent-teacher conferences and home visits,</a:t>
            </a:r>
          </a:p>
          <a:p>
            <a:r>
              <a:rPr lang="en-US" dirty="0"/>
              <a:t>Provides for concrete examples of the child’s work in discussing progress,</a:t>
            </a:r>
          </a:p>
          <a:p>
            <a:r>
              <a:rPr lang="en-US" dirty="0"/>
              <a:t>What to discuss:</a:t>
            </a:r>
          </a:p>
          <a:p>
            <a:pPr lvl="1">
              <a:buFont typeface="Courier New" panose="02070309020205020404" pitchFamily="49" charset="0"/>
              <a:buChar char="o"/>
            </a:pPr>
            <a:r>
              <a:rPr lang="en-US" sz="2800" dirty="0"/>
              <a:t>A continuum of work samples with background information,</a:t>
            </a:r>
          </a:p>
          <a:p>
            <a:pPr lvl="1">
              <a:buFont typeface="Courier New" panose="02070309020205020404" pitchFamily="49" charset="0"/>
              <a:buChar char="o"/>
            </a:pPr>
            <a:r>
              <a:rPr lang="en-US" sz="2800" dirty="0"/>
              <a:t>Summaries, graphs, etc. from observations, and</a:t>
            </a:r>
          </a:p>
          <a:p>
            <a:pPr lvl="1">
              <a:buFont typeface="Courier New" panose="02070309020205020404" pitchFamily="49" charset="0"/>
              <a:buChar char="o"/>
            </a:pPr>
            <a:r>
              <a:rPr lang="en-US" sz="2800" dirty="0"/>
              <a:t>Suggestions for activities at home.   </a:t>
            </a:r>
          </a:p>
        </p:txBody>
      </p:sp>
    </p:spTree>
    <p:extLst>
      <p:ext uri="{BB962C8B-B14F-4D97-AF65-F5344CB8AC3E}">
        <p14:creationId xmlns:p14="http://schemas.microsoft.com/office/powerpoint/2010/main" val="41699902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1FFD7-9C2C-C178-0E8D-70E9F6CC3696}"/>
              </a:ext>
            </a:extLst>
          </p:cNvPr>
          <p:cNvSpPr>
            <a:spLocks noGrp="1"/>
          </p:cNvSpPr>
          <p:nvPr>
            <p:ph type="title"/>
          </p:nvPr>
        </p:nvSpPr>
        <p:spPr/>
        <p:txBody>
          <a:bodyPr/>
          <a:lstStyle/>
          <a:p>
            <a:pPr algn="ctr"/>
            <a:r>
              <a:rPr lang="en-US" dirty="0">
                <a:hlinkClick r:id="rId3">
                  <a:extLst>
                    <a:ext uri="{A12FA001-AC4F-418D-AE19-62706E023703}">
                      <ahyp:hlinkClr xmlns:ahyp="http://schemas.microsoft.com/office/drawing/2018/hyperlinkcolor" val="tx"/>
                    </a:ext>
                  </a:extLst>
                </a:hlinkClick>
              </a:rPr>
              <a:t>Sharing Video Documentation with Families </a:t>
            </a:r>
            <a:r>
              <a:rPr lang="en-US" dirty="0"/>
              <a:t>(2:47)</a:t>
            </a:r>
          </a:p>
        </p:txBody>
      </p:sp>
      <p:sp>
        <p:nvSpPr>
          <p:cNvPr id="3" name="Content Placeholder 2">
            <a:extLst>
              <a:ext uri="{FF2B5EF4-FFF2-40B4-BE49-F238E27FC236}">
                <a16:creationId xmlns:a16="http://schemas.microsoft.com/office/drawing/2014/main" id="{155DDE3A-0D52-A26A-942D-F0054376EB55}"/>
              </a:ext>
            </a:extLst>
          </p:cNvPr>
          <p:cNvSpPr>
            <a:spLocks noGrp="1"/>
          </p:cNvSpPr>
          <p:nvPr>
            <p:ph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Watch the video and respond to the following questions:</a:t>
            </a:r>
          </a:p>
          <a:p>
            <a:r>
              <a:rPr lang="en-US" dirty="0"/>
              <a:t>What skills does this teacher identify as most relevant for video documentation?</a:t>
            </a:r>
          </a:p>
          <a:p>
            <a:r>
              <a:rPr lang="en-US" dirty="0"/>
              <a:t>What other skills might best be videotaped to communicate progress with families.</a:t>
            </a:r>
          </a:p>
          <a:p>
            <a:r>
              <a:rPr lang="en-US" dirty="0"/>
              <a:t>How might you share video clips with families and other team members?</a:t>
            </a:r>
          </a:p>
        </p:txBody>
      </p:sp>
    </p:spTree>
    <p:extLst>
      <p:ext uri="{BB962C8B-B14F-4D97-AF65-F5344CB8AC3E}">
        <p14:creationId xmlns:p14="http://schemas.microsoft.com/office/powerpoint/2010/main" val="3500788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18822"/>
            <a:ext cx="7886700" cy="1325563"/>
          </a:xfrm>
        </p:spPr>
        <p:txBody>
          <a:bodyPr anchor="ctr">
            <a:normAutofit/>
          </a:bodyPr>
          <a:lstStyle/>
          <a:p>
            <a:pPr algn="ctr"/>
            <a:r>
              <a:rPr lang="en-US" dirty="0"/>
              <a:t>Objectives</a:t>
            </a:r>
          </a:p>
        </p:txBody>
      </p:sp>
      <p:graphicFrame>
        <p:nvGraphicFramePr>
          <p:cNvPr id="5" name="Content Placeholder 2" descr="The three objectives for this session are:&#10;1. Describe active listening strategies.&#10;2. Identify processes for problem-solving and conflict resolution.&#10;3. Identify and describe alternative means for communication within a team.">
            <a:extLst>
              <a:ext uri="{FF2B5EF4-FFF2-40B4-BE49-F238E27FC236}">
                <a16:creationId xmlns:a16="http://schemas.microsoft.com/office/drawing/2014/main" id="{179E9779-756C-4A15-873B-5A71AFEF7EC6}"/>
              </a:ext>
            </a:extLst>
          </p:cNvPr>
          <p:cNvGraphicFramePr>
            <a:graphicFrameLocks noGrp="1"/>
          </p:cNvGraphicFramePr>
          <p:nvPr>
            <p:ph idx="1"/>
            <p:extLst>
              <p:ext uri="{D42A27DB-BD31-4B8C-83A1-F6EECF244321}">
                <p14:modId xmlns:p14="http://schemas.microsoft.com/office/powerpoint/2010/main" val="43013419"/>
              </p:ext>
            </p:extLst>
          </p:nvPr>
        </p:nvGraphicFramePr>
        <p:xfrm>
          <a:off x="628650" y="1300545"/>
          <a:ext cx="7886700" cy="463257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715246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273-A8FA-B8B1-5215-61EE23A3BDAF}"/>
              </a:ext>
            </a:extLst>
          </p:cNvPr>
          <p:cNvSpPr>
            <a:spLocks noGrp="1"/>
          </p:cNvSpPr>
          <p:nvPr>
            <p:ph type="title"/>
          </p:nvPr>
        </p:nvSpPr>
        <p:spPr/>
        <p:txBody>
          <a:bodyPr/>
          <a:lstStyle/>
          <a:p>
            <a:pPr algn="ctr"/>
            <a:r>
              <a:rPr lang="en-US" dirty="0"/>
              <a:t>Activity: Authentic </a:t>
            </a:r>
            <a:br>
              <a:rPr lang="en-US" dirty="0"/>
            </a:br>
            <a:r>
              <a:rPr lang="en-US" dirty="0"/>
              <a:t>Assessment Plan</a:t>
            </a:r>
          </a:p>
        </p:txBody>
      </p:sp>
      <p:sp>
        <p:nvSpPr>
          <p:cNvPr id="3" name="Content Placeholder 2">
            <a:extLst>
              <a:ext uri="{FF2B5EF4-FFF2-40B4-BE49-F238E27FC236}">
                <a16:creationId xmlns:a16="http://schemas.microsoft.com/office/drawing/2014/main" id="{3FADDD92-74F5-396A-BF16-8F72F4CCC53A}"/>
              </a:ext>
            </a:extLst>
          </p:cNvPr>
          <p:cNvSpPr>
            <a:spLocks noGrp="1"/>
          </p:cNvSpPr>
          <p:nvPr>
            <p:ph idx="1"/>
          </p:nvPr>
        </p:nvSpPr>
        <p:spPr>
          <a:xfrm>
            <a:off x="295422" y="1816443"/>
            <a:ext cx="8496886" cy="4360520"/>
          </a:xfrm>
        </p:spPr>
        <p:txBody>
          <a:bodyPr>
            <a:normAutofit lnSpcReduction="10000"/>
          </a:bodyPr>
          <a:lstStyle/>
          <a:p>
            <a:pPr marL="0" indent="0">
              <a:buNone/>
            </a:pPr>
            <a:r>
              <a:rPr lang="en-US" dirty="0"/>
              <a:t>Identify an IFSP outcome or IEP goal for a child with whom you are currently working or observing and develop an authentic assessment plan using one or more of the methods discussed. The plan should include:</a:t>
            </a:r>
          </a:p>
          <a:p>
            <a:r>
              <a:rPr lang="en-US" b="1" dirty="0"/>
              <a:t>What </a:t>
            </a:r>
            <a:r>
              <a:rPr lang="en-US" dirty="0"/>
              <a:t>to assess – List the specific skills to be assessed.</a:t>
            </a:r>
          </a:p>
          <a:p>
            <a:r>
              <a:rPr lang="en-US" b="1" dirty="0"/>
              <a:t>How </a:t>
            </a:r>
            <a:r>
              <a:rPr lang="en-US" dirty="0"/>
              <a:t>to assess – Select the method(s) from those discussed and how the data will be organized and summarized.</a:t>
            </a:r>
          </a:p>
          <a:p>
            <a:r>
              <a:rPr lang="en-US" b="1" dirty="0"/>
              <a:t>When</a:t>
            </a:r>
            <a:r>
              <a:rPr lang="en-US" dirty="0"/>
              <a:t> to assess</a:t>
            </a:r>
          </a:p>
          <a:p>
            <a:r>
              <a:rPr lang="en-US" b="1" dirty="0"/>
              <a:t>Who</a:t>
            </a:r>
            <a:r>
              <a:rPr lang="en-US" dirty="0"/>
              <a:t> will assess</a:t>
            </a:r>
          </a:p>
          <a:p>
            <a:endParaRPr lang="en-US" dirty="0"/>
          </a:p>
        </p:txBody>
      </p:sp>
    </p:spTree>
    <p:extLst>
      <p:ext uri="{BB962C8B-B14F-4D97-AF65-F5344CB8AC3E}">
        <p14:creationId xmlns:p14="http://schemas.microsoft.com/office/powerpoint/2010/main" val="28880855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9FB-9ADD-4AF7-A733-34B55C71BA59}"/>
              </a:ext>
            </a:extLst>
          </p:cNvPr>
          <p:cNvSpPr>
            <a:spLocks noGrp="1"/>
          </p:cNvSpPr>
          <p:nvPr>
            <p:ph type="title"/>
          </p:nvPr>
        </p:nvSpPr>
        <p:spPr/>
        <p:txBody>
          <a:bodyPr/>
          <a:lstStyle/>
          <a:p>
            <a:pPr algn="ctr"/>
            <a:r>
              <a:rPr lang="en-US" dirty="0"/>
              <a:t>References and Resources</a:t>
            </a:r>
          </a:p>
        </p:txBody>
      </p:sp>
      <p:sp>
        <p:nvSpPr>
          <p:cNvPr id="3" name="Content Placeholder 2">
            <a:extLst>
              <a:ext uri="{FF2B5EF4-FFF2-40B4-BE49-F238E27FC236}">
                <a16:creationId xmlns:a16="http://schemas.microsoft.com/office/drawing/2014/main" id="{D81D9A20-BD08-4792-836B-32BBAFAA3E35}"/>
              </a:ext>
            </a:extLst>
          </p:cNvPr>
          <p:cNvSpPr>
            <a:spLocks noGrp="1"/>
          </p:cNvSpPr>
          <p:nvPr>
            <p:ph idx="1"/>
          </p:nvPr>
        </p:nvSpPr>
        <p:spPr/>
        <p:txBody>
          <a:bodyPr>
            <a:normAutofit/>
          </a:bodyPr>
          <a:lstStyle/>
          <a:p>
            <a:pPr marL="0" marR="0" lvl="0" indent="0" algn="l" defTabSz="914400" rtl="0" eaLnBrk="1" fontAlgn="auto" latinLnBrk="0" hangingPunct="1">
              <a:lnSpc>
                <a:spcPct val="100000"/>
              </a:lnSpc>
              <a:spcBef>
                <a:spcPts val="1000"/>
              </a:spcBef>
              <a:spcAft>
                <a:spcPts val="0"/>
              </a:spcAft>
              <a:buClrTx/>
              <a:buSzTx/>
              <a:buNone/>
              <a:tabLst/>
              <a:defRPr/>
            </a:pPr>
            <a:r>
              <a:rPr kumimoji="0" lang="en-US" sz="2400" b="0" i="0" u="none" strike="noStrike" kern="1200" cap="none" spc="0" normalizeH="0" baseline="0" noProof="0" dirty="0">
                <a:ln>
                  <a:noFill/>
                </a:ln>
                <a:solidFill>
                  <a:prstClr val="black"/>
                </a:solidFill>
                <a:effectLst/>
                <a:uLnTx/>
                <a:uFillTx/>
                <a:ea typeface="+mn-ea"/>
                <a:cs typeface="+mn-cs"/>
              </a:rPr>
              <a:t>Colorado Department of Education. (n.d.).  </a:t>
            </a:r>
            <a:r>
              <a:rPr kumimoji="0" lang="en-US" sz="2400" b="0" i="1" u="none" strike="noStrike" kern="1200" cap="none" spc="0" normalizeH="0" baseline="0" noProof="0" dirty="0">
                <a:ln>
                  <a:noFill/>
                </a:ln>
                <a:solidFill>
                  <a:prstClr val="black"/>
                </a:solidFill>
                <a:effectLst/>
                <a:uLnTx/>
                <a:uFillTx/>
                <a:ea typeface="+mn-ea"/>
                <a:cs typeface="+mn-cs"/>
              </a:rPr>
              <a:t>Results matter  </a:t>
            </a:r>
          </a:p>
          <a:p>
            <a:pPr marL="0" marR="0" lvl="0" indent="0" algn="l" defTabSz="914400" rtl="0" eaLnBrk="1" fontAlgn="auto" latinLnBrk="0" hangingPunct="1">
              <a:lnSpc>
                <a:spcPct val="100000"/>
              </a:lnSpc>
              <a:spcBef>
                <a:spcPts val="1000"/>
              </a:spcBef>
              <a:spcAft>
                <a:spcPts val="0"/>
              </a:spcAft>
              <a:buClrTx/>
              <a:buSzTx/>
              <a:buNone/>
              <a:tabLst/>
              <a:defRPr/>
            </a:pPr>
            <a:r>
              <a:rPr lang="en-US" sz="2400" i="1" dirty="0">
                <a:solidFill>
                  <a:prstClr val="black"/>
                </a:solidFill>
              </a:rPr>
              <a:t>        </a:t>
            </a:r>
            <a:r>
              <a:rPr kumimoji="0" lang="en-US" sz="2400" b="0" i="1" u="none" strike="noStrike" kern="1200" cap="none" spc="0" normalizeH="0" baseline="0" noProof="0" dirty="0">
                <a:ln>
                  <a:noFill/>
                </a:ln>
                <a:solidFill>
                  <a:prstClr val="black"/>
                </a:solidFill>
                <a:effectLst/>
                <a:uLnTx/>
                <a:uFillTx/>
                <a:ea typeface="+mn-ea"/>
                <a:cs typeface="+mn-cs"/>
              </a:rPr>
              <a:t>    video l</a:t>
            </a:r>
            <a:r>
              <a:rPr lang="en-US" sz="2400" i="1" dirty="0" err="1">
                <a:solidFill>
                  <a:prstClr val="black"/>
                </a:solidFill>
              </a:rPr>
              <a:t>ibrary</a:t>
            </a:r>
            <a:r>
              <a:rPr lang="en-US" sz="2400" dirty="0">
                <a:solidFill>
                  <a:prstClr val="black"/>
                </a:solidFill>
              </a:rPr>
              <a:t>. Colorado Department of Education.</a:t>
            </a:r>
          </a:p>
          <a:p>
            <a:pPr marL="0" marR="0" lvl="0" indent="0" algn="l" defTabSz="914400" rtl="0" eaLnBrk="1" fontAlgn="auto" latinLnBrk="0" hangingPunct="1">
              <a:lnSpc>
                <a:spcPct val="100000"/>
              </a:lnSpc>
              <a:spcBef>
                <a:spcPts val="1000"/>
              </a:spcBef>
              <a:spcAft>
                <a:spcPts val="0"/>
              </a:spcAft>
              <a:buClrTx/>
              <a:buSzTx/>
              <a:buNone/>
              <a:tabLst/>
              <a:defRPr/>
            </a:pPr>
            <a:r>
              <a:rPr kumimoji="0" lang="en-US" sz="2400" b="0" i="0" u="none" strike="noStrike" kern="1200" cap="none" spc="0" normalizeH="0" baseline="0" noProof="0" dirty="0">
                <a:ln>
                  <a:noFill/>
                </a:ln>
                <a:solidFill>
                  <a:prstClr val="black"/>
                </a:solidFill>
                <a:effectLst/>
                <a:uLnTx/>
                <a:uFillTx/>
                <a:ea typeface="+mn-ea"/>
                <a:cs typeface="+mn-cs"/>
              </a:rPr>
              <a:t>             </a:t>
            </a:r>
            <a:r>
              <a:rPr kumimoji="0" lang="en-US" sz="2000" b="0" i="0" u="none" strike="noStrike" kern="1200" cap="none" spc="0" normalizeH="0" baseline="0" noProof="0" dirty="0">
                <a:ln>
                  <a:noFill/>
                </a:ln>
                <a:solidFill>
                  <a:prstClr val="black"/>
                </a:solidFill>
                <a:effectLst/>
                <a:uLnTx/>
                <a:uFillTx/>
                <a:ea typeface="+mn-ea"/>
                <a:cs typeface="+mn-cs"/>
                <a:hlinkClick r:id="rId2"/>
              </a:rPr>
              <a:t>https://www.cde.state.co.us/resultsmatter/rmvideoseries</a:t>
            </a:r>
            <a:endParaRPr kumimoji="0" lang="en-US" sz="2000" b="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1000"/>
              </a:spcBef>
              <a:spcAft>
                <a:spcPts val="0"/>
              </a:spcAft>
              <a:buClrTx/>
              <a:buSzTx/>
              <a:buNone/>
              <a:tabLst/>
              <a:defRPr/>
            </a:pPr>
            <a:r>
              <a:rPr kumimoji="0" lang="en-US" sz="2400" b="0" i="0" u="none" strike="noStrike" kern="1200" cap="none" spc="0" normalizeH="0" baseline="0" noProof="0" dirty="0">
                <a:ln>
                  <a:noFill/>
                </a:ln>
                <a:solidFill>
                  <a:prstClr val="black"/>
                </a:solidFill>
                <a:effectLst/>
                <a:uLnTx/>
                <a:uFillTx/>
                <a:ea typeface="+mn-ea"/>
                <a:cs typeface="+mn-cs"/>
              </a:rPr>
              <a:t>Division for Early Childhood. (2014). </a:t>
            </a:r>
            <a:r>
              <a:rPr kumimoji="0" lang="en-US" sz="2400" b="0" i="1" u="none" strike="noStrike" kern="1200" cap="none" spc="0" normalizeH="0" baseline="0" noProof="0" dirty="0">
                <a:ln>
                  <a:noFill/>
                </a:ln>
                <a:solidFill>
                  <a:prstClr val="black"/>
                </a:solidFill>
                <a:effectLst/>
                <a:uLnTx/>
                <a:uFillTx/>
                <a:ea typeface="+mn-ea"/>
                <a:cs typeface="+mn-cs"/>
              </a:rPr>
              <a:t>DEC recommended </a:t>
            </a:r>
          </a:p>
          <a:p>
            <a:pPr marL="0" marR="0" lvl="0" indent="0" algn="l" defTabSz="914400" rtl="0" eaLnBrk="1" fontAlgn="auto" latinLnBrk="0" hangingPunct="1">
              <a:lnSpc>
                <a:spcPct val="100000"/>
              </a:lnSpc>
              <a:spcBef>
                <a:spcPts val="1000"/>
              </a:spcBef>
              <a:spcAft>
                <a:spcPts val="0"/>
              </a:spcAft>
              <a:buClrTx/>
              <a:buSzTx/>
              <a:buNone/>
              <a:tabLst/>
              <a:defRPr/>
            </a:pPr>
            <a:r>
              <a:rPr lang="en-US" sz="2400" i="1" dirty="0">
                <a:solidFill>
                  <a:prstClr val="black"/>
                </a:solidFill>
              </a:rPr>
              <a:t>       </a:t>
            </a:r>
            <a:r>
              <a:rPr kumimoji="0" lang="en-US" sz="2400" b="0" i="1" u="none" strike="noStrike" kern="1200" cap="none" spc="0" normalizeH="0" baseline="0" noProof="0" dirty="0">
                <a:ln>
                  <a:noFill/>
                </a:ln>
                <a:solidFill>
                  <a:prstClr val="black"/>
                </a:solidFill>
                <a:effectLst/>
                <a:uLnTx/>
                <a:uFillTx/>
                <a:ea typeface="+mn-ea"/>
                <a:cs typeface="+mn-cs"/>
              </a:rPr>
              <a:t>     practices in early intervention/early childhood special</a:t>
            </a:r>
          </a:p>
          <a:p>
            <a:pPr marL="0" marR="0" lvl="0" indent="0" algn="l" defTabSz="914400" rtl="0" eaLnBrk="1" fontAlgn="auto" latinLnBrk="0" hangingPunct="1">
              <a:lnSpc>
                <a:spcPct val="100000"/>
              </a:lnSpc>
              <a:spcBef>
                <a:spcPts val="1000"/>
              </a:spcBef>
              <a:spcAft>
                <a:spcPts val="0"/>
              </a:spcAft>
              <a:buClrTx/>
              <a:buSzTx/>
              <a:buNone/>
              <a:tabLst/>
              <a:defRPr/>
            </a:pPr>
            <a:r>
              <a:rPr lang="en-US" sz="2400" i="1" dirty="0">
                <a:solidFill>
                  <a:prstClr val="black"/>
                </a:solidFill>
              </a:rPr>
              <a:t>           </a:t>
            </a:r>
            <a:r>
              <a:rPr kumimoji="0" lang="en-US" sz="2400" b="0" i="1" u="none" strike="noStrike" kern="1200" cap="none" spc="0" normalizeH="0" baseline="0" noProof="0" dirty="0">
                <a:ln>
                  <a:noFill/>
                </a:ln>
                <a:solidFill>
                  <a:prstClr val="black"/>
                </a:solidFill>
                <a:effectLst/>
                <a:uLnTx/>
                <a:uFillTx/>
                <a:ea typeface="+mn-ea"/>
                <a:cs typeface="+mn-cs"/>
              </a:rPr>
              <a:t> education</a:t>
            </a:r>
            <a:r>
              <a:rPr kumimoji="0" lang="en-US" sz="2400" b="0" i="0" u="none" strike="noStrike" kern="1200" cap="none" spc="0" normalizeH="0" baseline="0" noProof="0" dirty="0">
                <a:ln>
                  <a:noFill/>
                </a:ln>
                <a:solidFill>
                  <a:prstClr val="black"/>
                </a:solidFill>
                <a:effectLst/>
                <a:uLnTx/>
                <a:uFillTx/>
                <a:ea typeface="+mn-ea"/>
                <a:cs typeface="+mn-cs"/>
              </a:rPr>
              <a:t>. Division for Early Childhood.</a:t>
            </a:r>
          </a:p>
          <a:p>
            <a:pPr marL="0" marR="0" lvl="0" indent="0" algn="l" defTabSz="914400" rtl="0" eaLnBrk="1" fontAlgn="auto" latinLnBrk="0" hangingPunct="1">
              <a:lnSpc>
                <a:spcPct val="100000"/>
              </a:lnSpc>
              <a:spcBef>
                <a:spcPts val="1000"/>
              </a:spcBef>
              <a:spcAft>
                <a:spcPts val="0"/>
              </a:spcAft>
              <a:buClrTx/>
              <a:buSzTx/>
              <a:buNone/>
              <a:tabLst/>
              <a:defRPr/>
            </a:pPr>
            <a:r>
              <a:rPr kumimoji="0" lang="en-US" sz="2400" b="0" i="0" u="none" strike="noStrike" kern="1200" cap="none" spc="0" normalizeH="0" baseline="0" noProof="0" dirty="0">
                <a:ln>
                  <a:noFill/>
                </a:ln>
                <a:solidFill>
                  <a:prstClr val="black"/>
                </a:solidFill>
                <a:effectLst/>
                <a:uLnTx/>
                <a:uFillTx/>
                <a:ea typeface="+mn-ea"/>
                <a:cs typeface="+mn-cs"/>
              </a:rPr>
              <a:t>             </a:t>
            </a:r>
            <a:r>
              <a:rPr kumimoji="0" lang="en-US" sz="2000" b="0" i="0" u="none" strike="noStrike" kern="1200" cap="none" spc="0" normalizeH="0" baseline="0" noProof="0" dirty="0">
                <a:ln>
                  <a:noFill/>
                </a:ln>
                <a:solidFill>
                  <a:prstClr val="black"/>
                </a:solidFill>
                <a:effectLst/>
                <a:uLnTx/>
                <a:uFillTx/>
                <a:ea typeface="+mn-ea"/>
                <a:cs typeface="+mn-cs"/>
                <a:hlinkClick r:id="rId3"/>
              </a:rPr>
              <a:t>https://www.dec-sped.org</a:t>
            </a:r>
            <a:r>
              <a:rPr kumimoji="0" lang="en-US" sz="2000" b="0" i="0" u="none" strike="noStrike" kern="1200" cap="none" spc="0" normalizeH="0" baseline="0" noProof="0">
                <a:ln>
                  <a:noFill/>
                </a:ln>
                <a:solidFill>
                  <a:prstClr val="black"/>
                </a:solidFill>
                <a:effectLst/>
                <a:uLnTx/>
                <a:uFillTx/>
                <a:ea typeface="+mn-ea"/>
                <a:cs typeface="+mn-cs"/>
                <a:hlinkClick r:id="rId3"/>
              </a:rPr>
              <a:t>/dec-recommended-practices</a:t>
            </a:r>
            <a:endParaRPr kumimoji="0" lang="en-US" sz="2000" b="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1000"/>
              </a:spcBef>
              <a:spcAft>
                <a:spcPts val="0"/>
              </a:spcAft>
              <a:buClrTx/>
              <a:buSzTx/>
              <a:buNone/>
              <a:tabLst/>
              <a:defRPr/>
            </a:pPr>
            <a:r>
              <a:rPr kumimoji="0" lang="en-US" sz="2400" b="0" i="0" u="none" strike="noStrike" kern="1200" cap="none" spc="0" normalizeH="0" baseline="0" noProof="0" dirty="0">
                <a:ln>
                  <a:noFill/>
                </a:ln>
                <a:solidFill>
                  <a:prstClr val="black"/>
                </a:solidFill>
                <a:effectLst/>
                <a:uLnTx/>
                <a:uFillTx/>
                <a:ea typeface="+mn-ea"/>
                <a:cs typeface="+mn-cs"/>
              </a:rPr>
              <a:t> </a:t>
            </a:r>
            <a:endParaRPr lang="en-US" dirty="0"/>
          </a:p>
        </p:txBody>
      </p:sp>
    </p:spTree>
    <p:extLst>
      <p:ext uri="{BB962C8B-B14F-4D97-AF65-F5344CB8AC3E}">
        <p14:creationId xmlns:p14="http://schemas.microsoft.com/office/powerpoint/2010/main" val="38648996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01AD2-DD2A-1568-8732-8DB686AE60A9}"/>
              </a:ext>
            </a:extLst>
          </p:cNvPr>
          <p:cNvSpPr>
            <a:spLocks noGrp="1"/>
          </p:cNvSpPr>
          <p:nvPr>
            <p:ph type="title"/>
          </p:nvPr>
        </p:nvSpPr>
        <p:spPr/>
        <p:txBody>
          <a:bodyPr>
            <a:normAutofit fontScale="90000"/>
          </a:bodyPr>
          <a:lstStyle/>
          <a:p>
            <a:pPr algn="ct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br>
              <a:rPr lang="en-US" dirty="0">
                <a:solidFill>
                  <a:schemeClr val="tx1"/>
                </a:solidFill>
                <a:latin typeface="Calibri" panose="020F0502020204030204"/>
              </a:rPr>
            </a:br>
            <a:endParaRPr kumimoji="0" lang="en-US" sz="4400" b="1" i="0" u="none" strike="noStrike" kern="1200" cap="none" spc="0" normalizeH="0" baseline="0" noProof="0" dirty="0">
              <a:ln>
                <a:noFill/>
              </a:ln>
              <a:solidFill>
                <a:schemeClr val="tx1"/>
              </a:solidFill>
              <a:effectLst/>
              <a:uLnTx/>
              <a:uFillTx/>
              <a:latin typeface="Calibri" panose="020F0502020204030204"/>
              <a:ea typeface="+mj-ea"/>
              <a:cs typeface="+mj-cs"/>
            </a:endParaRPr>
          </a:p>
        </p:txBody>
      </p:sp>
      <p:sp>
        <p:nvSpPr>
          <p:cNvPr id="3" name="Content Placeholder 2">
            <a:extLst>
              <a:ext uri="{FF2B5EF4-FFF2-40B4-BE49-F238E27FC236}">
                <a16:creationId xmlns:a16="http://schemas.microsoft.com/office/drawing/2014/main" id="{E949F465-0EE9-BFDD-0C81-364C9FBEEAC2}"/>
              </a:ext>
            </a:extLst>
          </p:cNvPr>
          <p:cNvSpPr>
            <a:spLocks noGrp="1"/>
          </p:cNvSpPr>
          <p:nvPr>
            <p:ph idx="1"/>
          </p:nvPr>
        </p:nvSpPr>
        <p:spPr>
          <a:xfrm>
            <a:off x="628649" y="1297459"/>
            <a:ext cx="8191793" cy="4879504"/>
          </a:xfrm>
        </p:spPr>
        <p: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Head Start, Early Childhood Learning &amp; Knowledge Center.</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(n.d.).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Ongoing child assessment.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Head Start, Early</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Childhood Learning &amp; Knowledge Center.</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https://eclkc.ohs.acf.hhs.gov/child-screening-assessment/article/ongoing-child-assessment</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en-US" sz="2400" dirty="0">
                <a:solidFill>
                  <a:prstClr val="black"/>
                </a:solidFill>
                <a:latin typeface="Calibri" panose="020F0502020204030204"/>
              </a:rPr>
              <a:t>University of Kansas. (n.d.). </a:t>
            </a:r>
            <a:r>
              <a:rPr lang="en-US" sz="2400" i="1" dirty="0">
                <a:solidFill>
                  <a:prstClr val="black"/>
                </a:solidFill>
                <a:latin typeface="Calibri" panose="020F0502020204030204"/>
              </a:rPr>
              <a:t>Special Connections: Assessment</a:t>
            </a:r>
            <a:r>
              <a:rPr lang="en-US" sz="2400" dirty="0">
                <a:solidFill>
                  <a:prstClr val="black"/>
                </a:solidFill>
                <a:latin typeface="Calibri" panose="020F0502020204030204"/>
              </a:rPr>
              <a:t>.</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University of Kansas.</a:t>
            </a:r>
          </a:p>
          <a:p>
            <a:pPr marL="0" marR="0" lvl="0" indent="0" algn="l" defTabSz="914400" rtl="0" eaLnBrk="1" fontAlgn="auto" latinLnBrk="0" hangingPunct="1">
              <a:lnSpc>
                <a:spcPct val="150000"/>
              </a:lnSpc>
              <a:spcBef>
                <a:spcPts val="0"/>
              </a:spcBef>
              <a:spcAft>
                <a:spcPts val="0"/>
              </a:spcAft>
              <a:buClrTx/>
              <a:buSzTx/>
              <a:buFontTx/>
              <a:buNone/>
              <a:tabLst/>
              <a:defRPr/>
            </a:pPr>
            <a:r>
              <a:rPr lang="en-US" sz="2400" dirty="0">
                <a:solidFill>
                  <a:prstClr val="black"/>
                </a:solidFill>
                <a:latin typeface="Calibri" panose="020F0502020204030204"/>
              </a:rPr>
              <a:t>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https://specialconnections.ku.edu/</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buNone/>
            </a:pPr>
            <a:endParaRPr lang="en-US" dirty="0"/>
          </a:p>
        </p:txBody>
      </p:sp>
      <p:sp>
        <p:nvSpPr>
          <p:cNvPr id="5" name="TextBox 4">
            <a:extLst>
              <a:ext uri="{FF2B5EF4-FFF2-40B4-BE49-F238E27FC236}">
                <a16:creationId xmlns:a16="http://schemas.microsoft.com/office/drawing/2014/main" id="{3225610C-3875-6714-8703-4CFA1F7A92AE}"/>
              </a:ext>
            </a:extLst>
          </p:cNvPr>
          <p:cNvSpPr txBox="1"/>
          <p:nvPr/>
        </p:nvSpPr>
        <p:spPr>
          <a:xfrm>
            <a:off x="1114097" y="365125"/>
            <a:ext cx="6979580" cy="769441"/>
          </a:xfrm>
          <a:prstGeom prst="rect">
            <a:avLst/>
          </a:prstGeom>
          <a:noFill/>
        </p:spPr>
        <p:txBody>
          <a:bodyPr wrap="square">
            <a:spAutoFit/>
          </a:bodyPr>
          <a:lstStyle/>
          <a:p>
            <a:pPr algn="ctr"/>
            <a:r>
              <a:rPr lang="en-US" sz="4400" b="1" dirty="0">
                <a:solidFill>
                  <a:srgbClr val="121F88"/>
                </a:solidFill>
              </a:rPr>
              <a:t>References and Resources</a:t>
            </a:r>
          </a:p>
        </p:txBody>
      </p:sp>
    </p:spTree>
    <p:extLst>
      <p:ext uri="{BB962C8B-B14F-4D97-AF65-F5344CB8AC3E}">
        <p14:creationId xmlns:p14="http://schemas.microsoft.com/office/powerpoint/2010/main" val="15042095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8CA6DA-31EC-441C-9C1E-DE14D91F55BB}"/>
              </a:ext>
            </a:extLst>
          </p:cNvPr>
          <p:cNvSpPr>
            <a:spLocks noGrp="1"/>
          </p:cNvSpPr>
          <p:nvPr>
            <p:ph type="title"/>
          </p:nvPr>
        </p:nvSpPr>
        <p:spPr/>
        <p:txBody>
          <a:bodyPr/>
          <a:lstStyle/>
          <a:p>
            <a:pPr algn="ctr"/>
            <a:r>
              <a:rPr lang="en-US" dirty="0">
                <a:latin typeface="+mn-lt"/>
              </a:rPr>
              <a:t>Disclaimer</a:t>
            </a:r>
          </a:p>
        </p:txBody>
      </p:sp>
      <p:sp>
        <p:nvSpPr>
          <p:cNvPr id="7" name="TextBox 6">
            <a:extLst>
              <a:ext uri="{FF2B5EF4-FFF2-40B4-BE49-F238E27FC236}">
                <a16:creationId xmlns:a16="http://schemas.microsoft.com/office/drawing/2014/main" id="{B99D7950-5C03-F048-85A3-FE4D75F6134E}"/>
              </a:ext>
            </a:extLst>
          </p:cNvPr>
          <p:cNvSpPr txBox="1"/>
          <p:nvPr/>
        </p:nvSpPr>
        <p:spPr>
          <a:xfrm>
            <a:off x="457200" y="1690689"/>
            <a:ext cx="8229600" cy="2817457"/>
          </a:xfrm>
          <a:prstGeom prst="rect">
            <a:avLst/>
          </a:prstGeom>
        </p:spPr>
        <p:txBody>
          <a:bodyPr vert="horz" wrap="square" lIns="91440" tIns="45720" rIns="91440" bIns="45720" rtlCol="0" anchor="t">
            <a:no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212121"/>
                </a:solidFill>
                <a:effectLst/>
                <a:uLnTx/>
                <a:uFillTx/>
                <a:latin typeface="Calibri" panose="020F0502020204030204" pitchFamily="34" charset="0"/>
                <a:ea typeface="Calibri" panose="020F0502020204030204" pitchFamily="34" charset="0"/>
                <a:cs typeface="+mn-cs"/>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those contents do not necessarily represent the policy of the Department of Education, and you should not assume endorsement by the Federal Government.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3766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5DD1C-2BA4-435E-9F5D-C8DB6DF8F5AF}"/>
              </a:ext>
            </a:extLst>
          </p:cNvPr>
          <p:cNvSpPr>
            <a:spLocks noGrp="1"/>
          </p:cNvSpPr>
          <p:nvPr>
            <p:ph type="title"/>
          </p:nvPr>
        </p:nvSpPr>
        <p:spPr/>
        <p:txBody>
          <a:bodyPr/>
          <a:lstStyle/>
          <a:p>
            <a:pPr algn="ctr"/>
            <a:r>
              <a:rPr lang="en-US" dirty="0"/>
              <a:t>Authentic Assessment Cycle</a:t>
            </a:r>
          </a:p>
        </p:txBody>
      </p:sp>
      <p:graphicFrame>
        <p:nvGraphicFramePr>
          <p:cNvPr id="4" name="Content Placeholder 3" descr="This slide represents the authentic assessment cycle: observation, documentation, review and interpretation, planning, and intervention and instruction. ">
            <a:extLst>
              <a:ext uri="{FF2B5EF4-FFF2-40B4-BE49-F238E27FC236}">
                <a16:creationId xmlns:a16="http://schemas.microsoft.com/office/drawing/2014/main" id="{1A0009C3-FA68-4B0D-B39A-5C10D828EC4C}"/>
              </a:ext>
            </a:extLst>
          </p:cNvPr>
          <p:cNvGraphicFramePr>
            <a:graphicFrameLocks noGrp="1"/>
          </p:cNvGraphicFramePr>
          <p:nvPr>
            <p:ph idx="1"/>
          </p:nvPr>
        </p:nvGraphicFramePr>
        <p:xfrm>
          <a:off x="497151" y="1539769"/>
          <a:ext cx="8140822" cy="44862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2 young girls sitting on the floor reading a book&#10;&#10;">
            <a:extLst>
              <a:ext uri="{FF2B5EF4-FFF2-40B4-BE49-F238E27FC236}">
                <a16:creationId xmlns:a16="http://schemas.microsoft.com/office/drawing/2014/main" id="{7A9B3581-70DE-4E6F-93C9-003DC56797C3}"/>
              </a:ext>
            </a:extLst>
          </p:cNvPr>
          <p:cNvPicPr>
            <a:picLocks noChangeAspect="1"/>
          </p:cNvPicPr>
          <p:nvPr/>
        </p:nvPicPr>
        <p:blipFill>
          <a:blip r:embed="rId8"/>
          <a:stretch>
            <a:fillRect/>
          </a:stretch>
        </p:blipFill>
        <p:spPr>
          <a:xfrm>
            <a:off x="3915052" y="3142695"/>
            <a:ext cx="1367162" cy="1606858"/>
          </a:xfrm>
          <a:prstGeom prst="rect">
            <a:avLst/>
          </a:prstGeom>
        </p:spPr>
      </p:pic>
    </p:spTree>
    <p:extLst>
      <p:ext uri="{BB962C8B-B14F-4D97-AF65-F5344CB8AC3E}">
        <p14:creationId xmlns:p14="http://schemas.microsoft.com/office/powerpoint/2010/main" val="2683241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65530-63F3-46FC-B46D-AD320BC2AFD6}"/>
              </a:ext>
            </a:extLst>
          </p:cNvPr>
          <p:cNvSpPr>
            <a:spLocks noGrp="1"/>
          </p:cNvSpPr>
          <p:nvPr>
            <p:ph type="title"/>
          </p:nvPr>
        </p:nvSpPr>
        <p:spPr>
          <a:xfrm>
            <a:off x="628650" y="365127"/>
            <a:ext cx="7886700" cy="1006474"/>
          </a:xfrm>
        </p:spPr>
        <p:txBody>
          <a:bodyPr/>
          <a:lstStyle/>
          <a:p>
            <a:pPr algn="ctr"/>
            <a:r>
              <a:rPr lang="en-US" dirty="0"/>
              <a:t>Systematic Observation Is:</a:t>
            </a:r>
          </a:p>
        </p:txBody>
      </p:sp>
      <p:sp>
        <p:nvSpPr>
          <p:cNvPr id="3" name="Content Placeholder 2">
            <a:extLst>
              <a:ext uri="{FF2B5EF4-FFF2-40B4-BE49-F238E27FC236}">
                <a16:creationId xmlns:a16="http://schemas.microsoft.com/office/drawing/2014/main" id="{F3FDBBAD-2B50-4E8C-8F32-CE314C670E7C}"/>
              </a:ext>
            </a:extLst>
          </p:cNvPr>
          <p:cNvSpPr>
            <a:spLocks noGrp="1"/>
          </p:cNvSpPr>
          <p:nvPr>
            <p:ph idx="1"/>
          </p:nvPr>
        </p:nvSpPr>
        <p:spPr>
          <a:xfrm>
            <a:off x="628650" y="1569308"/>
            <a:ext cx="7886700" cy="4607655"/>
          </a:xfrm>
        </p:spPr>
        <p:txBody>
          <a:bodyPr>
            <a:normAutofit/>
          </a:bodyPr>
          <a:lstStyle/>
          <a:p>
            <a:r>
              <a:rPr lang="en-US" dirty="0"/>
              <a:t>Regular, deliberate, and thoughtful listening, watching, and recording of a child’s behavior or skill performance,.</a:t>
            </a:r>
          </a:p>
          <a:p>
            <a:r>
              <a:rPr lang="en-US" dirty="0"/>
              <a:t>Record of exactly what the child says or does,</a:t>
            </a:r>
          </a:p>
          <a:p>
            <a:r>
              <a:rPr lang="en-US" dirty="0"/>
              <a:t>Recorded as soon as possible,</a:t>
            </a:r>
          </a:p>
          <a:p>
            <a:r>
              <a:rPr lang="en-US" dirty="0"/>
              <a:t>Across settings, times, and people,</a:t>
            </a:r>
          </a:p>
          <a:p>
            <a:r>
              <a:rPr lang="en-US" dirty="0"/>
              <a:t>Unobtrusive, and</a:t>
            </a:r>
          </a:p>
          <a:p>
            <a:r>
              <a:rPr lang="en-US" dirty="0"/>
              <a:t>Planned.</a:t>
            </a:r>
          </a:p>
          <a:p>
            <a:endParaRPr lang="en-US" sz="2400" dirty="0"/>
          </a:p>
        </p:txBody>
      </p:sp>
    </p:spTree>
    <p:extLst>
      <p:ext uri="{BB962C8B-B14F-4D97-AF65-F5344CB8AC3E}">
        <p14:creationId xmlns:p14="http://schemas.microsoft.com/office/powerpoint/2010/main" val="1061121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97AE3-BE8A-4BD0-87EC-7F4291CBFB33}"/>
              </a:ext>
            </a:extLst>
          </p:cNvPr>
          <p:cNvSpPr>
            <a:spLocks noGrp="1"/>
          </p:cNvSpPr>
          <p:nvPr>
            <p:ph type="title"/>
          </p:nvPr>
        </p:nvSpPr>
        <p:spPr>
          <a:xfrm>
            <a:off x="351692" y="365126"/>
            <a:ext cx="8342142" cy="1325563"/>
          </a:xfrm>
        </p:spPr>
        <p:txBody>
          <a:bodyPr/>
          <a:lstStyle/>
          <a:p>
            <a:pPr algn="ctr"/>
            <a:r>
              <a:rPr lang="en-US" dirty="0">
                <a:hlinkClick r:id="rId3">
                  <a:extLst>
                    <a:ext uri="{A12FA001-AC4F-418D-AE19-62706E023703}">
                      <ahyp:hlinkClr xmlns:ahyp="http://schemas.microsoft.com/office/drawing/2018/hyperlinkcolor" val="tx"/>
                    </a:ext>
                  </a:extLst>
                </a:hlinkClick>
              </a:rPr>
              <a:t>Planning for Assessment Observations </a:t>
            </a:r>
            <a:r>
              <a:rPr lang="en-US" dirty="0"/>
              <a:t>(2:55)</a:t>
            </a:r>
          </a:p>
        </p:txBody>
      </p:sp>
      <p:sp>
        <p:nvSpPr>
          <p:cNvPr id="3" name="Content Placeholder 2">
            <a:extLst>
              <a:ext uri="{FF2B5EF4-FFF2-40B4-BE49-F238E27FC236}">
                <a16:creationId xmlns:a16="http://schemas.microsoft.com/office/drawing/2014/main" id="{D71AC9E4-7ACF-4494-A54A-AC6089D8E022}"/>
              </a:ext>
            </a:extLst>
          </p:cNvPr>
          <p:cNvSpPr>
            <a:spLocks noGrp="1"/>
          </p:cNvSpPr>
          <p:nvPr>
            <p:ph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Watch the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video</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and respond to the following questions:</a:t>
            </a:r>
          </a:p>
          <a:p>
            <a:r>
              <a:rPr lang="en-US" dirty="0"/>
              <a:t>What is the rationale for developing weekly assessment plans? </a:t>
            </a:r>
          </a:p>
          <a:p>
            <a:r>
              <a:rPr lang="en-US" dirty="0"/>
              <a:t>What, other than Head Start Early Learning Outcomes, might you use to determine what to assess? </a:t>
            </a:r>
          </a:p>
          <a:p>
            <a:r>
              <a:rPr lang="en-US" dirty="0"/>
              <a:t>How can the information in the video be applied to home-based programs?</a:t>
            </a:r>
          </a:p>
          <a:p>
            <a:endParaRPr lang="en-US" dirty="0"/>
          </a:p>
        </p:txBody>
      </p:sp>
    </p:spTree>
    <p:extLst>
      <p:ext uri="{BB962C8B-B14F-4D97-AF65-F5344CB8AC3E}">
        <p14:creationId xmlns:p14="http://schemas.microsoft.com/office/powerpoint/2010/main" val="3346615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748B0-5932-459E-B90B-30E105765DBD}"/>
              </a:ext>
            </a:extLst>
          </p:cNvPr>
          <p:cNvSpPr>
            <a:spLocks noGrp="1"/>
          </p:cNvSpPr>
          <p:nvPr>
            <p:ph type="title"/>
          </p:nvPr>
        </p:nvSpPr>
        <p:spPr>
          <a:xfrm>
            <a:off x="628650" y="322923"/>
            <a:ext cx="7886700" cy="1325563"/>
          </a:xfrm>
        </p:spPr>
        <p:txBody>
          <a:bodyPr>
            <a:normAutofit fontScale="90000"/>
          </a:bodyPr>
          <a:lstStyle/>
          <a:p>
            <a:pPr algn="ctr"/>
            <a:r>
              <a:rPr lang="en-US" dirty="0"/>
              <a:t>Questions to Consider in Selecting an Authentic Assessment Measure </a:t>
            </a:r>
          </a:p>
        </p:txBody>
      </p:sp>
      <p:sp>
        <p:nvSpPr>
          <p:cNvPr id="3" name="Content Placeholder 2">
            <a:extLst>
              <a:ext uri="{FF2B5EF4-FFF2-40B4-BE49-F238E27FC236}">
                <a16:creationId xmlns:a16="http://schemas.microsoft.com/office/drawing/2014/main" id="{BFEE2F43-57E0-441C-A528-E66DF0E2AA7F}"/>
              </a:ext>
            </a:extLst>
          </p:cNvPr>
          <p:cNvSpPr>
            <a:spLocks noGrp="1"/>
          </p:cNvSpPr>
          <p:nvPr>
            <p:ph idx="1"/>
          </p:nvPr>
        </p:nvSpPr>
        <p:spPr/>
        <p:txBody>
          <a:bodyPr/>
          <a:lstStyle/>
          <a:p>
            <a:r>
              <a:rPr lang="en-US" dirty="0"/>
              <a:t>Who is to be assessed? An individual? A group? </a:t>
            </a:r>
          </a:p>
          <a:p>
            <a:r>
              <a:rPr lang="en-US" dirty="0"/>
              <a:t>What behavior(s) or skill(s) are to be assessed?</a:t>
            </a:r>
          </a:p>
          <a:p>
            <a:r>
              <a:rPr lang="en-US" dirty="0"/>
              <a:t>What is the best assessment measure for those behavior(s) or skill(s)?</a:t>
            </a:r>
          </a:p>
          <a:p>
            <a:r>
              <a:rPr lang="en-US" dirty="0"/>
              <a:t>Who will conduct the assessment and when?</a:t>
            </a:r>
          </a:p>
          <a:p>
            <a:r>
              <a:rPr lang="en-US" dirty="0"/>
              <a:t>What training is needed to use that measure?</a:t>
            </a:r>
          </a:p>
          <a:p>
            <a:r>
              <a:rPr lang="en-US" dirty="0"/>
              <a:t>What materials, etc. are needed? </a:t>
            </a:r>
          </a:p>
          <a:p>
            <a:r>
              <a:rPr lang="en-US" dirty="0"/>
              <a:t>How will the results be summarized, interpreted and used?    </a:t>
            </a:r>
          </a:p>
        </p:txBody>
      </p:sp>
    </p:spTree>
    <p:extLst>
      <p:ext uri="{BB962C8B-B14F-4D97-AF65-F5344CB8AC3E}">
        <p14:creationId xmlns:p14="http://schemas.microsoft.com/office/powerpoint/2010/main" val="12861477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2081</TotalTime>
  <Words>7960</Words>
  <Application>Microsoft Office PowerPoint</Application>
  <PresentationFormat>On-screen Show (4:3)</PresentationFormat>
  <Paragraphs>512</Paragraphs>
  <Slides>53</Slides>
  <Notes>45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53</vt:i4>
      </vt:variant>
    </vt:vector>
  </HeadingPairs>
  <TitlesOfParts>
    <vt:vector size="62" baseType="lpstr">
      <vt:lpstr>Arial</vt:lpstr>
      <vt:lpstr>Calibri</vt:lpstr>
      <vt:lpstr>Calibri Light</vt:lpstr>
      <vt:lpstr>Comic Sans MS</vt:lpstr>
      <vt:lpstr>Courier New</vt:lpstr>
      <vt:lpstr>Roboto</vt:lpstr>
      <vt:lpstr>Symbol</vt:lpstr>
      <vt:lpstr>Times New Roman</vt:lpstr>
      <vt:lpstr>Office Theme</vt:lpstr>
      <vt:lpstr>Collecting and Documenting Authentic Assessment Data</vt:lpstr>
      <vt:lpstr>EI/ECSE Standard 4,  Component 4.2</vt:lpstr>
      <vt:lpstr>DEC Recommended  Practices (RPs, 2014)</vt:lpstr>
      <vt:lpstr>DEC RPs (2014)</vt:lpstr>
      <vt:lpstr>Objectives</vt:lpstr>
      <vt:lpstr>Authentic Assessment Cycle</vt:lpstr>
      <vt:lpstr>Systematic Observation Is:</vt:lpstr>
      <vt:lpstr>Planning for Assessment Observations (2:55)</vt:lpstr>
      <vt:lpstr>Questions to Consider in Selecting an Authentic Assessment Measure </vt:lpstr>
      <vt:lpstr>Authentic Assessment Measures</vt:lpstr>
      <vt:lpstr>Anecdotal Notes:  The What and Why</vt:lpstr>
      <vt:lpstr>Anecdotal Notes: The How</vt:lpstr>
      <vt:lpstr>Clearing Your View: Staying Objective in Observation (6:38)</vt:lpstr>
      <vt:lpstr>Recording Objective Statements</vt:lpstr>
      <vt:lpstr>Collecting and Using Anecdotal Records (3:56)</vt:lpstr>
      <vt:lpstr>Sample Anecdotal Note</vt:lpstr>
      <vt:lpstr>Rewrite This Anecdotal Note </vt:lpstr>
      <vt:lpstr>Event Recording (Sampling): The What and Why</vt:lpstr>
      <vt:lpstr>Event Recording: The How </vt:lpstr>
      <vt:lpstr>Sample Event Recording Form</vt:lpstr>
      <vt:lpstr>Observe and Practice Event Recording (5:00)</vt:lpstr>
      <vt:lpstr>Duration Recording:  The What and Why</vt:lpstr>
      <vt:lpstr>Duration Recording: The How </vt:lpstr>
      <vt:lpstr>Latency as a Type of  Duration Recording</vt:lpstr>
      <vt:lpstr>Sample Duration Recording Form</vt:lpstr>
      <vt:lpstr>Observe and Practice Duration Recording (2:00)</vt:lpstr>
      <vt:lpstr>Duration Recording Form for Alyssandra</vt:lpstr>
      <vt:lpstr>Interval Recording: Three Types</vt:lpstr>
      <vt:lpstr>Whole Interval Recording: The What and Why</vt:lpstr>
      <vt:lpstr>Partial Interval Recording: The What and Why</vt:lpstr>
      <vt:lpstr>Momentary Time Sampling: The What and Why</vt:lpstr>
      <vt:lpstr>Interval Recording: The How</vt:lpstr>
      <vt:lpstr>Sample Interval Recording Form</vt:lpstr>
      <vt:lpstr>Observe and Practice  Interval Recording (1:44)</vt:lpstr>
      <vt:lpstr>Interval Recording Form for Gabby</vt:lpstr>
      <vt:lpstr>Checklists: The What and Why</vt:lpstr>
      <vt:lpstr>Using Checklists (4:55)</vt:lpstr>
      <vt:lpstr>Checklists – Advantages  and Disadvantages</vt:lpstr>
      <vt:lpstr>Learning Activity:  Classroom Scenario</vt:lpstr>
      <vt:lpstr>Rubrics</vt:lpstr>
      <vt:lpstr>Rubrics Include:</vt:lpstr>
      <vt:lpstr>Sample Rubric for Drawing a Square</vt:lpstr>
      <vt:lpstr>Portfolios: The What and Why</vt:lpstr>
      <vt:lpstr>Examples of Portfolio Items</vt:lpstr>
      <vt:lpstr>Collecting and Using Work Samples (4:58)</vt:lpstr>
      <vt:lpstr>Selecting and Interpreting  Work Samples</vt:lpstr>
      <vt:lpstr>Portfolios: The How</vt:lpstr>
      <vt:lpstr>Using the Portfolio to Communicate with Families</vt:lpstr>
      <vt:lpstr>Sharing Video Documentation with Families (2:47)</vt:lpstr>
      <vt:lpstr>Activity: Authentic  Assessment Plan</vt:lpstr>
      <vt:lpstr>References and Resources</vt:lpstr>
      <vt:lpstr>                                 </vt:lpstr>
      <vt:lpstr>Disclaimer</vt:lpstr>
    </vt:vector>
  </TitlesOfParts>
  <Company>UConn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Slide</dc:title>
  <dc:creator>Jozef,Christine</dc:creator>
  <cp:lastModifiedBy>Darla Gundler</cp:lastModifiedBy>
  <cp:revision>216</cp:revision>
  <cp:lastPrinted>2022-06-17T16:48:54Z</cp:lastPrinted>
  <dcterms:created xsi:type="dcterms:W3CDTF">2017-04-25T14:42:13Z</dcterms:created>
  <dcterms:modified xsi:type="dcterms:W3CDTF">2022-06-30T20:00:33Z</dcterms:modified>
</cp:coreProperties>
</file>