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7" r:id="rId2"/>
    <p:sldId id="373" r:id="rId3"/>
    <p:sldId id="256" r:id="rId4"/>
    <p:sldId id="258" r:id="rId5"/>
    <p:sldId id="321" r:id="rId6"/>
    <p:sldId id="322" r:id="rId7"/>
    <p:sldId id="323" r:id="rId8"/>
    <p:sldId id="371" r:id="rId9"/>
    <p:sldId id="372" r:id="rId10"/>
    <p:sldId id="324" r:id="rId11"/>
    <p:sldId id="328" r:id="rId12"/>
    <p:sldId id="329" r:id="rId13"/>
    <p:sldId id="325" r:id="rId14"/>
    <p:sldId id="326" r:id="rId15"/>
    <p:sldId id="327" r:id="rId16"/>
    <p:sldId id="330" r:id="rId17"/>
    <p:sldId id="339" r:id="rId18"/>
    <p:sldId id="331" r:id="rId19"/>
    <p:sldId id="332" r:id="rId20"/>
    <p:sldId id="333" r:id="rId21"/>
    <p:sldId id="334" r:id="rId22"/>
    <p:sldId id="367" r:id="rId23"/>
    <p:sldId id="340" r:id="rId24"/>
    <p:sldId id="335" r:id="rId25"/>
    <p:sldId id="337" r:id="rId26"/>
    <p:sldId id="354" r:id="rId27"/>
    <p:sldId id="338" r:id="rId28"/>
    <p:sldId id="362" r:id="rId29"/>
    <p:sldId id="363" r:id="rId30"/>
    <p:sldId id="359" r:id="rId31"/>
    <p:sldId id="360" r:id="rId32"/>
    <p:sldId id="348" r:id="rId33"/>
    <p:sldId id="342" r:id="rId34"/>
    <p:sldId id="355" r:id="rId35"/>
    <p:sldId id="356" r:id="rId36"/>
    <p:sldId id="346" r:id="rId37"/>
    <p:sldId id="357" r:id="rId38"/>
    <p:sldId id="358" r:id="rId39"/>
    <p:sldId id="365" r:id="rId40"/>
    <p:sldId id="366" r:id="rId41"/>
    <p:sldId id="347" r:id="rId42"/>
    <p:sldId id="353" r:id="rId43"/>
    <p:sldId id="345" r:id="rId44"/>
    <p:sldId id="361" r:id="rId45"/>
    <p:sldId id="364" r:id="rId46"/>
    <p:sldId id="336" r:id="rId47"/>
    <p:sldId id="343" r:id="rId48"/>
    <p:sldId id="318" r:id="rId49"/>
    <p:sldId id="368" r:id="rId50"/>
    <p:sldId id="319" r:id="rId51"/>
    <p:sldId id="369" r:id="rId52"/>
    <p:sldId id="320" r:id="rId53"/>
    <p:sldId id="370"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F88"/>
    <a:srgbClr val="FF9797"/>
    <a:srgbClr val="8FAFCF"/>
    <a:srgbClr val="4051A6"/>
    <a:srgbClr val="1B2246"/>
    <a:srgbClr val="16153F"/>
    <a:srgbClr val="FF4B4B"/>
    <a:srgbClr val="8BCDFF"/>
    <a:srgbClr val="232165"/>
    <a:srgbClr val="AB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80" autoAdjust="0"/>
    <p:restoredTop sz="90217" autoAdjust="0"/>
  </p:normalViewPr>
  <p:slideViewPr>
    <p:cSldViewPr snapToGrid="0">
      <p:cViewPr varScale="1">
        <p:scale>
          <a:sx n="100" d="100"/>
          <a:sy n="100" d="100"/>
        </p:scale>
        <p:origin x="151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520F3-A427-4047-94A0-B2DB9FFB0B2F}" type="datetimeFigureOut">
              <a:rPr lang="en-US" smtClean="0"/>
              <a:t>3/18/22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A595B-59C9-4F96-9417-7C307BE46177}" type="slidenum">
              <a:rPr lang="en-US" smtClean="0"/>
              <a:t>‹#›</a:t>
            </a:fld>
            <a:endParaRPr lang="en-US"/>
          </a:p>
        </p:txBody>
      </p:sp>
    </p:spTree>
    <p:extLst>
      <p:ext uri="{BB962C8B-B14F-4D97-AF65-F5344CB8AC3E}">
        <p14:creationId xmlns:p14="http://schemas.microsoft.com/office/powerpoint/2010/main" val="81028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doi-org.ezproxy.lib.uconn.edu/10.1111/jcpp.12481"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doi.org/10.1111/j.1469-7610.2010.02308.x"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mc/articles/PMC147302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www.kasarilab.org/treatments/jasper/"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doi.org/10.1111/jcpp.12481"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s://doi.org/10.1177%2F1053815118819230"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a:t>
            </a:fld>
            <a:endParaRPr lang="en-US"/>
          </a:p>
        </p:txBody>
      </p:sp>
    </p:spTree>
    <p:extLst>
      <p:ext uri="{BB962C8B-B14F-4D97-AF65-F5344CB8AC3E}">
        <p14:creationId xmlns:p14="http://schemas.microsoft.com/office/powerpoint/2010/main" val="66319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BDBA595B-59C9-4F96-9417-7C307BE46177}" type="slidenum">
              <a:rPr lang="en-US" smtClean="0"/>
              <a:t>12</a:t>
            </a:fld>
            <a:endParaRPr lang="en-US"/>
          </a:p>
        </p:txBody>
      </p:sp>
    </p:spTree>
    <p:extLst>
      <p:ext uri="{BB962C8B-B14F-4D97-AF65-F5344CB8AC3E}">
        <p14:creationId xmlns:p14="http://schemas.microsoft.com/office/powerpoint/2010/main" val="2478817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13</a:t>
            </a:fld>
            <a:endParaRPr lang="en-US"/>
          </a:p>
        </p:txBody>
      </p:sp>
    </p:spTree>
    <p:extLst>
      <p:ext uri="{BB962C8B-B14F-4D97-AF65-F5344CB8AC3E}">
        <p14:creationId xmlns:p14="http://schemas.microsoft.com/office/powerpoint/2010/main" val="2272269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Vygotsky</a:t>
            </a:r>
          </a:p>
        </p:txBody>
      </p:sp>
      <p:sp>
        <p:nvSpPr>
          <p:cNvPr id="4" name="Slide Number Placeholder 3"/>
          <p:cNvSpPr>
            <a:spLocks noGrp="1"/>
          </p:cNvSpPr>
          <p:nvPr>
            <p:ph type="sldNum" sz="quarter" idx="10"/>
          </p:nvPr>
        </p:nvSpPr>
        <p:spPr/>
        <p:txBody>
          <a:bodyPr/>
          <a:lstStyle/>
          <a:p>
            <a:fld id="{BDBA595B-59C9-4F96-9417-7C307BE46177}" type="slidenum">
              <a:rPr lang="en-US" smtClean="0"/>
              <a:t>14</a:t>
            </a:fld>
            <a:endParaRPr lang="en-US"/>
          </a:p>
        </p:txBody>
      </p:sp>
    </p:spTree>
    <p:extLst>
      <p:ext uri="{BB962C8B-B14F-4D97-AF65-F5344CB8AC3E}">
        <p14:creationId xmlns:p14="http://schemas.microsoft.com/office/powerpoint/2010/main" val="904114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15</a:t>
            </a:fld>
            <a:endParaRPr lang="en-US"/>
          </a:p>
        </p:txBody>
      </p:sp>
    </p:spTree>
    <p:extLst>
      <p:ext uri="{BB962C8B-B14F-4D97-AF65-F5344CB8AC3E}">
        <p14:creationId xmlns:p14="http://schemas.microsoft.com/office/powerpoint/2010/main" val="2841248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can</a:t>
            </a:r>
            <a:r>
              <a:rPr lang="en-US" baseline="0" dirty="0"/>
              <a:t> support the groups understanding of how social communication emerges  for typically-developing children in the first year – what comes first?</a:t>
            </a:r>
          </a:p>
          <a:p>
            <a:endParaRPr lang="en-US" baseline="0" dirty="0"/>
          </a:p>
          <a:p>
            <a:r>
              <a:rPr lang="en-US" baseline="0" dirty="0"/>
              <a:t>Typically, social development starts through interactive face-to-face interactions that are positive for the child. When we interact with infants, we don’t expect them to produce any gestures or words, we follow their lead in the interaction to keep them engaged and connected.</a:t>
            </a:r>
          </a:p>
          <a:p>
            <a:endParaRPr lang="en-US" baseline="0" dirty="0"/>
          </a:p>
          <a:p>
            <a:r>
              <a:rPr lang="en-US" baseline="0" dirty="0"/>
              <a:t>With this example child, we would be interested in a similar kind of interaction to establish motivation in this child that interacting with others is a positive things that he will want to do again, - just as we do with infants.</a:t>
            </a:r>
          </a:p>
          <a:p>
            <a:endParaRPr lang="en-US" baseline="0" dirty="0"/>
          </a:p>
        </p:txBody>
      </p:sp>
      <p:sp>
        <p:nvSpPr>
          <p:cNvPr id="4" name="Slide Number Placeholder 3"/>
          <p:cNvSpPr>
            <a:spLocks noGrp="1"/>
          </p:cNvSpPr>
          <p:nvPr>
            <p:ph type="sldNum" sz="quarter" idx="10"/>
          </p:nvPr>
        </p:nvSpPr>
        <p:spPr/>
        <p:txBody>
          <a:bodyPr/>
          <a:lstStyle/>
          <a:p>
            <a:fld id="{BDBA595B-59C9-4F96-9417-7C307BE46177}" type="slidenum">
              <a:rPr lang="en-US" smtClean="0"/>
              <a:t>17</a:t>
            </a:fld>
            <a:endParaRPr lang="en-US"/>
          </a:p>
        </p:txBody>
      </p:sp>
    </p:spTree>
    <p:extLst>
      <p:ext uri="{BB962C8B-B14F-4D97-AF65-F5344CB8AC3E}">
        <p14:creationId xmlns:p14="http://schemas.microsoft.com/office/powerpoint/2010/main" val="721019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bullets)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Targeting foundational capacities such as social engagement, joint attention and shared affect through the use of this combined approach has been shown to scaffold language acquisition (e.g., </a:t>
            </a:r>
            <a:r>
              <a:rPr lang="en-US" dirty="0" err="1"/>
              <a:t>Kasari</a:t>
            </a:r>
            <a:r>
              <a:rPr lang="en-US" dirty="0"/>
              <a:t> et al., 2008)</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18</a:t>
            </a:fld>
            <a:endParaRPr lang="en-US"/>
          </a:p>
        </p:txBody>
      </p:sp>
    </p:spTree>
    <p:extLst>
      <p:ext uri="{BB962C8B-B14F-4D97-AF65-F5344CB8AC3E}">
        <p14:creationId xmlns:p14="http://schemas.microsoft.com/office/powerpoint/2010/main" val="4063905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According to the NDBI theoretical model, new</a:t>
            </a:r>
            <a:r>
              <a:rPr lang="en-US" baseline="0" dirty="0"/>
              <a:t> functional s</a:t>
            </a:r>
            <a:r>
              <a:rPr lang="en-US" dirty="0"/>
              <a:t>kills cannot be not taught in isolation –  they need</a:t>
            </a:r>
            <a:r>
              <a:rPr lang="en-US" baseline="0" dirty="0"/>
              <a:t> to be </a:t>
            </a:r>
            <a:r>
              <a:rPr lang="en-US" dirty="0"/>
              <a:t>linked to skills that are naturally used together in functional contexts</a:t>
            </a:r>
          </a:p>
          <a:p>
            <a:pPr>
              <a:lnSpc>
                <a:spcPct val="150000"/>
              </a:lnSpc>
            </a:pPr>
            <a:endParaRPr lang="en-US" dirty="0"/>
          </a:p>
          <a:p>
            <a:pPr>
              <a:lnSpc>
                <a:spcPct val="150000"/>
              </a:lnSpc>
            </a:pPr>
            <a:endParaRPr lang="en-US" dirty="0"/>
          </a:p>
          <a:p>
            <a:pPr>
              <a:lnSpc>
                <a:spcPct val="150000"/>
              </a:lnSpc>
            </a:pPr>
            <a:r>
              <a:rPr lang="en-US" dirty="0"/>
              <a:t>While</a:t>
            </a:r>
            <a:r>
              <a:rPr lang="en-US" baseline="0" dirty="0"/>
              <a:t> children are acquiring new foundational skills – adults in the child’s life need to provide the appropriate </a:t>
            </a:r>
            <a:r>
              <a:rPr lang="en-US" dirty="0"/>
              <a:t>infrastructure to promote functional skills, particular social communication learning  -  that promotes social interactions and increases meaningful participation – at home and in early</a:t>
            </a:r>
            <a:r>
              <a:rPr lang="en-US" baseline="0" dirty="0"/>
              <a:t> care settings</a:t>
            </a:r>
          </a:p>
          <a:p>
            <a:pPr>
              <a:lnSpc>
                <a:spcPct val="150000"/>
              </a:lnSpc>
            </a:pPr>
            <a:endParaRPr lang="en-US" dirty="0"/>
          </a:p>
          <a:p>
            <a:pPr>
              <a:lnSpc>
                <a:spcPct val="150000"/>
              </a:lnSpc>
            </a:pPr>
            <a:r>
              <a:rPr lang="en-US" dirty="0"/>
              <a:t>Our</a:t>
            </a:r>
            <a:r>
              <a:rPr lang="en-US" baseline="0" dirty="0"/>
              <a:t> focus with young children is on a r</a:t>
            </a:r>
            <a:r>
              <a:rPr lang="en-US" dirty="0"/>
              <a:t>ange of skills, individual to each child,  that scaffold social engagement and joint attention, sharing emotions and interests, and using communication in all forms – words, gestures, phrases, expressions and words.</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19</a:t>
            </a:fld>
            <a:endParaRPr lang="en-US"/>
          </a:p>
        </p:txBody>
      </p:sp>
    </p:spTree>
    <p:extLst>
      <p:ext uri="{BB962C8B-B14F-4D97-AF65-F5344CB8AC3E}">
        <p14:creationId xmlns:p14="http://schemas.microsoft.com/office/powerpoint/2010/main" val="1088060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list provides examples of often-used NDBI intervention models – and is not meant to be exhaustive.  These are some of the most researched models (read bullets)</a:t>
            </a:r>
          </a:p>
          <a:p>
            <a:r>
              <a:rPr lang="en-US" sz="1200" b="0" i="0" u="none" strike="noStrike" kern="1200" baseline="0" dirty="0">
                <a:solidFill>
                  <a:schemeClr val="tx1"/>
                </a:solidFill>
                <a:latin typeface="+mn-lt"/>
                <a:ea typeface="+mn-ea"/>
                <a:cs typeface="+mn-cs"/>
              </a:rPr>
              <a:t>Each of these intervention packages has its own specific features and there are differences among them. </a:t>
            </a:r>
          </a:p>
          <a:p>
            <a:endParaRPr lang="en-US" sz="1200" b="0" i="0" u="none" strike="noStrike" kern="1200" baseline="0" dirty="0">
              <a:solidFill>
                <a:schemeClr val="tx1"/>
              </a:solidFill>
              <a:latin typeface="+mn-lt"/>
              <a:ea typeface="+mn-ea"/>
              <a:cs typeface="+mn-cs"/>
            </a:endParaRPr>
          </a:p>
          <a:p>
            <a:br>
              <a:rPr lang="en-US" dirty="0"/>
            </a:b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BA595B-59C9-4F96-9417-7C307BE46177}" type="slidenum">
              <a:rPr lang="en-US" smtClean="0"/>
              <a:t>21</a:t>
            </a:fld>
            <a:endParaRPr lang="en-US"/>
          </a:p>
        </p:txBody>
      </p:sp>
    </p:spTree>
    <p:extLst>
      <p:ext uri="{BB962C8B-B14F-4D97-AF65-F5344CB8AC3E}">
        <p14:creationId xmlns:p14="http://schemas.microsoft.com/office/powerpoint/2010/main" val="1775397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One main difference is that some are </a:t>
            </a:r>
            <a:r>
              <a:rPr lang="en-US" sz="1200" b="1" i="0" u="none" strike="noStrike" kern="1200" baseline="0" dirty="0">
                <a:solidFill>
                  <a:schemeClr val="tx1"/>
                </a:solidFill>
                <a:latin typeface="+mn-lt"/>
                <a:ea typeface="+mn-ea"/>
                <a:cs typeface="+mn-cs"/>
              </a:rPr>
              <a:t>focused interventions; </a:t>
            </a:r>
            <a:r>
              <a:rPr lang="en-US" sz="1200" b="0" i="0" u="none" strike="noStrike" kern="1200" baseline="0" dirty="0">
                <a:solidFill>
                  <a:schemeClr val="tx1"/>
                </a:solidFill>
                <a:latin typeface="+mn-lt"/>
                <a:ea typeface="+mn-ea"/>
                <a:cs typeface="+mn-cs"/>
              </a:rPr>
              <a:t>addressing</a:t>
            </a:r>
          </a:p>
          <a:p>
            <a:r>
              <a:rPr lang="en-US" sz="1200" b="0" i="0" u="none" strike="noStrike" kern="1200" baseline="0" dirty="0">
                <a:solidFill>
                  <a:schemeClr val="tx1"/>
                </a:solidFill>
                <a:latin typeface="+mn-lt"/>
                <a:ea typeface="+mn-ea"/>
                <a:cs typeface="+mn-cs"/>
              </a:rPr>
              <a:t>a specific behavioral area such as social communication (e.g., JASPER, Project Impact)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And others are </a:t>
            </a:r>
            <a:r>
              <a:rPr lang="en-US" sz="1200" b="1" i="0" u="none" strike="noStrike" kern="1200" baseline="0" dirty="0">
                <a:solidFill>
                  <a:schemeClr val="tx1"/>
                </a:solidFill>
                <a:latin typeface="+mn-lt"/>
                <a:ea typeface="+mn-ea"/>
                <a:cs typeface="+mn-cs"/>
              </a:rPr>
              <a:t>comprehensive</a:t>
            </a:r>
          </a:p>
          <a:p>
            <a:r>
              <a:rPr lang="en-US" sz="1200" b="0" i="0" u="none" strike="noStrike" kern="1200" baseline="0" dirty="0">
                <a:solidFill>
                  <a:schemeClr val="tx1"/>
                </a:solidFill>
                <a:latin typeface="+mn-lt"/>
                <a:ea typeface="+mn-ea"/>
                <a:cs typeface="+mn-cs"/>
              </a:rPr>
              <a:t>interventions in that they target a wider array of functioning, including communication, cognitive, motor, and</a:t>
            </a:r>
          </a:p>
          <a:p>
            <a:r>
              <a:rPr lang="en-US" sz="1200" b="0" i="0" u="none" strike="noStrike" kern="1200" baseline="0" dirty="0">
                <a:solidFill>
                  <a:schemeClr val="tx1"/>
                </a:solidFill>
                <a:latin typeface="+mn-lt"/>
                <a:ea typeface="+mn-ea"/>
                <a:cs typeface="+mn-cs"/>
              </a:rPr>
              <a:t>adaptive behavior (e.g., ESDM, Incidental Teaching). Despite some differences,</a:t>
            </a:r>
          </a:p>
          <a:p>
            <a:r>
              <a:rPr lang="en-US" sz="1200" b="0" i="0" u="none" strike="noStrike" kern="1200" baseline="0" dirty="0">
                <a:solidFill>
                  <a:schemeClr val="tx1"/>
                </a:solidFill>
                <a:latin typeface="+mn-lt"/>
                <a:ea typeface="+mn-ea"/>
                <a:cs typeface="+mn-cs"/>
              </a:rPr>
              <a:t>their commonalities are the emphasis here.</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22</a:t>
            </a:fld>
            <a:endParaRPr lang="en-US"/>
          </a:p>
        </p:txBody>
      </p:sp>
    </p:spTree>
    <p:extLst>
      <p:ext uri="{BB962C8B-B14F-4D97-AF65-F5344CB8AC3E}">
        <p14:creationId xmlns:p14="http://schemas.microsoft.com/office/powerpoint/2010/main" val="1028870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23</a:t>
            </a:fld>
            <a:endParaRPr lang="en-US"/>
          </a:p>
        </p:txBody>
      </p:sp>
    </p:spTree>
    <p:extLst>
      <p:ext uri="{BB962C8B-B14F-4D97-AF65-F5344CB8AC3E}">
        <p14:creationId xmlns:p14="http://schemas.microsoft.com/office/powerpoint/2010/main" val="454053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Landa, R. J., Holman, K. C., O’Neill, A. H., &amp; Stuart, E. A. (2011). Intervention targeting development of socially synchronous engagement in toddlers with autism spectrum disorder: A randomized controlled trial. </a:t>
            </a:r>
            <a:r>
              <a:rPr lang="en-US" sz="1200" b="0" i="1" kern="1200" dirty="0">
                <a:solidFill>
                  <a:schemeClr val="tx1"/>
                </a:solidFill>
                <a:effectLst/>
                <a:latin typeface="+mn-lt"/>
                <a:ea typeface="+mn-ea"/>
                <a:cs typeface="+mn-cs"/>
              </a:rPr>
              <a:t>Journal of Child Psychology and Psychiatry</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52</a:t>
            </a:r>
            <a:r>
              <a:rPr lang="en-US" sz="1200" b="0" i="0" kern="1200" dirty="0">
                <a:solidFill>
                  <a:schemeClr val="tx1"/>
                </a:solidFill>
                <a:effectLst/>
                <a:latin typeface="+mn-lt"/>
                <a:ea typeface="+mn-ea"/>
                <a:cs typeface="+mn-cs"/>
              </a:rPr>
              <a:t>(1), 13-21.</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a:t>
            </a:fld>
            <a:endParaRPr lang="en-US"/>
          </a:p>
        </p:txBody>
      </p:sp>
    </p:spTree>
    <p:extLst>
      <p:ext uri="{BB962C8B-B14F-4D97-AF65-F5344CB8AC3E}">
        <p14:creationId xmlns:p14="http://schemas.microsoft.com/office/powerpoint/2010/main" val="3356950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Virtually all of these elements of NDBI interventions have been shown to be efficacious with young children at risk for or who have autism when used separately or in combination with other strategies. How these elements complement each other when they are used together is a focus of NDBI research, and the field continues to learn more about how each of these elements is active to support positive child and family outcomes e.g., </a:t>
            </a:r>
            <a:r>
              <a:rPr lang="en-US" dirty="0" err="1"/>
              <a:t>Gulsrud</a:t>
            </a:r>
            <a:r>
              <a:rPr lang="en-US" dirty="0"/>
              <a:t> et al., 2016.</a:t>
            </a:r>
          </a:p>
          <a:p>
            <a:endParaRPr lang="en-US" dirty="0"/>
          </a:p>
          <a:p>
            <a:endParaRPr lang="en-US" dirty="0"/>
          </a:p>
          <a:p>
            <a:r>
              <a:rPr lang="en-US" sz="1200" b="0" i="0" kern="1200" dirty="0" err="1">
                <a:solidFill>
                  <a:schemeClr val="tx1"/>
                </a:solidFill>
                <a:effectLst/>
                <a:latin typeface="+mn-lt"/>
                <a:ea typeface="+mn-ea"/>
                <a:cs typeface="+mn-cs"/>
              </a:rPr>
              <a:t>Gulsrud</a:t>
            </a:r>
            <a:r>
              <a:rPr lang="en-US" sz="1200" b="0" i="0" kern="1200" dirty="0">
                <a:solidFill>
                  <a:schemeClr val="tx1"/>
                </a:solidFill>
                <a:effectLst/>
                <a:latin typeface="+mn-lt"/>
                <a:ea typeface="+mn-ea"/>
                <a:cs typeface="+mn-cs"/>
              </a:rPr>
              <a:t>, A. C., </a:t>
            </a:r>
            <a:r>
              <a:rPr lang="en-US" sz="1200" b="0" i="0" kern="1200" dirty="0" err="1">
                <a:solidFill>
                  <a:schemeClr val="tx1"/>
                </a:solidFill>
                <a:effectLst/>
                <a:latin typeface="+mn-lt"/>
                <a:ea typeface="+mn-ea"/>
                <a:cs typeface="+mn-cs"/>
              </a:rPr>
              <a:t>Hellemann</a:t>
            </a:r>
            <a:r>
              <a:rPr lang="en-US" sz="1200" b="0" i="0" kern="1200" dirty="0">
                <a:solidFill>
                  <a:schemeClr val="tx1"/>
                </a:solidFill>
                <a:effectLst/>
                <a:latin typeface="+mn-lt"/>
                <a:ea typeface="+mn-ea"/>
                <a:cs typeface="+mn-cs"/>
              </a:rPr>
              <a:t>, G., Shire, S., &amp; </a:t>
            </a:r>
            <a:r>
              <a:rPr lang="en-US" sz="1200" b="0" i="0" kern="1200" dirty="0" err="1">
                <a:solidFill>
                  <a:schemeClr val="tx1"/>
                </a:solidFill>
                <a:effectLst/>
                <a:latin typeface="+mn-lt"/>
                <a:ea typeface="+mn-ea"/>
                <a:cs typeface="+mn-cs"/>
              </a:rPr>
              <a:t>Kasari</a:t>
            </a:r>
            <a:r>
              <a:rPr lang="en-US" sz="1200" b="0" i="0" kern="1200" dirty="0">
                <a:solidFill>
                  <a:schemeClr val="tx1"/>
                </a:solidFill>
                <a:effectLst/>
                <a:latin typeface="+mn-lt"/>
                <a:ea typeface="+mn-ea"/>
                <a:cs typeface="+mn-cs"/>
              </a:rPr>
              <a:t>, C. (2016). Isolating active ingredients in a parent‐mediated social communication intervention for toddlers with autism spectrum disorder. </a:t>
            </a:r>
            <a:r>
              <a:rPr lang="en-US" sz="1200" b="0" i="1" kern="1200" dirty="0">
                <a:solidFill>
                  <a:schemeClr val="tx1"/>
                </a:solidFill>
                <a:effectLst/>
                <a:latin typeface="+mn-lt"/>
                <a:ea typeface="+mn-ea"/>
                <a:cs typeface="+mn-cs"/>
              </a:rPr>
              <a:t>Journal of Child Psychology and Psychiatry</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57</a:t>
            </a:r>
            <a:r>
              <a:rPr lang="en-US" sz="1200" b="0" i="0" kern="1200" dirty="0">
                <a:solidFill>
                  <a:schemeClr val="tx1"/>
                </a:solidFill>
                <a:effectLst/>
                <a:latin typeface="+mn-lt"/>
                <a:ea typeface="+mn-ea"/>
                <a:cs typeface="+mn-cs"/>
              </a:rPr>
              <a:t>(5), 606-613.</a:t>
            </a:r>
            <a:endParaRPr lang="en-US" dirty="0"/>
          </a:p>
          <a:p>
            <a:r>
              <a:rPr lang="en-US" dirty="0"/>
              <a:t>doi:</a:t>
            </a:r>
            <a:r>
              <a:rPr lang="en-US" sz="1200" b="1" i="0" u="none" strike="noStrike" kern="1200" dirty="0">
                <a:solidFill>
                  <a:schemeClr val="tx1"/>
                </a:solidFill>
                <a:effectLst/>
                <a:latin typeface="+mn-lt"/>
                <a:ea typeface="+mn-ea"/>
                <a:cs typeface="+mn-cs"/>
                <a:hlinkClick r:id="rId3"/>
              </a:rPr>
              <a:t>10.1111/jcpp.12481</a:t>
            </a:r>
            <a:endParaRPr lang="en-US" dirty="0"/>
          </a:p>
        </p:txBody>
      </p:sp>
      <p:sp>
        <p:nvSpPr>
          <p:cNvPr id="4" name="Slide Number Placeholder 3"/>
          <p:cNvSpPr>
            <a:spLocks noGrp="1"/>
          </p:cNvSpPr>
          <p:nvPr>
            <p:ph type="sldNum" sz="quarter" idx="5"/>
          </p:nvPr>
        </p:nvSpPr>
        <p:spPr/>
        <p:txBody>
          <a:bodyPr/>
          <a:lstStyle/>
          <a:p>
            <a:fld id="{BDBA595B-59C9-4F96-9417-7C307BE46177}" type="slidenum">
              <a:rPr lang="en-US" smtClean="0"/>
              <a:t>24</a:t>
            </a:fld>
            <a:endParaRPr lang="en-US"/>
          </a:p>
        </p:txBody>
      </p:sp>
    </p:spTree>
    <p:extLst>
      <p:ext uri="{BB962C8B-B14F-4D97-AF65-F5344CB8AC3E}">
        <p14:creationId xmlns:p14="http://schemas.microsoft.com/office/powerpoint/2010/main" val="3185377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of the most commonly-used and validated NDBI approaches include the use of developmental sequences to inform the development of goals/outcomes that are individualized and developmentally appropriate for each child. </a:t>
            </a:r>
          </a:p>
          <a:p>
            <a:endParaRPr lang="en-US" baseline="0" dirty="0"/>
          </a:p>
          <a:p>
            <a:r>
              <a:rPr lang="en-US" baseline="0" dirty="0"/>
              <a:t>Some interventions, like the Early Start Denver Model, use an aligned intervention-specific assessment and curriculum that is developmentally staged across domains and guide treatment and planning.</a:t>
            </a:r>
          </a:p>
          <a:p>
            <a:endParaRPr lang="en-US" baseline="0" dirty="0"/>
          </a:p>
          <a:p>
            <a:r>
              <a:rPr lang="en-US" baseline="0" dirty="0"/>
              <a:t>Other NDBI models like JASPER use more specific targets like play and joint attention to individualize intervention plans for children using a developmentally sequenced protocol.</a:t>
            </a:r>
          </a:p>
          <a:p>
            <a:endParaRPr lang="en-US" baseline="0" dirty="0"/>
          </a:p>
          <a:p>
            <a:r>
              <a:rPr lang="en-US" baseline="0" dirty="0"/>
              <a:t>Across approaches, individualized goals are developed through the use of validated assessments, observation and developmental checklist tools to develop developmentally appropriate and functional goals.</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25</a:t>
            </a:fld>
            <a:endParaRPr lang="en-US"/>
          </a:p>
        </p:txBody>
      </p:sp>
    </p:spTree>
    <p:extLst>
      <p:ext uri="{BB962C8B-B14F-4D97-AF65-F5344CB8AC3E}">
        <p14:creationId xmlns:p14="http://schemas.microsoft.com/office/powerpoint/2010/main" val="941236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of all abilities learn in the context of interactions with their family/primary caregivers</a:t>
            </a:r>
          </a:p>
          <a:p>
            <a:endParaRPr lang="en-US" dirty="0"/>
          </a:p>
          <a:p>
            <a:r>
              <a:rPr lang="en-US" dirty="0"/>
              <a:t>Although</a:t>
            </a:r>
            <a:r>
              <a:rPr lang="en-US" baseline="0" dirty="0"/>
              <a:t> evidence suggests that outcomes are optimized when interventions are provided intensively – more than 25 hours weekly –  the reality is that the presence of an expert interventionist in the home does not naturally fit into the need for the young child to be cared for and connected to their parent within caregiving routines.</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parents are effectively trained to use intervention strategies with fidelity across daily routines, the dosage of intervention is considerably increased -  parents are taught how to promote social interaction, communication, imitation and play skills to stimulate their child’s development. </a:t>
            </a:r>
          </a:p>
          <a:p>
            <a:endParaRPr lang="en-US" dirty="0"/>
          </a:p>
          <a:p>
            <a:r>
              <a:rPr lang="en-US" dirty="0"/>
              <a:t>Parent-implemented interventions associated with positive child outcomes and improved parent-child engagement.</a:t>
            </a:r>
          </a:p>
          <a:p>
            <a:endParaRPr lang="en-US" dirty="0"/>
          </a:p>
          <a:p>
            <a:r>
              <a:rPr lang="en-US" dirty="0"/>
              <a:t>Source:</a:t>
            </a:r>
          </a:p>
          <a:p>
            <a:endParaRPr lang="en-US" dirty="0"/>
          </a:p>
          <a:p>
            <a:r>
              <a:rPr lang="en-US" dirty="0"/>
              <a:t>Beaudoin, A.J., </a:t>
            </a:r>
            <a:r>
              <a:rPr lang="en-US" dirty="0" err="1"/>
              <a:t>Sebire</a:t>
            </a:r>
            <a:r>
              <a:rPr lang="en-US" dirty="0"/>
              <a:t>, G., Couture, M. (2019). Parent-mediated intervention tends to improve parent-child engagement, and behavioral outcomes of toddlers with ASD-positive screening: a</a:t>
            </a:r>
            <a:r>
              <a:rPr lang="en-US" baseline="0" dirty="0"/>
              <a:t> randomized </a:t>
            </a:r>
          </a:p>
          <a:p>
            <a:r>
              <a:rPr lang="en-US" baseline="0" dirty="0"/>
              <a:t>crossover trial</a:t>
            </a:r>
            <a:r>
              <a:rPr lang="en-US" i="1" baseline="0" dirty="0"/>
              <a:t>. Research in Autism Spectrum Disorders,</a:t>
            </a:r>
            <a:r>
              <a:rPr lang="en-US" baseline="0" dirty="0"/>
              <a:t> 66: 101416. doi: </a:t>
            </a:r>
            <a:r>
              <a:rPr lang="en-US" sz="1200" u="none" kern="1200" dirty="0">
                <a:solidFill>
                  <a:schemeClr val="tx1"/>
                </a:solidFill>
                <a:latin typeface="+mn-lt"/>
                <a:ea typeface="+mn-ea"/>
                <a:cs typeface="+mn-cs"/>
              </a:rPr>
              <a:t>10.1016/j.rasd.2019.101416</a:t>
            </a:r>
          </a:p>
          <a:p>
            <a:endParaRPr lang="en-US" sz="1200" u="none" kern="1200" dirty="0">
              <a:solidFill>
                <a:schemeClr val="tx1"/>
              </a:solidFill>
              <a:latin typeface="+mn-lt"/>
              <a:ea typeface="+mn-ea"/>
              <a:cs typeface="+mn-cs"/>
            </a:endParaRPr>
          </a:p>
          <a:p>
            <a:r>
              <a:rPr lang="en-US" sz="1200" b="0" i="0" kern="1200" dirty="0">
                <a:solidFill>
                  <a:schemeClr val="tx1"/>
                </a:solidFill>
                <a:effectLst/>
                <a:latin typeface="+mn-lt"/>
                <a:ea typeface="+mn-ea"/>
                <a:cs typeface="+mn-cs"/>
              </a:rPr>
              <a:t>Wallace, K.S. and Rogers, S.J. (2010), Intervening in infancy: implications for autism spectrum disorders</a:t>
            </a:r>
            <a:r>
              <a:rPr lang="en-US" sz="1200" b="0" i="1" kern="1200" dirty="0">
                <a:solidFill>
                  <a:schemeClr val="tx1"/>
                </a:solidFill>
                <a:effectLst/>
                <a:latin typeface="+mn-lt"/>
                <a:ea typeface="+mn-ea"/>
                <a:cs typeface="+mn-cs"/>
              </a:rPr>
              <a:t>. Journal of Child Psychology and Psychiatry</a:t>
            </a:r>
            <a:r>
              <a:rPr lang="en-US" sz="1200" b="0" i="0" kern="1200" dirty="0">
                <a:solidFill>
                  <a:schemeClr val="tx1"/>
                </a:solidFill>
                <a:effectLst/>
                <a:latin typeface="+mn-lt"/>
                <a:ea typeface="+mn-ea"/>
                <a:cs typeface="+mn-cs"/>
              </a:rPr>
              <a:t>, 51: 1300-1320. </a:t>
            </a:r>
            <a:r>
              <a:rPr lang="en-US" sz="1200" b="0" i="0" u="none" strike="noStrike" kern="1200" dirty="0">
                <a:solidFill>
                  <a:schemeClr val="tx1"/>
                </a:solidFill>
                <a:effectLst/>
                <a:latin typeface="+mn-lt"/>
                <a:ea typeface="+mn-ea"/>
                <a:cs typeface="+mn-cs"/>
                <a:hlinkClick r:id="rId3"/>
              </a:rPr>
              <a:t>https://doi.org/10.1111/j.1469-7610.2010.02308.x</a:t>
            </a:r>
            <a:endParaRPr lang="en-US" u="none" dirty="0"/>
          </a:p>
        </p:txBody>
      </p:sp>
      <p:sp>
        <p:nvSpPr>
          <p:cNvPr id="4" name="Slide Number Placeholder 3"/>
          <p:cNvSpPr>
            <a:spLocks noGrp="1"/>
          </p:cNvSpPr>
          <p:nvPr>
            <p:ph type="sldNum" sz="quarter" idx="10"/>
          </p:nvPr>
        </p:nvSpPr>
        <p:spPr/>
        <p:txBody>
          <a:bodyPr/>
          <a:lstStyle/>
          <a:p>
            <a:fld id="{BDBA595B-59C9-4F96-9417-7C307BE46177}" type="slidenum">
              <a:rPr lang="en-US" smtClean="0"/>
              <a:t>26</a:t>
            </a:fld>
            <a:endParaRPr lang="en-US"/>
          </a:p>
        </p:txBody>
      </p:sp>
    </p:spTree>
    <p:extLst>
      <p:ext uri="{BB962C8B-B14F-4D97-AF65-F5344CB8AC3E}">
        <p14:creationId xmlns:p14="http://schemas.microsoft.com/office/powerpoint/2010/main" val="2626659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50000"/>
              </a:lnSpc>
            </a:pPr>
            <a:r>
              <a:rPr lang="en-US" dirty="0"/>
              <a:t>Three-part contingency is a concept that forms</a:t>
            </a:r>
            <a:r>
              <a:rPr lang="en-US" baseline="0" dirty="0"/>
              <a:t> the foundation of all behavioral therapy and is merged with developmental theory in the application of NDBI interventions. Three-part contingency is the basis of the behavioral approach -  acknowledging that children learn through ongoing experiences with noticing the contingencies of their world:</a:t>
            </a:r>
          </a:p>
          <a:p>
            <a:pPr lvl="1">
              <a:lnSpc>
                <a:spcPct val="150000"/>
              </a:lnSpc>
            </a:pPr>
            <a:endParaRPr lang="en-US" baseline="0" dirty="0"/>
          </a:p>
          <a:p>
            <a:pPr marL="685800" lvl="1" indent="-228600">
              <a:lnSpc>
                <a:spcPct val="150000"/>
              </a:lnSpc>
              <a:buAutoNum type="arabicPeriod"/>
            </a:pPr>
            <a:r>
              <a:rPr lang="en-US" baseline="0" dirty="0"/>
              <a:t>Antecedents – what does the child experience before an given event occurs?  For example, mom moves to bring a child her coat</a:t>
            </a:r>
          </a:p>
          <a:p>
            <a:pPr marL="685800" lvl="1" indent="-228600">
              <a:lnSpc>
                <a:spcPct val="150000"/>
              </a:lnSpc>
              <a:buAutoNum type="arabicPeriod"/>
            </a:pPr>
            <a:r>
              <a:rPr lang="en-US" baseline="0" dirty="0"/>
              <a:t>Behavior – the child sees the coat and cries because she knows it’s time to go to school</a:t>
            </a:r>
          </a:p>
          <a:p>
            <a:pPr marL="685800" lvl="1" indent="-228600">
              <a:lnSpc>
                <a:spcPct val="150000"/>
              </a:lnSpc>
              <a:buAutoNum type="arabicPeriod"/>
            </a:pPr>
            <a:r>
              <a:rPr lang="en-US" baseline="0" dirty="0"/>
              <a:t>Consequence – the child’s mother delays putting on her coat because she doesn’t want her to cry, making it more likely that the child will cry when mom brings her coat over the next morning (reinforcement)</a:t>
            </a:r>
            <a:endParaRPr lang="en-US" dirty="0"/>
          </a:p>
          <a:p>
            <a:pPr lvl="1">
              <a:lnSpc>
                <a:spcPct val="150000"/>
              </a:lnSpc>
            </a:pPr>
            <a:endParaRPr lang="en-US" dirty="0"/>
          </a:p>
          <a:p>
            <a:pPr lvl="1">
              <a:lnSpc>
                <a:spcPct val="150000"/>
              </a:lnSpc>
            </a:pPr>
            <a:r>
              <a:rPr lang="en-US" dirty="0"/>
              <a:t>Help child to understand how and when to respond based on cues from environment and people that work</a:t>
            </a:r>
            <a:r>
              <a:rPr lang="en-US" baseline="0" dirty="0"/>
              <a:t> for both children and adults – so that both can remain regulated </a:t>
            </a:r>
          </a:p>
          <a:p>
            <a:pPr lvl="1">
              <a:lnSpc>
                <a:spcPct val="150000"/>
              </a:lnSpc>
            </a:pPr>
            <a:endParaRPr lang="en-US" baseline="0" dirty="0"/>
          </a:p>
          <a:p>
            <a:pPr lvl="2">
              <a:lnSpc>
                <a:spcPct val="150000"/>
              </a:lnSpc>
            </a:pPr>
            <a:r>
              <a:rPr lang="en-US" dirty="0"/>
              <a:t>May provide specific prompts and contingent reinforcement</a:t>
            </a:r>
          </a:p>
          <a:p>
            <a:pPr marL="914400" marR="0" lvl="2" indent="0" algn="l" defTabSz="914400" rtl="0" eaLnBrk="1" fontAlgn="auto" latinLnBrk="0" hangingPunct="1">
              <a:lnSpc>
                <a:spcPct val="150000"/>
              </a:lnSpc>
              <a:spcBef>
                <a:spcPts val="0"/>
              </a:spcBef>
              <a:spcAft>
                <a:spcPts val="0"/>
              </a:spcAft>
              <a:buClrTx/>
              <a:buSzTx/>
              <a:buFontTx/>
              <a:buNone/>
              <a:tabLst/>
              <a:defRPr/>
            </a:pPr>
            <a:endParaRPr lang="en-US" dirty="0"/>
          </a:p>
          <a:p>
            <a:pPr lvl="2">
              <a:lnSpc>
                <a:spcPct val="150000"/>
              </a:lnSpc>
            </a:pPr>
            <a:r>
              <a:rPr lang="en-US" dirty="0"/>
              <a:t>May prioritize environmental arrangements to facilitate functional initiating and responding behaviors </a:t>
            </a:r>
          </a:p>
          <a:p>
            <a:pPr lvl="2">
              <a:lnSpc>
                <a:spcPct val="150000"/>
              </a:lnSpc>
            </a:pPr>
            <a:endParaRPr lang="en-US" dirty="0"/>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27</a:t>
            </a:fld>
            <a:endParaRPr lang="en-US"/>
          </a:p>
        </p:txBody>
      </p:sp>
    </p:spTree>
    <p:extLst>
      <p:ext uri="{BB962C8B-B14F-4D97-AF65-F5344CB8AC3E}">
        <p14:creationId xmlns:p14="http://schemas.microsoft.com/office/powerpoint/2010/main" val="41820953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28</a:t>
            </a:fld>
            <a:endParaRPr lang="en-US"/>
          </a:p>
        </p:txBody>
      </p:sp>
    </p:spTree>
    <p:extLst>
      <p:ext uri="{BB962C8B-B14F-4D97-AF65-F5344CB8AC3E}">
        <p14:creationId xmlns:p14="http://schemas.microsoft.com/office/powerpoint/2010/main" val="314591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Support discussion</a:t>
            </a:r>
            <a:r>
              <a:rPr lang="en-US" baseline="0" dirty="0"/>
              <a:t> around the fact that this child with ASD noticed when mom brought out the coat and seemed to know the TV would go off, and then she turned off the television and brought out the coat (antecedent)</a:t>
            </a:r>
          </a:p>
          <a:p>
            <a:endParaRPr lang="en-US" baseline="0" dirty="0"/>
          </a:p>
          <a:p>
            <a:r>
              <a:rPr lang="en-US" baseline="0" dirty="0"/>
              <a:t>He then cried and shouted “</a:t>
            </a:r>
            <a:r>
              <a:rPr lang="en-US" baseline="0" dirty="0" err="1"/>
              <a:t>CyberChase</a:t>
            </a:r>
            <a:r>
              <a:rPr lang="en-US" baseline="0" dirty="0"/>
              <a:t>!” over and over again</a:t>
            </a:r>
          </a:p>
          <a:p>
            <a:endParaRPr lang="en-US" baseline="0" dirty="0"/>
          </a:p>
          <a:p>
            <a:r>
              <a:rPr lang="en-US" baseline="0" dirty="0"/>
              <a:t>The consequence we were able to see was that she did not successfully put on his coat, which likely reinforced his crying. What might he have learned from the interaction if his mother stopped trying to put on his coat and turned the television on “for 5 more minutes”?  </a:t>
            </a:r>
          </a:p>
          <a:p>
            <a:endParaRPr lang="en-US" baseline="0" dirty="0"/>
          </a:p>
          <a:p>
            <a:r>
              <a:rPr lang="en-US" baseline="0" dirty="0"/>
              <a:t>We need to know more, but it seems that this is probably an ongoing problem in this household</a:t>
            </a:r>
          </a:p>
          <a:p>
            <a:endParaRPr lang="en-US" baseline="0" dirty="0"/>
          </a:p>
          <a:p>
            <a:r>
              <a:rPr lang="en-US" baseline="0" dirty="0"/>
              <a:t>The purpose of the behavior was likely to access regulation, common to children with ASD.  Importantly, it is not for social attention. </a:t>
            </a:r>
          </a:p>
          <a:p>
            <a:endParaRPr lang="en-US" baseline="0" dirty="0"/>
          </a:p>
          <a:p>
            <a:r>
              <a:rPr lang="en-US" baseline="0" dirty="0"/>
              <a:t>Intervention might revolve around the antecedent conditions (blink the light on and off 5 minutes before the TV is turned off) and differential reinforcement plan based on his interest as a means to get his coat on – he might be interested in getting his own coat from a new within-reach hook with a </a:t>
            </a:r>
            <a:r>
              <a:rPr lang="en-US" baseline="0" dirty="0" err="1"/>
              <a:t>cyberchase</a:t>
            </a:r>
            <a:r>
              <a:rPr lang="en-US" baseline="0" dirty="0"/>
              <a:t> poster to look at while he puts on the coat – another planned reinforcer could be if he puts on the coat himself he gets to choose the music or story they get to listen to in the car.  The family will want to think of alternate ways to help him feel regulated after the TV goes off.</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29</a:t>
            </a:fld>
            <a:endParaRPr lang="en-US"/>
          </a:p>
        </p:txBody>
      </p:sp>
    </p:spTree>
    <p:extLst>
      <p:ext uri="{BB962C8B-B14F-4D97-AF65-F5344CB8AC3E}">
        <p14:creationId xmlns:p14="http://schemas.microsoft.com/office/powerpoint/2010/main" val="19774852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A</a:t>
            </a:r>
            <a:r>
              <a:rPr lang="en-US" baseline="0" dirty="0"/>
              <a:t> primary element of virtually all NDBI interventions is a process of s</a:t>
            </a:r>
            <a:r>
              <a:rPr lang="en-US" dirty="0"/>
              <a:t>etting up a child’s environment to minimize distractions and overstimulation, and to increase comfort and predictability</a:t>
            </a:r>
          </a:p>
          <a:p>
            <a:pPr lvl="1">
              <a:lnSpc>
                <a:spcPct val="150000"/>
              </a:lnSpc>
            </a:pPr>
            <a:r>
              <a:rPr lang="en-US" dirty="0"/>
              <a:t>Minimize number of toys available at one time</a:t>
            </a:r>
          </a:p>
          <a:p>
            <a:pPr lvl="1">
              <a:lnSpc>
                <a:spcPct val="150000"/>
              </a:lnSpc>
            </a:pPr>
            <a:r>
              <a:rPr lang="en-US" dirty="0"/>
              <a:t>Create predictable routines </a:t>
            </a:r>
          </a:p>
          <a:p>
            <a:pPr lvl="1">
              <a:lnSpc>
                <a:spcPct val="150000"/>
              </a:lnSpc>
            </a:pPr>
            <a:r>
              <a:rPr lang="en-US" dirty="0"/>
              <a:t>Create effective boundaries in play areas of home, school</a:t>
            </a:r>
          </a:p>
          <a:p>
            <a:pPr lvl="1">
              <a:lnSpc>
                <a:spcPct val="150000"/>
              </a:lnSpc>
            </a:pPr>
            <a:r>
              <a:rPr lang="en-US" dirty="0"/>
              <a:t>Minimize screens, noise, bright lights</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30</a:t>
            </a:fld>
            <a:endParaRPr lang="en-US"/>
          </a:p>
        </p:txBody>
      </p:sp>
    </p:spTree>
    <p:extLst>
      <p:ext uri="{BB962C8B-B14F-4D97-AF65-F5344CB8AC3E}">
        <p14:creationId xmlns:p14="http://schemas.microsoft.com/office/powerpoint/2010/main" val="2794197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key behavioral</a:t>
            </a:r>
            <a:r>
              <a:rPr lang="en-US" baseline="0" dirty="0"/>
              <a:t> tenet is also a foundational element of NDBI intervention approaches.  Though the incorporation of developmental theory, research suggests that young children acquire functional skills best when reinforcement procedures are connected directly to the conditions under which the targeted skill is being acquired in everyday settings – and the child learns that similar forms of reinforcement are associated in a predictable way whenever the new behavior is manifested across daily routines</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32</a:t>
            </a:fld>
            <a:endParaRPr lang="en-US"/>
          </a:p>
        </p:txBody>
      </p:sp>
    </p:spTree>
    <p:extLst>
      <p:ext uri="{BB962C8B-B14F-4D97-AF65-F5344CB8AC3E}">
        <p14:creationId xmlns:p14="http://schemas.microsoft.com/office/powerpoint/2010/main" val="1308934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primary</a:t>
            </a:r>
            <a:r>
              <a:rPr lang="en-US" baseline="0" dirty="0"/>
              <a:t> element of  NDBI interventions involves the use of child-initiated teaching episodes.</a:t>
            </a:r>
          </a:p>
          <a:p>
            <a:endParaRPr lang="en-US" baseline="0" dirty="0"/>
          </a:p>
          <a:p>
            <a:r>
              <a:rPr lang="en-US" baseline="0" dirty="0"/>
              <a:t>These are c</a:t>
            </a:r>
            <a:r>
              <a:rPr lang="en-US" dirty="0"/>
              <a:t>ommonly referred to as following the child’s lead in play, or following</a:t>
            </a:r>
            <a:r>
              <a:rPr lang="en-US" baseline="0" dirty="0"/>
              <a:t> in on their interests. </a:t>
            </a:r>
          </a:p>
          <a:p>
            <a:endParaRPr lang="en-US" baseline="0" dirty="0"/>
          </a:p>
          <a:p>
            <a:r>
              <a:rPr lang="en-US" baseline="0" dirty="0"/>
              <a:t>Involves the opportunity for the child to select their activities in the context of an array of potential play objects or activities. </a:t>
            </a:r>
          </a:p>
          <a:p>
            <a:endParaRPr lang="en-US" baseline="0" dirty="0"/>
          </a:p>
          <a:p>
            <a:r>
              <a:rPr lang="en-US" baseline="0" dirty="0"/>
              <a:t>The adults creates learning opportunities in the context of shared attention to the object or activity to increase the likelihood that the child will engage in social learning by sharing attention and increasing the child’s motivation to interact with the adult.</a:t>
            </a:r>
          </a:p>
          <a:p>
            <a:endParaRPr lang="en-US" baseline="0" dirty="0"/>
          </a:p>
          <a:p>
            <a:r>
              <a:rPr lang="en-US" baseline="0" dirty="0"/>
              <a:t>An example of this might be to follow in on a child’s attention to pushing a train on a track: rather than prompting the child for a specific behavior, the adult may comment on the color of the train, the number of cars to provide language models, or may use another train to join the child in play to model appropriate play and expand on the complexity of the child’s play, and/or may imitate the child’s actions to let the child know that the adult sees what the child is doing and to support the perspective that others are interested in and do the same things as the child.  </a:t>
            </a:r>
          </a:p>
          <a:p>
            <a:endParaRPr lang="en-US" baseline="0" dirty="0"/>
          </a:p>
          <a:p>
            <a:r>
              <a:rPr lang="en-US" baseline="0" dirty="0"/>
              <a:t>Child initiated play creates a unique opportunity for children to spontaneously initiate joint attention or requests, a valuable goal for all children with ASD, as adults practice commenting, modeling and imitating while largely refraining from issuing many prompts.</a:t>
            </a:r>
          </a:p>
          <a:p>
            <a:endParaRPr lang="en-US" baseline="0" dirty="0"/>
          </a:p>
          <a:p>
            <a:r>
              <a:rPr lang="en-US" baseline="0" dirty="0"/>
              <a:t>Child-led play also created opportunities for paced prompts for targeted skills, such invitation to take a turn, to share an object, or to facilitate communicative responding.</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33</a:t>
            </a:fld>
            <a:endParaRPr lang="en-US"/>
          </a:p>
        </p:txBody>
      </p:sp>
    </p:spTree>
    <p:extLst>
      <p:ext uri="{BB962C8B-B14F-4D97-AF65-F5344CB8AC3E}">
        <p14:creationId xmlns:p14="http://schemas.microsoft.com/office/powerpoint/2010/main" val="1157668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Importantly, requests for help do not represent initiations</a:t>
            </a:r>
            <a:r>
              <a:rPr lang="en-US" baseline="0" dirty="0"/>
              <a:t> of joint attention as they these behaviors target the need for an object or help, rather than the desire to share attention with another for the purpose of shared enjoyment.</a:t>
            </a:r>
          </a:p>
          <a:p>
            <a:endParaRPr lang="en-US" baseline="0" dirty="0"/>
          </a:p>
          <a:p>
            <a:r>
              <a:rPr lang="en-US" baseline="0" dirty="0"/>
              <a:t>Initiations/responses of joint attention are important because they are purely social – they indicate the motivation of the child to connect to another for the purpose of social engagement alone, rather than to obtain access to an object or non-social event.</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34</a:t>
            </a:fld>
            <a:endParaRPr lang="en-US"/>
          </a:p>
        </p:txBody>
      </p:sp>
    </p:spTree>
    <p:extLst>
      <p:ext uri="{BB962C8B-B14F-4D97-AF65-F5344CB8AC3E}">
        <p14:creationId xmlns:p14="http://schemas.microsoft.com/office/powerpoint/2010/main" val="1443654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60000"/>
              </a:lnSpc>
            </a:pPr>
            <a:r>
              <a:rPr lang="en-US" dirty="0"/>
              <a:t>Until the 1960’s, most professionals believed that children with ASD unlikely to respond to treatment</a:t>
            </a:r>
          </a:p>
          <a:p>
            <a:pPr>
              <a:lnSpc>
                <a:spcPct val="160000"/>
              </a:lnSpc>
            </a:pPr>
            <a:r>
              <a:rPr lang="en-US" dirty="0"/>
              <a:t>Across the 60’s and 70’s studies with children (generally over the age of three) indicated the effectiveness of </a:t>
            </a:r>
            <a:r>
              <a:rPr lang="en-US" b="1" dirty="0">
                <a:hlinkClick r:id="rId3"/>
              </a:rPr>
              <a:t>operant conditioning </a:t>
            </a:r>
            <a:r>
              <a:rPr lang="en-US" dirty="0"/>
              <a:t>to teach language, social skills, adaptive behaviors, and reduce challenging behaviors</a:t>
            </a:r>
          </a:p>
          <a:p>
            <a:pPr>
              <a:lnSpc>
                <a:spcPct val="160000"/>
              </a:lnSpc>
            </a:pPr>
            <a:r>
              <a:rPr lang="en-US" b="1" dirty="0"/>
              <a:t>These interventions were </a:t>
            </a:r>
            <a:r>
              <a:rPr lang="en-US" b="1" dirty="0" err="1"/>
              <a:t>mplemented</a:t>
            </a:r>
            <a:r>
              <a:rPr lang="en-US" b="1" dirty="0"/>
              <a:t> directly with children </a:t>
            </a:r>
            <a:r>
              <a:rPr lang="en-US" dirty="0"/>
              <a:t>by experts, parents were also often taught to be interventionists</a:t>
            </a:r>
          </a:p>
          <a:p>
            <a:pPr>
              <a:lnSpc>
                <a:spcPct val="160000"/>
              </a:lnSpc>
            </a:pPr>
            <a:r>
              <a:rPr lang="en-US" dirty="0"/>
              <a:t>New field of </a:t>
            </a:r>
            <a:r>
              <a:rPr lang="en-US" b="1" dirty="0"/>
              <a:t>Applied Behavior Analysis </a:t>
            </a:r>
            <a:r>
              <a:rPr lang="en-US" dirty="0"/>
              <a:t>(ABA) emerged -  the science of how environmental changes affect human behaviors</a:t>
            </a:r>
          </a:p>
          <a:p>
            <a:endParaRPr lang="en-US" dirty="0"/>
          </a:p>
        </p:txBody>
      </p:sp>
      <p:sp>
        <p:nvSpPr>
          <p:cNvPr id="4" name="Slide Number Placeholder 3"/>
          <p:cNvSpPr>
            <a:spLocks noGrp="1"/>
          </p:cNvSpPr>
          <p:nvPr>
            <p:ph type="sldNum" sz="quarter" idx="5"/>
          </p:nvPr>
        </p:nvSpPr>
        <p:spPr/>
        <p:txBody>
          <a:bodyPr/>
          <a:lstStyle/>
          <a:p>
            <a:fld id="{BDBA595B-59C9-4F96-9417-7C307BE46177}" type="slidenum">
              <a:rPr lang="en-US" smtClean="0"/>
              <a:t>5</a:t>
            </a:fld>
            <a:endParaRPr lang="en-US"/>
          </a:p>
        </p:txBody>
      </p:sp>
    </p:spTree>
    <p:extLst>
      <p:ext uri="{BB962C8B-B14F-4D97-AF65-F5344CB8AC3E}">
        <p14:creationId xmlns:p14="http://schemas.microsoft.com/office/powerpoint/2010/main" val="40420016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JASPER | Kasari Lab</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35</a:t>
            </a:fld>
            <a:endParaRPr lang="en-US"/>
          </a:p>
        </p:txBody>
      </p:sp>
    </p:spTree>
    <p:extLst>
      <p:ext uri="{BB962C8B-B14F-4D97-AF65-F5344CB8AC3E}">
        <p14:creationId xmlns:p14="http://schemas.microsoft.com/office/powerpoint/2010/main" val="3354845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adults or peers provide models of desired</a:t>
            </a:r>
            <a:r>
              <a:rPr lang="en-US" baseline="0" dirty="0"/>
              <a:t> target behaviors, they are successfully joining a child in play to create optimal learning opportunities and to facilitate sustained shared attention to objects. </a:t>
            </a:r>
            <a:r>
              <a:rPr lang="en-US" dirty="0"/>
              <a:t>(e.g., one-word label, “Truck!”, or a simple play gesture like pushing truck along)</a:t>
            </a:r>
          </a:p>
          <a:p>
            <a:endParaRPr lang="en-US" baseline="0" dirty="0"/>
          </a:p>
          <a:p>
            <a:endParaRPr lang="en-US" baseline="0" dirty="0"/>
          </a:p>
          <a:p>
            <a:r>
              <a:rPr lang="en-US" baseline="0" dirty="0"/>
              <a:t>Models and expansions of social communication and play work well to keep young children with ASD engaged in episodes of shared attention. Adult and peer models do not place a demand for a specific response on the child, allowing him or her to continue attention to the object or activity of choice.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aseline="0" dirty="0"/>
          </a:p>
          <a:p>
            <a:r>
              <a:rPr lang="en-US" baseline="0" dirty="0"/>
              <a:t>Adults and peers can also model expansions of language or play by adding a slightly more complex version to the model, such as adding a descriptor like “green car!” or providing a noise for the truck as the adult models pushing the truck along.</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Simplified Communication: </a:t>
            </a:r>
            <a:r>
              <a:rPr lang="en-US" dirty="0"/>
              <a:t>Adults use language that reflects the child’s language level – one or two words for preverbal children, adding just a step more complexity than the child currently uses</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36</a:t>
            </a:fld>
            <a:endParaRPr lang="en-US"/>
          </a:p>
        </p:txBody>
      </p:sp>
    </p:spTree>
    <p:extLst>
      <p:ext uri="{BB962C8B-B14F-4D97-AF65-F5344CB8AC3E}">
        <p14:creationId xmlns:p14="http://schemas.microsoft.com/office/powerpoint/2010/main" val="41387144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http://interactingwithautism.com/videos/treating/jasper.webm</a:t>
            </a:r>
          </a:p>
        </p:txBody>
      </p:sp>
      <p:sp>
        <p:nvSpPr>
          <p:cNvPr id="4" name="Slide Number Placeholder 3"/>
          <p:cNvSpPr>
            <a:spLocks noGrp="1"/>
          </p:cNvSpPr>
          <p:nvPr>
            <p:ph type="sldNum" sz="quarter" idx="10"/>
          </p:nvPr>
        </p:nvSpPr>
        <p:spPr/>
        <p:txBody>
          <a:bodyPr/>
          <a:lstStyle/>
          <a:p>
            <a:fld id="{BDBA595B-59C9-4F96-9417-7C307BE46177}" type="slidenum">
              <a:rPr lang="en-US" smtClean="0"/>
              <a:t>37</a:t>
            </a:fld>
            <a:endParaRPr lang="en-US"/>
          </a:p>
        </p:txBody>
      </p:sp>
    </p:spTree>
    <p:extLst>
      <p:ext uri="{BB962C8B-B14F-4D97-AF65-F5344CB8AC3E}">
        <p14:creationId xmlns:p14="http://schemas.microsoft.com/office/powerpoint/2010/main" val="12545970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if not most of the NDBI approaches</a:t>
            </a:r>
            <a:r>
              <a:rPr lang="en-US" baseline="0" dirty="0"/>
              <a:t> include strategies to maximize the likelihood that a child will make a request for help or access to an object.</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38</a:t>
            </a:fld>
            <a:endParaRPr lang="en-US"/>
          </a:p>
        </p:txBody>
      </p:sp>
    </p:spTree>
    <p:extLst>
      <p:ext uri="{BB962C8B-B14F-4D97-AF65-F5344CB8AC3E}">
        <p14:creationId xmlns:p14="http://schemas.microsoft.com/office/powerpoint/2010/main" val="10282852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a:t>
            </a:r>
            <a:r>
              <a:rPr lang="en-US" baseline="0" dirty="0"/>
              <a:t> of imitation is included in many, if not most, NDBI interventions designed for use with young children, for example the Early Start Denver Model, (EDSM) Joint attention and Play Engagement and Regulation (JASPER) and Reciprocal Imitation Training (RIT).  </a:t>
            </a:r>
          </a:p>
          <a:p>
            <a:endParaRPr lang="en-US" baseline="0" dirty="0"/>
          </a:p>
          <a:p>
            <a:r>
              <a:rPr lang="en-US" baseline="0" dirty="0"/>
              <a:t>Contingent Imitation involves </a:t>
            </a:r>
            <a:r>
              <a:rPr lang="en-US" dirty="0"/>
              <a:t>imitating the child’s actions, sounds, words to signal to the child that others can see what he is doing, and are interested in joining the interaction without placing a demand for a specific response</a:t>
            </a:r>
          </a:p>
          <a:p>
            <a:pPr>
              <a:lnSpc>
                <a:spcPct val="150000"/>
              </a:lnSpc>
            </a:pPr>
            <a:r>
              <a:rPr lang="en-US" dirty="0"/>
              <a:t>Evidence suggests that contingent imitation is effective to increase a child’s attention to a social partner, especially very young children or early learners</a:t>
            </a:r>
          </a:p>
          <a:p>
            <a:endParaRPr lang="en-US" dirty="0"/>
          </a:p>
          <a:p>
            <a:endParaRPr lang="en-US" dirty="0"/>
          </a:p>
          <a:p>
            <a:r>
              <a:rPr lang="en-US" dirty="0"/>
              <a:t>Sources:</a:t>
            </a:r>
          </a:p>
          <a:p>
            <a:endParaRPr lang="en-US" dirty="0"/>
          </a:p>
          <a:p>
            <a:r>
              <a:rPr lang="en-US" sz="1200" b="0" i="0" u="none" strike="noStrike" kern="1200" baseline="0" dirty="0">
                <a:solidFill>
                  <a:schemeClr val="tx1"/>
                </a:solidFill>
                <a:latin typeface="+mn-lt"/>
                <a:ea typeface="+mn-ea"/>
                <a:cs typeface="+mn-cs"/>
              </a:rPr>
              <a:t>Dawson, G., &amp; Adams, A. (1984). Imitation and social responsiveness in autistic children. </a:t>
            </a:r>
            <a:r>
              <a:rPr lang="en-US" sz="1200" b="0" i="1" u="none" strike="noStrike" kern="1200" baseline="0" dirty="0">
                <a:solidFill>
                  <a:schemeClr val="tx1"/>
                </a:solidFill>
                <a:latin typeface="+mn-lt"/>
                <a:ea typeface="+mn-ea"/>
                <a:cs typeface="+mn-cs"/>
              </a:rPr>
              <a:t>Journal of</a:t>
            </a:r>
          </a:p>
          <a:p>
            <a:r>
              <a:rPr lang="en-US" sz="1200" b="0" i="1" u="none" strike="noStrike" kern="1200" baseline="0" dirty="0">
                <a:solidFill>
                  <a:schemeClr val="tx1"/>
                </a:solidFill>
                <a:latin typeface="+mn-lt"/>
                <a:ea typeface="+mn-ea"/>
                <a:cs typeface="+mn-cs"/>
              </a:rPr>
              <a:t>Abnormal Child Psychology</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12</a:t>
            </a:r>
            <a:r>
              <a:rPr lang="en-US" sz="1200" b="0" i="0" u="none" strike="noStrike" kern="1200" baseline="0" dirty="0">
                <a:solidFill>
                  <a:schemeClr val="tx1"/>
                </a:solidFill>
                <a:latin typeface="+mn-lt"/>
                <a:ea typeface="+mn-ea"/>
                <a:cs typeface="+mn-cs"/>
              </a:rPr>
              <a:t>, 209-226.</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Dawson, G., &amp; </a:t>
            </a:r>
            <a:r>
              <a:rPr lang="en-US" sz="1200" b="0" i="0" u="none" strike="noStrike" kern="1200" baseline="0" dirty="0" err="1">
                <a:solidFill>
                  <a:schemeClr val="tx1"/>
                </a:solidFill>
                <a:latin typeface="+mn-lt"/>
                <a:ea typeface="+mn-ea"/>
                <a:cs typeface="+mn-cs"/>
              </a:rPr>
              <a:t>Galpert</a:t>
            </a:r>
            <a:r>
              <a:rPr lang="en-US" sz="1200" b="0" i="0" u="none" strike="noStrike" kern="1200" baseline="0" dirty="0">
                <a:solidFill>
                  <a:schemeClr val="tx1"/>
                </a:solidFill>
                <a:latin typeface="+mn-lt"/>
                <a:ea typeface="+mn-ea"/>
                <a:cs typeface="+mn-cs"/>
              </a:rPr>
              <a:t>, L. (1990). Mothers’ use of imitative play for facilitating social responsiveness and</a:t>
            </a:r>
          </a:p>
          <a:p>
            <a:r>
              <a:rPr lang="en-US" sz="1200" b="0" i="0" u="none" strike="noStrike" kern="1200" baseline="0" dirty="0">
                <a:solidFill>
                  <a:schemeClr val="tx1"/>
                </a:solidFill>
                <a:latin typeface="+mn-lt"/>
                <a:ea typeface="+mn-ea"/>
                <a:cs typeface="+mn-cs"/>
              </a:rPr>
              <a:t>toy play in young autistic children. </a:t>
            </a:r>
            <a:r>
              <a:rPr lang="en-US" sz="1200" b="0" i="1" u="none" strike="noStrike" kern="1200" baseline="0" dirty="0">
                <a:solidFill>
                  <a:schemeClr val="tx1"/>
                </a:solidFill>
                <a:latin typeface="+mn-lt"/>
                <a:ea typeface="+mn-ea"/>
                <a:cs typeface="+mn-cs"/>
              </a:rPr>
              <a:t>Development and Psychopathology</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2</a:t>
            </a:r>
            <a:r>
              <a:rPr lang="en-US" sz="1200" b="0" i="0" u="none" strike="noStrike" kern="1200" baseline="0" dirty="0">
                <a:solidFill>
                  <a:schemeClr val="tx1"/>
                </a:solidFill>
                <a:latin typeface="+mn-lt"/>
                <a:ea typeface="+mn-ea"/>
                <a:cs typeface="+mn-cs"/>
              </a:rPr>
              <a:t>(15), 1-162.</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Ezell, S. (2012). Imitation effects on joint attention behaviors of children with autism. </a:t>
            </a:r>
            <a:r>
              <a:rPr lang="en-US" sz="1200" b="0" i="1" u="none" strike="noStrike" kern="1200" baseline="0" dirty="0">
                <a:solidFill>
                  <a:schemeClr val="tx1"/>
                </a:solidFill>
                <a:latin typeface="+mn-lt"/>
                <a:ea typeface="+mn-ea"/>
                <a:cs typeface="+mn-cs"/>
              </a:rPr>
              <a:t>Psychology</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3</a:t>
            </a:r>
            <a:r>
              <a:rPr lang="en-US" sz="1200" b="0" i="0" u="none" strike="noStrike" kern="1200" baseline="0" dirty="0">
                <a:solidFill>
                  <a:schemeClr val="tx1"/>
                </a:solidFill>
                <a:latin typeface="+mn-lt"/>
                <a:ea typeface="+mn-ea"/>
                <a:cs typeface="+mn-cs"/>
              </a:rPr>
              <a:t>, 681-</a:t>
            </a:r>
          </a:p>
          <a:p>
            <a:r>
              <a:rPr lang="en-US" sz="1200" b="0" i="0" u="none" strike="noStrike" kern="1200" baseline="0" dirty="0">
                <a:solidFill>
                  <a:schemeClr val="tx1"/>
                </a:solidFill>
                <a:latin typeface="+mn-lt"/>
                <a:ea typeface="+mn-ea"/>
                <a:cs typeface="+mn-cs"/>
              </a:rPr>
              <a:t>685. doi:10.4236/psych.2012.39103</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Field, T., Sanders, C., &amp; </a:t>
            </a:r>
            <a:r>
              <a:rPr lang="en-US" sz="1200" b="0" i="0" u="none" strike="noStrike" kern="1200" baseline="0" dirty="0" err="1">
                <a:solidFill>
                  <a:schemeClr val="tx1"/>
                </a:solidFill>
                <a:latin typeface="+mn-lt"/>
                <a:ea typeface="+mn-ea"/>
                <a:cs typeface="+mn-cs"/>
              </a:rPr>
              <a:t>Nadel</a:t>
            </a:r>
            <a:r>
              <a:rPr lang="en-US" sz="1200" b="0" i="0" u="none" strike="noStrike" kern="1200" baseline="0" dirty="0">
                <a:solidFill>
                  <a:schemeClr val="tx1"/>
                </a:solidFill>
                <a:latin typeface="+mn-lt"/>
                <a:ea typeface="+mn-ea"/>
                <a:cs typeface="+mn-cs"/>
              </a:rPr>
              <a:t>, J. (2001). Children with autism display more social behaviors after</a:t>
            </a:r>
          </a:p>
          <a:p>
            <a:r>
              <a:rPr lang="en-US" sz="1200" b="0" i="0" u="none" strike="noStrike" kern="1200" baseline="0" dirty="0">
                <a:solidFill>
                  <a:schemeClr val="tx1"/>
                </a:solidFill>
                <a:latin typeface="+mn-lt"/>
                <a:ea typeface="+mn-ea"/>
                <a:cs typeface="+mn-cs"/>
              </a:rPr>
              <a:t>repeated imitation sessions. </a:t>
            </a:r>
            <a:r>
              <a:rPr lang="en-US" sz="1200" b="0" i="1" u="none" strike="noStrike" kern="1200" baseline="0" dirty="0">
                <a:solidFill>
                  <a:schemeClr val="tx1"/>
                </a:solidFill>
                <a:latin typeface="+mn-lt"/>
                <a:ea typeface="+mn-ea"/>
                <a:cs typeface="+mn-cs"/>
              </a:rPr>
              <a:t>Autism: The International Journal of Research and Practice</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5</a:t>
            </a:r>
            <a:r>
              <a:rPr lang="en-US" sz="1200" b="0" i="0" u="none" strike="noStrike" kern="1200" baseline="0" dirty="0">
                <a:solidFill>
                  <a:schemeClr val="tx1"/>
                </a:solidFill>
                <a:latin typeface="+mn-lt"/>
                <a:ea typeface="+mn-ea"/>
                <a:cs typeface="+mn-cs"/>
              </a:rPr>
              <a:t>, 317-323.</a:t>
            </a:r>
          </a:p>
          <a:p>
            <a:r>
              <a:rPr lang="en-US" sz="1200" b="0" i="0" u="none" strike="noStrike" kern="1200" baseline="0" dirty="0">
                <a:solidFill>
                  <a:schemeClr val="tx1"/>
                </a:solidFill>
                <a:latin typeface="+mn-lt"/>
                <a:ea typeface="+mn-ea"/>
                <a:cs typeface="+mn-cs"/>
              </a:rPr>
              <a:t>doi:10.1177/1362361301005003008</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err="1">
                <a:solidFill>
                  <a:schemeClr val="tx1"/>
                </a:solidFill>
                <a:latin typeface="+mn-lt"/>
                <a:ea typeface="+mn-ea"/>
                <a:cs typeface="+mn-cs"/>
              </a:rPr>
              <a:t>Gulsrud</a:t>
            </a:r>
            <a:r>
              <a:rPr lang="en-US" sz="1200" b="0" i="0" u="none" strike="noStrike" kern="1200" baseline="0" dirty="0">
                <a:solidFill>
                  <a:schemeClr val="tx1"/>
                </a:solidFill>
                <a:latin typeface="+mn-lt"/>
                <a:ea typeface="+mn-ea"/>
                <a:cs typeface="+mn-cs"/>
              </a:rPr>
              <a:t>, A. C., Hellemann, G., Shire, S., &amp; Kasari, C. (2016). Isolating active ingredients in a </a:t>
            </a:r>
            <a:r>
              <a:rPr lang="en-US" sz="1200" b="0" i="0" u="none" strike="noStrike" kern="1200" baseline="0" dirty="0" err="1">
                <a:solidFill>
                  <a:schemeClr val="tx1"/>
                </a:solidFill>
                <a:latin typeface="+mn-lt"/>
                <a:ea typeface="+mn-ea"/>
                <a:cs typeface="+mn-cs"/>
              </a:rPr>
              <a:t>parentmediated</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social communication intervention for toddlers with autism spectrum disorder. </a:t>
            </a:r>
            <a:r>
              <a:rPr lang="en-US" sz="1200" b="0" i="1" u="none" strike="noStrike" kern="1200" baseline="0" dirty="0">
                <a:solidFill>
                  <a:schemeClr val="tx1"/>
                </a:solidFill>
                <a:latin typeface="+mn-lt"/>
                <a:ea typeface="+mn-ea"/>
                <a:cs typeface="+mn-cs"/>
              </a:rPr>
              <a:t>Journal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kern="1200" baseline="0" dirty="0">
                <a:solidFill>
                  <a:schemeClr val="tx1"/>
                </a:solidFill>
                <a:latin typeface="+mn-lt"/>
                <a:ea typeface="+mn-ea"/>
                <a:cs typeface="+mn-cs"/>
              </a:rPr>
              <a:t>Child Psychology and Psychiatry</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57</a:t>
            </a:r>
            <a:r>
              <a:rPr lang="en-US" sz="1200" b="0" i="0" u="none" strike="noStrike" kern="1200" baseline="0" dirty="0">
                <a:solidFill>
                  <a:schemeClr val="tx1"/>
                </a:solidFill>
                <a:latin typeface="+mn-lt"/>
                <a:ea typeface="+mn-ea"/>
                <a:cs typeface="+mn-cs"/>
              </a:rPr>
              <a:t>, 606-613. </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a:rPr>
              <a:t>https://doi.org/10.1111/jcpp.12481</a:t>
            </a: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r>
              <a:rPr lang="en-US" sz="1200" b="0" i="0" u="none" strike="noStrike" kern="1200" baseline="0" dirty="0" err="1">
                <a:solidFill>
                  <a:schemeClr val="tx1"/>
                </a:solidFill>
                <a:latin typeface="+mn-lt"/>
                <a:ea typeface="+mn-ea"/>
                <a:cs typeface="+mn-cs"/>
              </a:rPr>
              <a:t>Haebig</a:t>
            </a:r>
            <a:r>
              <a:rPr lang="en-US" sz="1200" b="0" i="0" u="none" strike="noStrike" kern="1200" baseline="0" dirty="0">
                <a:solidFill>
                  <a:schemeClr val="tx1"/>
                </a:solidFill>
                <a:latin typeface="+mn-lt"/>
                <a:ea typeface="+mn-ea"/>
                <a:cs typeface="+mn-cs"/>
              </a:rPr>
              <a:t>, E., McDuffie, A., &amp; </a:t>
            </a:r>
            <a:r>
              <a:rPr lang="en-US" sz="1200" b="0" i="0" u="none" strike="noStrike" kern="1200" baseline="0" dirty="0" err="1">
                <a:solidFill>
                  <a:schemeClr val="tx1"/>
                </a:solidFill>
                <a:latin typeface="+mn-lt"/>
                <a:ea typeface="+mn-ea"/>
                <a:cs typeface="+mn-cs"/>
              </a:rPr>
              <a:t>Weismer</a:t>
            </a:r>
            <a:r>
              <a:rPr lang="en-US" sz="1200" b="0" i="0" u="none" strike="noStrike" kern="1200" baseline="0" dirty="0">
                <a:solidFill>
                  <a:schemeClr val="tx1"/>
                </a:solidFill>
                <a:latin typeface="+mn-lt"/>
                <a:ea typeface="+mn-ea"/>
                <a:cs typeface="+mn-cs"/>
              </a:rPr>
              <a:t>, S. E. (2013). The contribution of two categories of parent verbal</a:t>
            </a:r>
          </a:p>
          <a:p>
            <a:r>
              <a:rPr lang="en-US" sz="1200" b="0" i="0" u="none" strike="noStrike" kern="1200" baseline="0" dirty="0">
                <a:solidFill>
                  <a:schemeClr val="tx1"/>
                </a:solidFill>
                <a:latin typeface="+mn-lt"/>
                <a:ea typeface="+mn-ea"/>
                <a:cs typeface="+mn-cs"/>
              </a:rPr>
              <a:t>responsiveness to later language for toddlers and preschoolers on the autism spectrum. </a:t>
            </a:r>
            <a:r>
              <a:rPr lang="en-US" sz="1200" b="0" i="1" u="none" strike="noStrike" kern="1200" baseline="0" dirty="0">
                <a:solidFill>
                  <a:schemeClr val="tx1"/>
                </a:solidFill>
                <a:latin typeface="+mn-lt"/>
                <a:ea typeface="+mn-ea"/>
                <a:cs typeface="+mn-cs"/>
              </a:rPr>
              <a:t>American</a:t>
            </a:r>
          </a:p>
          <a:p>
            <a:r>
              <a:rPr lang="en-US" sz="1200" b="0" i="1" u="none" strike="noStrike" kern="1200" baseline="0" dirty="0">
                <a:solidFill>
                  <a:schemeClr val="tx1"/>
                </a:solidFill>
                <a:latin typeface="+mn-lt"/>
                <a:ea typeface="+mn-ea"/>
                <a:cs typeface="+mn-cs"/>
              </a:rPr>
              <a:t>Journal of Speech-Language Pathology</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22</a:t>
            </a:r>
            <a:r>
              <a:rPr lang="en-US" sz="1200" b="0" i="0" u="none" strike="noStrike" kern="1200" baseline="0" dirty="0">
                <a:solidFill>
                  <a:schemeClr val="tx1"/>
                </a:solidFill>
                <a:latin typeface="+mn-lt"/>
                <a:ea typeface="+mn-ea"/>
                <a:cs typeface="+mn-cs"/>
              </a:rPr>
              <a:t>, 57-70. doi:10.1044/1058-0360(2012/11-0004)</a:t>
            </a:r>
          </a:p>
          <a:p>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Killmeyer, S., </a:t>
            </a:r>
            <a:r>
              <a:rPr lang="en-US" sz="1200" b="0" i="0" kern="1200" dirty="0" err="1">
                <a:solidFill>
                  <a:schemeClr val="tx1"/>
                </a:solidFill>
                <a:effectLst/>
                <a:latin typeface="+mn-lt"/>
                <a:ea typeface="+mn-ea"/>
                <a:cs typeface="+mn-cs"/>
              </a:rPr>
              <a:t>Kaczmarek</a:t>
            </a:r>
            <a:r>
              <a:rPr lang="en-US" sz="1200" b="0" i="0" kern="1200" dirty="0">
                <a:solidFill>
                  <a:schemeClr val="tx1"/>
                </a:solidFill>
                <a:effectLst/>
                <a:latin typeface="+mn-lt"/>
                <a:ea typeface="+mn-ea"/>
                <a:cs typeface="+mn-cs"/>
              </a:rPr>
              <a:t>, L., </a:t>
            </a:r>
            <a:r>
              <a:rPr lang="en-US" sz="1200" b="0" i="0" kern="1200" dirty="0" err="1">
                <a:solidFill>
                  <a:schemeClr val="tx1"/>
                </a:solidFill>
                <a:effectLst/>
                <a:latin typeface="+mn-lt"/>
                <a:ea typeface="+mn-ea"/>
                <a:cs typeface="+mn-cs"/>
              </a:rPr>
              <a:t>Kostewicz</a:t>
            </a:r>
            <a:r>
              <a:rPr lang="en-US" sz="1200" b="0" i="0" kern="1200" dirty="0">
                <a:solidFill>
                  <a:schemeClr val="tx1"/>
                </a:solidFill>
                <a:effectLst/>
                <a:latin typeface="+mn-lt"/>
                <a:ea typeface="+mn-ea"/>
                <a:cs typeface="+mn-cs"/>
              </a:rPr>
              <a:t>, D., &amp; </a:t>
            </a:r>
            <a:r>
              <a:rPr lang="en-US" sz="1200" b="0" i="0" kern="1200" dirty="0" err="1">
                <a:solidFill>
                  <a:schemeClr val="tx1"/>
                </a:solidFill>
                <a:effectLst/>
                <a:latin typeface="+mn-lt"/>
                <a:ea typeface="+mn-ea"/>
                <a:cs typeface="+mn-cs"/>
              </a:rPr>
              <a:t>Yelich</a:t>
            </a:r>
            <a:r>
              <a:rPr lang="en-US" sz="1200" b="0" i="0" kern="1200" dirty="0">
                <a:solidFill>
                  <a:schemeClr val="tx1"/>
                </a:solidFill>
                <a:effectLst/>
                <a:latin typeface="+mn-lt"/>
                <a:ea typeface="+mn-ea"/>
                <a:cs typeface="+mn-cs"/>
              </a:rPr>
              <a:t>, A. (2019). Contingent imitation and young children at-risk for autism spectrum disorder. </a:t>
            </a:r>
            <a:r>
              <a:rPr lang="en-US" sz="1200" b="0" i="1" kern="1200" dirty="0">
                <a:solidFill>
                  <a:schemeClr val="tx1"/>
                </a:solidFill>
                <a:effectLst/>
                <a:latin typeface="+mn-lt"/>
                <a:ea typeface="+mn-ea"/>
                <a:cs typeface="+mn-cs"/>
              </a:rPr>
              <a:t>Journal of Early Intervention</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41</a:t>
            </a:r>
            <a:r>
              <a:rPr lang="en-US" sz="1200" b="0" i="0" kern="1200" dirty="0">
                <a:solidFill>
                  <a:schemeClr val="tx1"/>
                </a:solidFill>
                <a:effectLst/>
                <a:latin typeface="+mn-lt"/>
                <a:ea typeface="+mn-ea"/>
                <a:cs typeface="+mn-cs"/>
              </a:rPr>
              <a:t>(2), 141-158.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4"/>
              </a:rPr>
              <a:t>https://doi.org/10.1177/1053815118819230</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41</a:t>
            </a:fld>
            <a:endParaRPr lang="en-US"/>
          </a:p>
        </p:txBody>
      </p:sp>
    </p:spTree>
    <p:extLst>
      <p:ext uri="{BB962C8B-B14F-4D97-AF65-F5344CB8AC3E}">
        <p14:creationId xmlns:p14="http://schemas.microsoft.com/office/powerpoint/2010/main" val="299392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use of imitation is an opportunity to engage in a reciprocal interaction – that could involve</a:t>
            </a:r>
            <a:r>
              <a:rPr lang="en-US" baseline="0" dirty="0"/>
              <a:t> many back-and-forth exchanges, there are other strategies typically implemented by NDBI interventions that involve creating opportunities to trade and/or take turns with toys or in the context of simple games with gestures/movements </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42</a:t>
            </a:fld>
            <a:endParaRPr lang="en-US"/>
          </a:p>
        </p:txBody>
      </p:sp>
    </p:spTree>
    <p:extLst>
      <p:ext uri="{BB962C8B-B14F-4D97-AF65-F5344CB8AC3E}">
        <p14:creationId xmlns:p14="http://schemas.microsoft.com/office/powerpoint/2010/main" val="40963043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a:t>
            </a:r>
            <a:r>
              <a:rPr lang="en-US" baseline="0" dirty="0"/>
              <a:t> the use of strategies like environmental modifications, following a child’s lead in play, providing language models and expansions, contingent imitation, and creating opportunities for communication and turn-taking are foundational to supporting a young child’s motivation for social engagement – and are always important to continue to reinforce a child’s motivation to connect with others, direct teaching is also essential once a child is able to maintain periods of social engagement with another. Direct teaching provides the opportunity to systematically teach the child new skills that build directly onto previously acquired skills in a seamless manner.</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43</a:t>
            </a:fld>
            <a:endParaRPr lang="en-US"/>
          </a:p>
        </p:txBody>
      </p:sp>
    </p:spTree>
    <p:extLst>
      <p:ext uri="{BB962C8B-B14F-4D97-AF65-F5344CB8AC3E}">
        <p14:creationId xmlns:p14="http://schemas.microsoft.com/office/powerpoint/2010/main" val="23380400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 of prompts must</a:t>
            </a:r>
            <a:r>
              <a:rPr lang="en-US" baseline="0" dirty="0"/>
              <a:t> be used by interventionists and taught to parents to be used in a systematic way, and then faded as a child sustainably acquires new skills.</a:t>
            </a:r>
          </a:p>
          <a:p>
            <a:endParaRPr lang="en-US" baseline="0" dirty="0"/>
          </a:p>
          <a:p>
            <a:r>
              <a:rPr lang="en-US" baseline="0" dirty="0"/>
              <a:t>They are ideally</a:t>
            </a:r>
            <a:r>
              <a:rPr lang="en-US" dirty="0"/>
              <a:t> provided when the child is attending to the object event of shared focus</a:t>
            </a:r>
          </a:p>
          <a:p>
            <a:r>
              <a:rPr lang="en-US" dirty="0"/>
              <a:t>Should be stated clearly, simply and predictably e.g., “what do you want?”</a:t>
            </a:r>
          </a:p>
          <a:p>
            <a:r>
              <a:rPr lang="en-US" dirty="0"/>
              <a:t>Use wait time (2-30 seconds depending on the child) to allow the child to respond</a:t>
            </a:r>
          </a:p>
          <a:p>
            <a:r>
              <a:rPr lang="en-US" dirty="0"/>
              <a:t>Give more support as needed to elicit response, for example – prompt again with first sound of the desired response (</a:t>
            </a:r>
            <a:r>
              <a:rPr lang="en-US" dirty="0" err="1"/>
              <a:t>mmmm</a:t>
            </a:r>
            <a:r>
              <a:rPr lang="en-US" dirty="0"/>
              <a:t> for milk) prompting up to 3 times until child succeeds</a:t>
            </a:r>
          </a:p>
          <a:p>
            <a:r>
              <a:rPr lang="en-US" dirty="0"/>
              <a:t>Offer reinforcement immediately for first efforts even if not the final form of the behavior, then gradually shape</a:t>
            </a:r>
          </a:p>
          <a:p>
            <a:r>
              <a:rPr lang="en-US" dirty="0"/>
              <a:t>Fade support over time when new skill is consistent and spontaneous</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44</a:t>
            </a:fld>
            <a:endParaRPr lang="en-US"/>
          </a:p>
        </p:txBody>
      </p:sp>
    </p:spTree>
    <p:extLst>
      <p:ext uri="{BB962C8B-B14F-4D97-AF65-F5344CB8AC3E}">
        <p14:creationId xmlns:p14="http://schemas.microsoft.com/office/powerpoint/2010/main" val="22381726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will support discussion that the environment</a:t>
            </a:r>
            <a:r>
              <a:rPr lang="en-US" baseline="0" dirty="0"/>
              <a:t> supports the interaction through the use of 2 sets of identical toys, which supports the way the interventionist and the child can connect with each other through the use of imitation, animation, language and play models and expansions, and opportunities for reciprocity – all in the context of the child’s interest in the activity. She also supports his sensory needs through the use of the shaker filled with rice, which is clearly reinforcing.</a:t>
            </a:r>
          </a:p>
          <a:p>
            <a:endParaRPr lang="en-US" baseline="0" dirty="0"/>
          </a:p>
          <a:p>
            <a:r>
              <a:rPr lang="en-US" baseline="0" dirty="0"/>
              <a:t>She uses </a:t>
            </a:r>
            <a:r>
              <a:rPr lang="en-US" b="1" baseline="0" dirty="0"/>
              <a:t>prompting</a:t>
            </a:r>
            <a:r>
              <a:rPr lang="en-US" baseline="0" dirty="0"/>
              <a:t> in a natural way, inviting him to shake on our cheese – shake </a:t>
            </a:r>
            <a:r>
              <a:rPr lang="en-US" baseline="0" dirty="0" err="1"/>
              <a:t>shake</a:t>
            </a:r>
            <a:r>
              <a:rPr lang="en-US" baseline="0" dirty="0"/>
              <a:t> </a:t>
            </a:r>
            <a:r>
              <a:rPr lang="en-US" baseline="0" dirty="0" err="1"/>
              <a:t>shake</a:t>
            </a:r>
            <a:r>
              <a:rPr lang="en-US" baseline="0" dirty="0"/>
              <a:t>!  She provides a prompt to label red or green, and when he does he accesses the </a:t>
            </a:r>
            <a:r>
              <a:rPr lang="en-US" b="1" baseline="0" dirty="0"/>
              <a:t>natural reinforcement </a:t>
            </a:r>
            <a:r>
              <a:rPr lang="en-US" baseline="0" dirty="0"/>
              <a:t>of gaining access to the shaker.</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45</a:t>
            </a:fld>
            <a:endParaRPr lang="en-US"/>
          </a:p>
        </p:txBody>
      </p:sp>
    </p:spTree>
    <p:extLst>
      <p:ext uri="{BB962C8B-B14F-4D97-AF65-F5344CB8AC3E}">
        <p14:creationId xmlns:p14="http://schemas.microsoft.com/office/powerpoint/2010/main" val="744876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Finally, NDBI interventions typically employ</a:t>
            </a:r>
            <a:r>
              <a:rPr lang="en-US" baseline="0" dirty="0"/>
              <a:t> the use of manualized protocols to ensure that empirically validated intervention approaches are implemented in the same way they were carried out when the intervention was shown to be valid. </a:t>
            </a:r>
          </a:p>
          <a:p>
            <a:endParaRPr lang="en-US" baseline="0" dirty="0"/>
          </a:p>
          <a:p>
            <a:r>
              <a:rPr lang="en-US" baseline="0" dirty="0"/>
              <a:t>This is important at 2 levels:</a:t>
            </a:r>
          </a:p>
          <a:p>
            <a:endParaRPr lang="en-US" baseline="0" dirty="0"/>
          </a:p>
          <a:p>
            <a:r>
              <a:rPr lang="en-US" baseline="0" dirty="0"/>
              <a:t>How the intervention is taught to the parent or professional who will use the intervention with the child</a:t>
            </a:r>
          </a:p>
          <a:p>
            <a:endParaRPr lang="en-US" baseline="0" dirty="0"/>
          </a:p>
          <a:p>
            <a:r>
              <a:rPr lang="en-US" baseline="0" dirty="0"/>
              <a:t>How the parent or professional in turn implements the intervention with the child</a:t>
            </a:r>
          </a:p>
          <a:p>
            <a:endParaRPr lang="en-US" baseline="0" dirty="0"/>
          </a:p>
          <a:p>
            <a:r>
              <a:rPr lang="en-US" baseline="0" dirty="0"/>
              <a:t>When both of these are in place, both families and professionals know they are using the intervention procedures as they were intended to be used</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46</a:t>
            </a:fld>
            <a:endParaRPr lang="en-US"/>
          </a:p>
        </p:txBody>
      </p:sp>
    </p:spTree>
    <p:extLst>
      <p:ext uri="{BB962C8B-B14F-4D97-AF65-F5344CB8AC3E}">
        <p14:creationId xmlns:p14="http://schemas.microsoft.com/office/powerpoint/2010/main" val="2214629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results of this study created a groundswell of interest for families of children with autism – even though these amazing results were never fully replicated.</a:t>
            </a:r>
          </a:p>
          <a:p>
            <a:endParaRPr lang="en-US" baseline="0" dirty="0"/>
          </a:p>
          <a:p>
            <a:r>
              <a:rPr lang="en-US" baseline="0" dirty="0"/>
              <a:t>Despite this, a new movement towards early intensive treatment – including insurance reform to ensure payment for treatment had begun, and Discrete Trial Training became increasingly popular.</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6</a:t>
            </a:fld>
            <a:endParaRPr lang="en-US"/>
          </a:p>
        </p:txBody>
      </p:sp>
    </p:spTree>
    <p:extLst>
      <p:ext uri="{BB962C8B-B14F-4D97-AF65-F5344CB8AC3E}">
        <p14:creationId xmlns:p14="http://schemas.microsoft.com/office/powerpoint/2010/main" val="1051316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bullets)</a:t>
            </a:r>
          </a:p>
          <a:p>
            <a:endParaRPr lang="en-US" dirty="0"/>
          </a:p>
          <a:p>
            <a:r>
              <a:rPr lang="en-US" dirty="0"/>
              <a:t>Discrete</a:t>
            </a:r>
            <a:r>
              <a:rPr lang="en-US" baseline="0" dirty="0"/>
              <a:t> Trial Training was originally developed for use with elementary aged children and older, in the context of highly controlled environment like therapy rooms and clinics. Since then, Early Intensive Behavioral Intervention (EIBI) has been developed for use with children under the age of 5.</a:t>
            </a:r>
          </a:p>
          <a:p>
            <a:endParaRPr lang="en-US" baseline="0" dirty="0"/>
          </a:p>
          <a:p>
            <a:r>
              <a:rPr lang="en-US" dirty="0"/>
              <a:t>Sources: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Reichow</a:t>
            </a:r>
            <a:r>
              <a:rPr lang="en-US" dirty="0"/>
              <a:t>, B., Barton, E. E., Boyd, B. A., &amp; Hume, K. (2012). Early intensive behavioral intervention (EIBI) for young children with autism spectrum disorders (ASD). Cochrane Database of Systematic Reviews, Issue 10, Art. No.: CD009260. doi: 10.1002/14651858.cd009260.pub2</a:t>
            </a:r>
            <a:endParaRPr lang="en-US" sz="1400" dirty="0"/>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7</a:t>
            </a:fld>
            <a:endParaRPr lang="en-US"/>
          </a:p>
        </p:txBody>
      </p:sp>
    </p:spTree>
    <p:extLst>
      <p:ext uri="{BB962C8B-B14F-4D97-AF65-F5344CB8AC3E}">
        <p14:creationId xmlns:p14="http://schemas.microsoft.com/office/powerpoint/2010/main" val="7060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supports discussion that the target behaviors were imitation and requesting, followed by access to the beads as reinforcement. Note that the child is strapped into a highchair, and the context is not a natural one for a two-year old, and the conditions and reinforcement will not be reproduced in that child’s everyday environments outside of a therapy session. Discuss the pros and cons of a highly structured intervention such as this one and elicit experiences anyone has had with this approach in the context of children under the age of three.</a:t>
            </a:r>
          </a:p>
        </p:txBody>
      </p:sp>
      <p:sp>
        <p:nvSpPr>
          <p:cNvPr id="4" name="Slide Number Placeholder 3"/>
          <p:cNvSpPr>
            <a:spLocks noGrp="1"/>
          </p:cNvSpPr>
          <p:nvPr>
            <p:ph type="sldNum" sz="quarter" idx="5"/>
          </p:nvPr>
        </p:nvSpPr>
        <p:spPr/>
        <p:txBody>
          <a:bodyPr/>
          <a:lstStyle/>
          <a:p>
            <a:fld id="{BDBA595B-59C9-4F96-9417-7C307BE46177}" type="slidenum">
              <a:rPr lang="en-US" smtClean="0"/>
              <a:t>8</a:t>
            </a:fld>
            <a:endParaRPr lang="en-US"/>
          </a:p>
        </p:txBody>
      </p:sp>
    </p:spTree>
    <p:extLst>
      <p:ext uri="{BB962C8B-B14F-4D97-AF65-F5344CB8AC3E}">
        <p14:creationId xmlns:p14="http://schemas.microsoft.com/office/powerpoint/2010/main" val="2813339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Despite evidence that this highly structured approach demonstrated some efficacy in increasing specific skills, there were real problems with the realization of long-term functional benefits (read bullets)</a:t>
            </a:r>
          </a:p>
          <a:p>
            <a:endParaRPr lang="en-US" baseline="0" dirty="0"/>
          </a:p>
          <a:p>
            <a:r>
              <a:rPr lang="en-US" b="1" baseline="0" dirty="0"/>
              <a:t>Sources:</a:t>
            </a:r>
          </a:p>
          <a:p>
            <a:endParaRPr lang="en-US" b="1" baseline="0" dirty="0"/>
          </a:p>
          <a:p>
            <a:r>
              <a:rPr lang="en-US" sz="1200" b="0" i="0" kern="1200" dirty="0">
                <a:solidFill>
                  <a:schemeClr val="tx1"/>
                </a:solidFill>
                <a:effectLst/>
                <a:latin typeface="+mn-lt"/>
                <a:ea typeface="+mn-ea"/>
                <a:cs typeface="+mn-cs"/>
              </a:rPr>
              <a:t>Schreibman, L., Dawson, G., </a:t>
            </a:r>
            <a:r>
              <a:rPr lang="en-US" sz="1200" b="0" i="0" kern="1200" dirty="0" err="1">
                <a:solidFill>
                  <a:schemeClr val="tx1"/>
                </a:solidFill>
                <a:effectLst/>
                <a:latin typeface="+mn-lt"/>
                <a:ea typeface="+mn-ea"/>
                <a:cs typeface="+mn-cs"/>
              </a:rPr>
              <a:t>Stahmer</a:t>
            </a:r>
            <a:r>
              <a:rPr lang="en-US" sz="1200" b="0" i="0" kern="1200" dirty="0">
                <a:solidFill>
                  <a:schemeClr val="tx1"/>
                </a:solidFill>
                <a:effectLst/>
                <a:latin typeface="+mn-lt"/>
                <a:ea typeface="+mn-ea"/>
                <a:cs typeface="+mn-cs"/>
              </a:rPr>
              <a:t>, A. C., </a:t>
            </a:r>
            <a:r>
              <a:rPr lang="en-US" sz="1200" b="0" i="0" kern="1200" dirty="0" err="1">
                <a:solidFill>
                  <a:schemeClr val="tx1"/>
                </a:solidFill>
                <a:effectLst/>
                <a:latin typeface="+mn-lt"/>
                <a:ea typeface="+mn-ea"/>
                <a:cs typeface="+mn-cs"/>
              </a:rPr>
              <a:t>Landa</a:t>
            </a:r>
            <a:r>
              <a:rPr lang="en-US" sz="1200" b="0" i="0" kern="1200" dirty="0">
                <a:solidFill>
                  <a:schemeClr val="tx1"/>
                </a:solidFill>
                <a:effectLst/>
                <a:latin typeface="+mn-lt"/>
                <a:ea typeface="+mn-ea"/>
                <a:cs typeface="+mn-cs"/>
              </a:rPr>
              <a:t>, R., Rogers, S. J., McGee, G. G., ... &amp; Halladay, A. (2015). Naturalistic developmental behavioral interventions: Empirically validated treatments for autism spectrum disorder. </a:t>
            </a:r>
            <a:r>
              <a:rPr lang="en-US" sz="1200" b="0" i="1" kern="1200" dirty="0">
                <a:solidFill>
                  <a:schemeClr val="tx1"/>
                </a:solidFill>
                <a:effectLst/>
                <a:latin typeface="+mn-lt"/>
                <a:ea typeface="+mn-ea"/>
                <a:cs typeface="+mn-cs"/>
              </a:rPr>
              <a:t>Journal of autism and developmental disorders</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45</a:t>
            </a:r>
            <a:r>
              <a:rPr lang="en-US" sz="1200" b="0" i="0" kern="1200" dirty="0">
                <a:solidFill>
                  <a:schemeClr val="tx1"/>
                </a:solidFill>
                <a:effectLst/>
                <a:latin typeface="+mn-lt"/>
                <a:ea typeface="+mn-ea"/>
                <a:cs typeface="+mn-cs"/>
              </a:rPr>
              <a:t>(8), 2411-2428. </a:t>
            </a:r>
          </a:p>
          <a:p>
            <a:r>
              <a:rPr lang="en-US" sz="1200" b="0" i="0" kern="1200" baseline="0" dirty="0">
                <a:solidFill>
                  <a:schemeClr val="tx1"/>
                </a:solidFill>
                <a:effectLst/>
                <a:latin typeface="+mn-lt"/>
                <a:ea typeface="+mn-ea"/>
                <a:cs typeface="+mn-cs"/>
              </a:rPr>
              <a:t>doi: </a:t>
            </a:r>
            <a:r>
              <a:rPr lang="en-US" sz="1200" b="0" i="0" kern="1200" dirty="0">
                <a:solidFill>
                  <a:schemeClr val="tx1"/>
                </a:solidFill>
                <a:effectLst/>
                <a:latin typeface="+mn-lt"/>
                <a:ea typeface="+mn-ea"/>
                <a:cs typeface="+mn-cs"/>
              </a:rPr>
              <a:t>10.1007/s10803-015-2407-8</a:t>
            </a:r>
            <a:endParaRPr lang="en-US" baseline="0" dirty="0"/>
          </a:p>
          <a:p>
            <a:endParaRPr lang="en-US" dirty="0"/>
          </a:p>
        </p:txBody>
      </p:sp>
      <p:sp>
        <p:nvSpPr>
          <p:cNvPr id="4" name="Slide Number Placeholder 3"/>
          <p:cNvSpPr>
            <a:spLocks noGrp="1"/>
          </p:cNvSpPr>
          <p:nvPr>
            <p:ph type="sldNum" sz="quarter" idx="5"/>
          </p:nvPr>
        </p:nvSpPr>
        <p:spPr/>
        <p:txBody>
          <a:bodyPr/>
          <a:lstStyle/>
          <a:p>
            <a:fld id="{BDBA595B-59C9-4F96-9417-7C307BE46177}" type="slidenum">
              <a:rPr lang="en-US" smtClean="0"/>
              <a:t>9</a:t>
            </a:fld>
            <a:endParaRPr lang="en-US"/>
          </a:p>
        </p:txBody>
      </p:sp>
    </p:spTree>
    <p:extLst>
      <p:ext uri="{BB962C8B-B14F-4D97-AF65-F5344CB8AC3E}">
        <p14:creationId xmlns:p14="http://schemas.microsoft.com/office/powerpoint/2010/main" val="4139807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response to</a:t>
            </a:r>
            <a:r>
              <a:rPr lang="en-US" baseline="0" dirty="0"/>
              <a:t> accumulating research that development is acquired by all children in more or less predictable sequences, developers of interventions for young children became more focused on how new approaches could incorporate developmental sequences into intervention protocols that matched the way early brain development unfolds.</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10</a:t>
            </a:fld>
            <a:endParaRPr lang="en-US"/>
          </a:p>
        </p:txBody>
      </p:sp>
    </p:spTree>
    <p:extLst>
      <p:ext uri="{BB962C8B-B14F-4D97-AF65-F5344CB8AC3E}">
        <p14:creationId xmlns:p14="http://schemas.microsoft.com/office/powerpoint/2010/main" val="1297499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recognition</a:t>
            </a:r>
            <a:r>
              <a:rPr lang="en-US" baseline="0" dirty="0"/>
              <a:t> of the role of early precursors to language – including social orienting, social engagement, joint attention and imitation was the beginning of a new way of treating autism in young children</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11</a:t>
            </a:fld>
            <a:endParaRPr lang="en-US"/>
          </a:p>
        </p:txBody>
      </p:sp>
    </p:spTree>
    <p:extLst>
      <p:ext uri="{BB962C8B-B14F-4D97-AF65-F5344CB8AC3E}">
        <p14:creationId xmlns:p14="http://schemas.microsoft.com/office/powerpoint/2010/main" val="344335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2646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6859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345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59856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4059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Tree>
    <p:extLst>
      <p:ext uri="{BB962C8B-B14F-4D97-AF65-F5344CB8AC3E}">
        <p14:creationId xmlns:p14="http://schemas.microsoft.com/office/powerpoint/2010/main" val="123556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25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1693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7997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313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3738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esources.autismnavigator.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utismnavigator.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autismnavigator.com/asd-video-glossary/"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ideo" Target="https://www.youtube.com/embed/K-6i0tkMS4M"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kasarilab.org/treatments/jasper/"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interactingwithautism.com/videos/treating/jasper.web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doi.org/https:/doi.org/10.1016/j.rasd.2019.101416"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doi.org/10.1542/peds.2013-322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cbi.nlm.nih.gov/pmc/articles/PMC147302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i.org/10.1111/j.1469-7610.2010.02308.x" TargetMode="External"/><Relationship Id="rId2" Type="http://schemas.openxmlformats.org/officeDocument/2006/relationships/hyperlink" Target="https://doi.org/10.1007/s10803-018-03875-0" TargetMode="External"/><Relationship Id="rId1" Type="http://schemas.openxmlformats.org/officeDocument/2006/relationships/slideLayout" Target="../slideLayouts/slideLayout2.xml"/><Relationship Id="rId4" Type="http://schemas.openxmlformats.org/officeDocument/2006/relationships/hyperlink" Target="https://doi.org/10.1007/s10803-012-1467-2"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kasarilab.org/" TargetMode="External"/><Relationship Id="rId2" Type="http://schemas.openxmlformats.org/officeDocument/2006/relationships/hyperlink" Target="https://autismnavigator.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esources.autismnavigator.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latin typeface="+mj-lt"/>
              </a:rPr>
              <a:t>Addressing Autism in Early Intervention Practice</a:t>
            </a:r>
            <a:br>
              <a:rPr lang="en-US" sz="4400" dirty="0">
                <a:latin typeface="+mj-lt"/>
              </a:rPr>
            </a:br>
            <a:r>
              <a:rPr lang="en-US" sz="4400" dirty="0">
                <a:latin typeface="+mj-lt"/>
              </a:rPr>
              <a:t>Part 2</a:t>
            </a:r>
          </a:p>
        </p:txBody>
      </p:sp>
      <p:sp>
        <p:nvSpPr>
          <p:cNvPr id="3" name="Subtitle 2"/>
          <p:cNvSpPr>
            <a:spLocks noGrp="1"/>
          </p:cNvSpPr>
          <p:nvPr>
            <p:ph type="subTitle" idx="1"/>
          </p:nvPr>
        </p:nvSpPr>
        <p:spPr/>
        <p:txBody>
          <a:bodyPr>
            <a:normAutofit/>
          </a:bodyPr>
          <a:lstStyle/>
          <a:p>
            <a:r>
              <a:rPr lang="en-US" sz="2800" dirty="0"/>
              <a:t>Intervention Approaches for Young Children with ASD: Naturalistic Behavioral Developmental Interventions</a:t>
            </a:r>
          </a:p>
        </p:txBody>
      </p:sp>
    </p:spTree>
    <p:extLst>
      <p:ext uri="{BB962C8B-B14F-4D97-AF65-F5344CB8AC3E}">
        <p14:creationId xmlns:p14="http://schemas.microsoft.com/office/powerpoint/2010/main" val="120983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183" y="650837"/>
            <a:ext cx="8444753" cy="1325563"/>
          </a:xfrm>
        </p:spPr>
        <p:txBody>
          <a:bodyPr>
            <a:noAutofit/>
          </a:bodyPr>
          <a:lstStyle/>
          <a:p>
            <a:pPr algn="ctr"/>
            <a:r>
              <a:rPr lang="en-US" dirty="0">
                <a:latin typeface="+mj-lt"/>
              </a:rPr>
              <a:t>Combining Theoretical Constructs: Developmental Theory and ASD Intervention</a:t>
            </a:r>
          </a:p>
        </p:txBody>
      </p:sp>
      <p:sp>
        <p:nvSpPr>
          <p:cNvPr id="3" name="Content Placeholder 2"/>
          <p:cNvSpPr>
            <a:spLocks noGrp="1"/>
          </p:cNvSpPr>
          <p:nvPr>
            <p:ph idx="1"/>
          </p:nvPr>
        </p:nvSpPr>
        <p:spPr>
          <a:xfrm>
            <a:off x="628650" y="2426149"/>
            <a:ext cx="7886700" cy="3781014"/>
          </a:xfrm>
        </p:spPr>
        <p:txBody>
          <a:bodyPr>
            <a:normAutofit/>
          </a:bodyPr>
          <a:lstStyle/>
          <a:p>
            <a:pPr>
              <a:lnSpc>
                <a:spcPct val="100000"/>
              </a:lnSpc>
              <a:spcBef>
                <a:spcPts val="0"/>
              </a:spcBef>
            </a:pPr>
            <a:r>
              <a:rPr lang="en-US" dirty="0"/>
              <a:t>In the second half of the 20</a:t>
            </a:r>
            <a:r>
              <a:rPr lang="en-US" baseline="30000" dirty="0"/>
              <a:t>th</a:t>
            </a:r>
            <a:r>
              <a:rPr lang="en-US" dirty="0"/>
              <a:t> century, research led to an increased understanding of predictable developmental sequences and </a:t>
            </a:r>
            <a:r>
              <a:rPr lang="en-US" b="1" dirty="0"/>
              <a:t>early brain development</a:t>
            </a:r>
          </a:p>
        </p:txBody>
      </p:sp>
    </p:spTree>
    <p:extLst>
      <p:ext uri="{BB962C8B-B14F-4D97-AF65-F5344CB8AC3E}">
        <p14:creationId xmlns:p14="http://schemas.microsoft.com/office/powerpoint/2010/main" val="185935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Emerging developmental theory and ASD intervention</a:t>
            </a:r>
          </a:p>
        </p:txBody>
      </p:sp>
      <p:sp>
        <p:nvSpPr>
          <p:cNvPr id="3" name="Content Placeholder 2"/>
          <p:cNvSpPr>
            <a:spLocks noGrp="1"/>
          </p:cNvSpPr>
          <p:nvPr>
            <p:ph idx="1"/>
          </p:nvPr>
        </p:nvSpPr>
        <p:spPr>
          <a:xfrm>
            <a:off x="628650" y="2083023"/>
            <a:ext cx="7886700" cy="3165923"/>
          </a:xfrm>
        </p:spPr>
        <p:txBody>
          <a:bodyPr/>
          <a:lstStyle/>
          <a:p>
            <a:pPr>
              <a:lnSpc>
                <a:spcPct val="100000"/>
              </a:lnSpc>
              <a:spcBef>
                <a:spcPts val="0"/>
              </a:spcBef>
            </a:pPr>
            <a:r>
              <a:rPr lang="en-US" dirty="0"/>
              <a:t>Recognition of the role of key precursors to language development, including </a:t>
            </a:r>
            <a:r>
              <a:rPr lang="en-US" b="1" dirty="0"/>
              <a:t>social orienting</a:t>
            </a:r>
            <a:r>
              <a:rPr lang="en-US" dirty="0"/>
              <a:t>, </a:t>
            </a:r>
            <a:r>
              <a:rPr lang="en-US" b="1" dirty="0"/>
              <a:t>social engagement</a:t>
            </a:r>
            <a:r>
              <a:rPr lang="en-US" dirty="0"/>
              <a:t>, </a:t>
            </a:r>
            <a:r>
              <a:rPr lang="en-US" b="1" dirty="0"/>
              <a:t>joint attention </a:t>
            </a:r>
            <a:r>
              <a:rPr lang="en-US" dirty="0"/>
              <a:t>and </a:t>
            </a:r>
            <a:r>
              <a:rPr lang="en-US" b="1" dirty="0"/>
              <a:t>imitation</a:t>
            </a:r>
          </a:p>
          <a:p>
            <a:pPr marL="0" indent="0">
              <a:lnSpc>
                <a:spcPct val="100000"/>
              </a:lnSpc>
              <a:spcBef>
                <a:spcPts val="0"/>
              </a:spcBef>
              <a:buNone/>
            </a:pPr>
            <a:endParaRPr lang="en-US" dirty="0"/>
          </a:p>
        </p:txBody>
      </p:sp>
    </p:spTree>
    <p:extLst>
      <p:ext uri="{BB962C8B-B14F-4D97-AF65-F5344CB8AC3E}">
        <p14:creationId xmlns:p14="http://schemas.microsoft.com/office/powerpoint/2010/main" val="3325103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Emerging developmental theory and ASD intervention</a:t>
            </a:r>
          </a:p>
        </p:txBody>
      </p:sp>
      <p:sp>
        <p:nvSpPr>
          <p:cNvPr id="3" name="Content Placeholder 2"/>
          <p:cNvSpPr>
            <a:spLocks noGrp="1"/>
          </p:cNvSpPr>
          <p:nvPr>
            <p:ph idx="1"/>
          </p:nvPr>
        </p:nvSpPr>
        <p:spPr/>
        <p:txBody>
          <a:bodyPr/>
          <a:lstStyle/>
          <a:p>
            <a:pPr>
              <a:lnSpc>
                <a:spcPct val="100000"/>
              </a:lnSpc>
              <a:spcBef>
                <a:spcPts val="0"/>
              </a:spcBef>
            </a:pPr>
            <a:r>
              <a:rPr lang="en-US" dirty="0"/>
              <a:t>Recognition emerged that young children of all abilities learned through everyday interactions in the context of the caregiving environment</a:t>
            </a:r>
          </a:p>
          <a:p>
            <a:pPr marL="0" indent="0">
              <a:lnSpc>
                <a:spcPct val="100000"/>
              </a:lnSpc>
              <a:spcBef>
                <a:spcPts val="0"/>
              </a:spcBef>
              <a:buNone/>
            </a:pPr>
            <a:endParaRPr lang="en-US" dirty="0"/>
          </a:p>
          <a:p>
            <a:pPr>
              <a:lnSpc>
                <a:spcPct val="100000"/>
              </a:lnSpc>
              <a:spcBef>
                <a:spcPts val="0"/>
              </a:spcBef>
            </a:pPr>
            <a:endParaRPr lang="en-US" dirty="0"/>
          </a:p>
        </p:txBody>
      </p:sp>
      <p:pic>
        <p:nvPicPr>
          <p:cNvPr id="4" name="Picture 3" descr="Woman with brown hair wearing a white shirt holding a baby with brown hair wearing a yellow shirt and grey pants standing outsid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4650" y="3905250"/>
            <a:ext cx="3524250" cy="1908334"/>
          </a:xfrm>
          <a:prstGeom prst="rect">
            <a:avLst/>
          </a:prstGeom>
        </p:spPr>
      </p:pic>
    </p:spTree>
    <p:extLst>
      <p:ext uri="{BB962C8B-B14F-4D97-AF65-F5344CB8AC3E}">
        <p14:creationId xmlns:p14="http://schemas.microsoft.com/office/powerpoint/2010/main" val="278503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074" y="612552"/>
            <a:ext cx="7886700" cy="1325563"/>
          </a:xfrm>
        </p:spPr>
        <p:txBody>
          <a:bodyPr>
            <a:noAutofit/>
          </a:bodyPr>
          <a:lstStyle/>
          <a:p>
            <a:pPr algn="ctr"/>
            <a:r>
              <a:rPr lang="en-US" dirty="0">
                <a:latin typeface="+mj-lt"/>
              </a:rPr>
              <a:t>Contribution of developmental principles to interventions for young children with ASD</a:t>
            </a:r>
          </a:p>
        </p:txBody>
      </p:sp>
      <p:sp>
        <p:nvSpPr>
          <p:cNvPr id="3" name="Content Placeholder 2"/>
          <p:cNvSpPr>
            <a:spLocks noGrp="1"/>
          </p:cNvSpPr>
          <p:nvPr>
            <p:ph idx="1"/>
          </p:nvPr>
        </p:nvSpPr>
        <p:spPr>
          <a:xfrm>
            <a:off x="521074" y="2684337"/>
            <a:ext cx="7886700" cy="4173663"/>
          </a:xfrm>
        </p:spPr>
        <p:txBody>
          <a:bodyPr>
            <a:normAutofit/>
          </a:bodyPr>
          <a:lstStyle/>
          <a:p>
            <a:pPr>
              <a:lnSpc>
                <a:spcPct val="100000"/>
              </a:lnSpc>
              <a:spcBef>
                <a:spcPts val="0"/>
              </a:spcBef>
            </a:pPr>
            <a:r>
              <a:rPr lang="en-US" dirty="0"/>
              <a:t>The work of Piaget, Bruner, Vygotsky and others demonstrates that </a:t>
            </a:r>
            <a:r>
              <a:rPr lang="en-US" b="1" dirty="0"/>
              <a:t>children learn best when they are actively engaged with their everyday surroundings</a:t>
            </a:r>
          </a:p>
        </p:txBody>
      </p:sp>
    </p:spTree>
    <p:extLst>
      <p:ext uri="{BB962C8B-B14F-4D97-AF65-F5344CB8AC3E}">
        <p14:creationId xmlns:p14="http://schemas.microsoft.com/office/powerpoint/2010/main" val="1328110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9370"/>
            <a:ext cx="7886700" cy="1325563"/>
          </a:xfrm>
        </p:spPr>
        <p:txBody>
          <a:bodyPr>
            <a:noAutofit/>
          </a:bodyPr>
          <a:lstStyle/>
          <a:p>
            <a:pPr algn="ctr"/>
            <a:r>
              <a:rPr lang="en-US" dirty="0">
                <a:latin typeface="+mj-lt"/>
              </a:rPr>
              <a:t>Contribution of developmental principles to interventions for young children with ASD</a:t>
            </a:r>
          </a:p>
        </p:txBody>
      </p:sp>
      <p:sp>
        <p:nvSpPr>
          <p:cNvPr id="3" name="Content Placeholder 2"/>
          <p:cNvSpPr>
            <a:spLocks noGrp="1"/>
          </p:cNvSpPr>
          <p:nvPr>
            <p:ph idx="1"/>
          </p:nvPr>
        </p:nvSpPr>
        <p:spPr>
          <a:xfrm>
            <a:off x="628650" y="2732572"/>
            <a:ext cx="7886700" cy="4351338"/>
          </a:xfrm>
        </p:spPr>
        <p:txBody>
          <a:bodyPr/>
          <a:lstStyle/>
          <a:p>
            <a:pPr>
              <a:lnSpc>
                <a:spcPct val="100000"/>
              </a:lnSpc>
              <a:spcBef>
                <a:spcPts val="0"/>
              </a:spcBef>
            </a:pPr>
            <a:r>
              <a:rPr lang="en-US" dirty="0"/>
              <a:t>Children acquire new skills that are just beyond their present knowledge in the context of affectively connected interactions with familiar adults and older children </a:t>
            </a:r>
            <a:r>
              <a:rPr lang="en-US" i="1" dirty="0"/>
              <a:t>(e.g., Vygotsky)</a:t>
            </a:r>
          </a:p>
        </p:txBody>
      </p:sp>
    </p:spTree>
    <p:extLst>
      <p:ext uri="{BB962C8B-B14F-4D97-AF65-F5344CB8AC3E}">
        <p14:creationId xmlns:p14="http://schemas.microsoft.com/office/powerpoint/2010/main" val="3257282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2552"/>
            <a:ext cx="7886700" cy="1325563"/>
          </a:xfrm>
        </p:spPr>
        <p:txBody>
          <a:bodyPr>
            <a:noAutofit/>
          </a:bodyPr>
          <a:lstStyle/>
          <a:p>
            <a:pPr algn="ctr"/>
            <a:r>
              <a:rPr lang="en-US" dirty="0">
                <a:latin typeface="+mj-lt"/>
              </a:rPr>
              <a:t>Contribution of developmental principles to interventions for young children with ASD</a:t>
            </a:r>
          </a:p>
        </p:txBody>
      </p:sp>
      <p:sp>
        <p:nvSpPr>
          <p:cNvPr id="3" name="Content Placeholder 2"/>
          <p:cNvSpPr>
            <a:spLocks noGrp="1"/>
          </p:cNvSpPr>
          <p:nvPr>
            <p:ph idx="1"/>
          </p:nvPr>
        </p:nvSpPr>
        <p:spPr>
          <a:xfrm>
            <a:off x="542588" y="2556828"/>
            <a:ext cx="7886700" cy="4726115"/>
          </a:xfrm>
        </p:spPr>
        <p:txBody>
          <a:bodyPr/>
          <a:lstStyle/>
          <a:p>
            <a:pPr>
              <a:lnSpc>
                <a:spcPct val="100000"/>
              </a:lnSpc>
              <a:spcBef>
                <a:spcPts val="0"/>
              </a:spcBef>
            </a:pPr>
            <a:r>
              <a:rPr lang="en-US" dirty="0"/>
              <a:t>Learning is acquired in typical sequences across domains by all children, with some exceptions </a:t>
            </a:r>
            <a:r>
              <a:rPr lang="en-US" i="1" dirty="0"/>
              <a:t>(e.g., Bruner, Gibson, Mundy)</a:t>
            </a:r>
          </a:p>
          <a:p>
            <a:pPr>
              <a:lnSpc>
                <a:spcPct val="100000"/>
              </a:lnSpc>
              <a:spcBef>
                <a:spcPts val="0"/>
              </a:spcBef>
            </a:pPr>
            <a:r>
              <a:rPr lang="en-US" dirty="0"/>
              <a:t>Learning experiences need to be planned in a systematic manner to connect new experiences with existing knowledge </a:t>
            </a:r>
            <a:r>
              <a:rPr lang="en-US" i="1" dirty="0"/>
              <a:t>(e.g., Piaget)</a:t>
            </a:r>
          </a:p>
          <a:p>
            <a:pPr>
              <a:lnSpc>
                <a:spcPct val="100000"/>
              </a:lnSpc>
              <a:spcBef>
                <a:spcPts val="0"/>
              </a:spcBef>
            </a:pPr>
            <a:endParaRPr lang="en-US" dirty="0"/>
          </a:p>
        </p:txBody>
      </p:sp>
    </p:spTree>
    <p:extLst>
      <p:ext uri="{BB962C8B-B14F-4D97-AF65-F5344CB8AC3E}">
        <p14:creationId xmlns:p14="http://schemas.microsoft.com/office/powerpoint/2010/main" val="313610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1037"/>
            <a:ext cx="7886700" cy="1325563"/>
          </a:xfrm>
        </p:spPr>
        <p:txBody>
          <a:bodyPr>
            <a:noAutofit/>
          </a:bodyPr>
          <a:lstStyle/>
          <a:p>
            <a:pPr algn="ctr"/>
            <a:r>
              <a:rPr lang="en-US" dirty="0">
                <a:latin typeface="+mj-lt"/>
              </a:rPr>
              <a:t>Contribution of developmental principles to interventions for young children with ASD</a:t>
            </a:r>
          </a:p>
        </p:txBody>
      </p:sp>
      <p:sp>
        <p:nvSpPr>
          <p:cNvPr id="3" name="Content Placeholder 2"/>
          <p:cNvSpPr>
            <a:spLocks noGrp="1"/>
          </p:cNvSpPr>
          <p:nvPr>
            <p:ph idx="1"/>
          </p:nvPr>
        </p:nvSpPr>
        <p:spPr>
          <a:xfrm>
            <a:off x="628650" y="2675732"/>
            <a:ext cx="7886700" cy="4351338"/>
          </a:xfrm>
        </p:spPr>
        <p:txBody>
          <a:bodyPr/>
          <a:lstStyle/>
          <a:p>
            <a:pPr>
              <a:lnSpc>
                <a:spcPct val="100000"/>
              </a:lnSpc>
              <a:spcBef>
                <a:spcPts val="0"/>
              </a:spcBef>
            </a:pPr>
            <a:r>
              <a:rPr lang="en-US" dirty="0"/>
              <a:t>Everyday routines provide a uniquely relevant and rich context for interventions for young children with ASD</a:t>
            </a:r>
          </a:p>
        </p:txBody>
      </p:sp>
    </p:spTree>
    <p:extLst>
      <p:ext uri="{BB962C8B-B14F-4D97-AF65-F5344CB8AC3E}">
        <p14:creationId xmlns:p14="http://schemas.microsoft.com/office/powerpoint/2010/main" val="936796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Pause and Reflect</a:t>
            </a:r>
          </a:p>
        </p:txBody>
      </p:sp>
      <p:sp>
        <p:nvSpPr>
          <p:cNvPr id="3" name="Content Placeholder 2"/>
          <p:cNvSpPr>
            <a:spLocks noGrp="1"/>
          </p:cNvSpPr>
          <p:nvPr>
            <p:ph idx="1"/>
          </p:nvPr>
        </p:nvSpPr>
        <p:spPr>
          <a:xfrm>
            <a:off x="628650" y="1690689"/>
            <a:ext cx="7886700" cy="4457700"/>
          </a:xfrm>
        </p:spPr>
        <p:txBody>
          <a:bodyPr>
            <a:normAutofit/>
          </a:bodyPr>
          <a:lstStyle/>
          <a:p>
            <a:pPr>
              <a:lnSpc>
                <a:spcPct val="100000"/>
              </a:lnSpc>
              <a:spcBef>
                <a:spcPts val="0"/>
              </a:spcBef>
            </a:pPr>
            <a:r>
              <a:rPr lang="en-US" dirty="0"/>
              <a:t>A two-year-old with ASD spends most of his day completing his favorite puzzles, does not yet use communicative gestures or words, and most often leaves the interaction when his parents prompt him to imitate their words and to point to objects during play.</a:t>
            </a:r>
          </a:p>
          <a:p>
            <a:pPr>
              <a:lnSpc>
                <a:spcPct val="100000"/>
              </a:lnSpc>
              <a:spcBef>
                <a:spcPts val="0"/>
              </a:spcBef>
            </a:pPr>
            <a:r>
              <a:rPr lang="en-US" dirty="0"/>
              <a:t>Using a developmental lens, what skills should be prioritized?</a:t>
            </a:r>
          </a:p>
        </p:txBody>
      </p:sp>
    </p:spTree>
    <p:extLst>
      <p:ext uri="{BB962C8B-B14F-4D97-AF65-F5344CB8AC3E}">
        <p14:creationId xmlns:p14="http://schemas.microsoft.com/office/powerpoint/2010/main" val="772319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8307"/>
            <a:ext cx="7886700" cy="1325563"/>
          </a:xfrm>
        </p:spPr>
        <p:txBody>
          <a:bodyPr>
            <a:noAutofit/>
          </a:bodyPr>
          <a:lstStyle/>
          <a:p>
            <a:pPr algn="ctr"/>
            <a:r>
              <a:rPr lang="en-US" dirty="0">
                <a:latin typeface="+mj-lt"/>
              </a:rPr>
              <a:t>Naturalistic Developmental Behavior Interventions (NDBIs): </a:t>
            </a:r>
          </a:p>
        </p:txBody>
      </p:sp>
      <p:sp>
        <p:nvSpPr>
          <p:cNvPr id="3" name="Content Placeholder 2"/>
          <p:cNvSpPr>
            <a:spLocks noGrp="1"/>
          </p:cNvSpPr>
          <p:nvPr>
            <p:ph idx="1"/>
          </p:nvPr>
        </p:nvSpPr>
        <p:spPr>
          <a:xfrm>
            <a:off x="355002" y="1513490"/>
            <a:ext cx="8401723" cy="4882929"/>
          </a:xfrm>
        </p:spPr>
        <p:txBody>
          <a:bodyPr>
            <a:normAutofit/>
          </a:bodyPr>
          <a:lstStyle/>
          <a:p>
            <a:pPr>
              <a:lnSpc>
                <a:spcPct val="110000"/>
              </a:lnSpc>
              <a:spcBef>
                <a:spcPts val="0"/>
              </a:spcBef>
            </a:pPr>
            <a:r>
              <a:rPr lang="en-US" dirty="0"/>
              <a:t>Merging Behavioral and Developmental theory</a:t>
            </a:r>
          </a:p>
          <a:p>
            <a:pPr>
              <a:lnSpc>
                <a:spcPct val="110000"/>
              </a:lnSpc>
              <a:spcBef>
                <a:spcPts val="0"/>
              </a:spcBef>
            </a:pPr>
            <a:r>
              <a:rPr lang="en-US" dirty="0"/>
              <a:t>How NDBI models combine the use of evidence-based strategies can differ, but always include the use of foundational behavioral and developmental tenets </a:t>
            </a:r>
          </a:p>
          <a:p>
            <a:pPr>
              <a:lnSpc>
                <a:spcPct val="110000"/>
              </a:lnSpc>
              <a:spcBef>
                <a:spcPts val="0"/>
              </a:spcBef>
            </a:pPr>
            <a:r>
              <a:rPr lang="en-US" dirty="0"/>
              <a:t>Strategies implemented in a </a:t>
            </a:r>
            <a:r>
              <a:rPr lang="en-US" b="1" dirty="0"/>
              <a:t>multi-tiered</a:t>
            </a:r>
            <a:r>
              <a:rPr lang="en-US" dirty="0"/>
              <a:t> manner to build acquisition of targeted capacities and skills over time</a:t>
            </a:r>
          </a:p>
          <a:p>
            <a:pPr>
              <a:lnSpc>
                <a:spcPct val="110000"/>
              </a:lnSpc>
              <a:spcBef>
                <a:spcPts val="0"/>
              </a:spcBef>
            </a:pPr>
            <a:r>
              <a:rPr lang="en-US" dirty="0"/>
              <a:t>The application of NDBI’s in children’s natural environments promotes generalization across behaviors and settings</a:t>
            </a:r>
          </a:p>
        </p:txBody>
      </p:sp>
    </p:spTree>
    <p:extLst>
      <p:ext uri="{BB962C8B-B14F-4D97-AF65-F5344CB8AC3E}">
        <p14:creationId xmlns:p14="http://schemas.microsoft.com/office/powerpoint/2010/main" val="1390592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97914"/>
          </a:xfrm>
        </p:spPr>
        <p:txBody>
          <a:bodyPr>
            <a:normAutofit/>
          </a:bodyPr>
          <a:lstStyle/>
          <a:p>
            <a:pPr algn="ctr"/>
            <a:r>
              <a:rPr lang="en-US" dirty="0">
                <a:latin typeface="+mj-lt"/>
              </a:rPr>
              <a:t>NDBI Learning Targets</a:t>
            </a:r>
          </a:p>
        </p:txBody>
      </p:sp>
      <p:sp>
        <p:nvSpPr>
          <p:cNvPr id="3" name="Content Placeholder 2"/>
          <p:cNvSpPr>
            <a:spLocks noGrp="1"/>
          </p:cNvSpPr>
          <p:nvPr>
            <p:ph idx="1"/>
          </p:nvPr>
        </p:nvSpPr>
        <p:spPr>
          <a:xfrm>
            <a:off x="628650" y="1344706"/>
            <a:ext cx="7886700" cy="4713923"/>
          </a:xfrm>
        </p:spPr>
        <p:txBody>
          <a:bodyPr>
            <a:normAutofit fontScale="92500" lnSpcReduction="10000"/>
          </a:bodyPr>
          <a:lstStyle/>
          <a:p>
            <a:pPr>
              <a:lnSpc>
                <a:spcPct val="120000"/>
              </a:lnSpc>
              <a:spcBef>
                <a:spcPts val="0"/>
              </a:spcBef>
            </a:pPr>
            <a:r>
              <a:rPr lang="en-US" dirty="0"/>
              <a:t>Skills not taught in isolation – linked to skills that are naturally used together in functional contexts</a:t>
            </a:r>
          </a:p>
          <a:p>
            <a:pPr>
              <a:lnSpc>
                <a:spcPct val="120000"/>
              </a:lnSpc>
              <a:spcBef>
                <a:spcPts val="0"/>
              </a:spcBef>
            </a:pPr>
            <a:r>
              <a:rPr lang="en-US" dirty="0"/>
              <a:t>Provide framework to promote functional skills, particular social communication learning  -  that facilitate social interactions and increase meaningful participation</a:t>
            </a:r>
          </a:p>
          <a:p>
            <a:pPr>
              <a:lnSpc>
                <a:spcPct val="120000"/>
              </a:lnSpc>
              <a:spcBef>
                <a:spcPts val="0"/>
              </a:spcBef>
            </a:pPr>
            <a:r>
              <a:rPr lang="en-US" dirty="0"/>
              <a:t>Range of skills that scaffold social engagement and joint attention, sharing emotions and interests, and using communication in all forms – words, gestures, phrases, expressions and words</a:t>
            </a:r>
          </a:p>
        </p:txBody>
      </p:sp>
    </p:spTree>
    <p:extLst>
      <p:ext uri="{BB962C8B-B14F-4D97-AF65-F5344CB8AC3E}">
        <p14:creationId xmlns:p14="http://schemas.microsoft.com/office/powerpoint/2010/main" val="1105203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4379-06F2-4845-939F-43CFF55718D4}"/>
              </a:ext>
            </a:extLst>
          </p:cNvPr>
          <p:cNvSpPr>
            <a:spLocks noGrp="1"/>
          </p:cNvSpPr>
          <p:nvPr>
            <p:ph type="title"/>
          </p:nvPr>
        </p:nvSpPr>
        <p:spPr>
          <a:xfrm>
            <a:off x="398033" y="171489"/>
            <a:ext cx="8541572" cy="1058294"/>
          </a:xfrm>
        </p:spPr>
        <p:txBody>
          <a:bodyPr>
            <a:normAutofit fontScale="90000"/>
          </a:bodyPr>
          <a:lstStyle/>
          <a:p>
            <a:pPr algn="ctr"/>
            <a:r>
              <a:rPr lang="en-US" dirty="0">
                <a:latin typeface="+mj-lt"/>
              </a:rPr>
              <a:t>Autism Modules 1 and 2: Introduction</a:t>
            </a:r>
          </a:p>
        </p:txBody>
      </p:sp>
      <p:sp>
        <p:nvSpPr>
          <p:cNvPr id="3" name="Content Placeholder 2">
            <a:extLst>
              <a:ext uri="{FF2B5EF4-FFF2-40B4-BE49-F238E27FC236}">
                <a16:creationId xmlns:a16="http://schemas.microsoft.com/office/drawing/2014/main" id="{1614BA8A-80C1-C040-A990-9D01CC5CA30E}"/>
              </a:ext>
            </a:extLst>
          </p:cNvPr>
          <p:cNvSpPr>
            <a:spLocks noGrp="1"/>
          </p:cNvSpPr>
          <p:nvPr>
            <p:ph idx="1"/>
          </p:nvPr>
        </p:nvSpPr>
        <p:spPr>
          <a:xfrm>
            <a:off x="398033" y="1111448"/>
            <a:ext cx="8423238" cy="4977380"/>
          </a:xfrm>
        </p:spPr>
        <p:txBody>
          <a:bodyPr>
            <a:noAutofit/>
          </a:bodyPr>
          <a:lstStyle/>
          <a:p>
            <a:pPr>
              <a:lnSpc>
                <a:spcPct val="100000"/>
              </a:lnSpc>
              <a:spcBef>
                <a:spcPts val="0"/>
              </a:spcBef>
            </a:pPr>
            <a:r>
              <a:rPr lang="en-US" sz="2600" dirty="0"/>
              <a:t>This resource, consisting of 2 modules, is designed to provide EI/ECSE professionals with a functional understanding of autism spectrum disorder (ASD) in young children, how to support early identification, diagnosis, and referral to services, and to review effective, evidence-based interventions designed for use with this population.</a:t>
            </a:r>
          </a:p>
          <a:p>
            <a:pPr>
              <a:lnSpc>
                <a:spcPct val="100000"/>
              </a:lnSpc>
              <a:spcBef>
                <a:spcPts val="0"/>
              </a:spcBef>
            </a:pPr>
            <a:r>
              <a:rPr lang="en-US" sz="2600" dirty="0"/>
              <a:t>Before you get started with this module, please create a sign-in name and password at Autism Navigator Resources: </a:t>
            </a:r>
            <a:r>
              <a:rPr lang="en-US" sz="2600" u="sng" dirty="0">
                <a:hlinkClick r:id="rId2"/>
              </a:rPr>
              <a:t>https://resources.autismnavigator.com/</a:t>
            </a:r>
            <a:r>
              <a:rPr lang="en-US" sz="2600" dirty="0"/>
              <a:t>. After you sign in, you will have access to each of the video activities you will complete over the course of the Module.</a:t>
            </a:r>
          </a:p>
          <a:p>
            <a:pPr>
              <a:lnSpc>
                <a:spcPct val="100000"/>
              </a:lnSpc>
              <a:spcBef>
                <a:spcPts val="0"/>
              </a:spcBef>
            </a:pPr>
            <a:endParaRPr lang="en-US" sz="2600" dirty="0"/>
          </a:p>
        </p:txBody>
      </p:sp>
    </p:spTree>
    <p:extLst>
      <p:ext uri="{BB962C8B-B14F-4D97-AF65-F5344CB8AC3E}">
        <p14:creationId xmlns:p14="http://schemas.microsoft.com/office/powerpoint/2010/main" val="3869084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365126"/>
            <a:ext cx="8347934" cy="1097914"/>
          </a:xfrm>
        </p:spPr>
        <p:txBody>
          <a:bodyPr>
            <a:noAutofit/>
          </a:bodyPr>
          <a:lstStyle/>
          <a:p>
            <a:pPr algn="ctr">
              <a:lnSpc>
                <a:spcPct val="100000"/>
              </a:lnSpc>
            </a:pPr>
            <a:r>
              <a:rPr lang="en-US" dirty="0">
                <a:latin typeface="+mj-lt"/>
              </a:rPr>
              <a:t>Some Foundational NDBI Learning Targets</a:t>
            </a:r>
          </a:p>
        </p:txBody>
      </p:sp>
      <p:sp>
        <p:nvSpPr>
          <p:cNvPr id="3" name="Content Placeholder 2"/>
          <p:cNvSpPr>
            <a:spLocks noGrp="1"/>
          </p:cNvSpPr>
          <p:nvPr>
            <p:ph idx="1"/>
          </p:nvPr>
        </p:nvSpPr>
        <p:spPr>
          <a:xfrm>
            <a:off x="322729" y="1463040"/>
            <a:ext cx="8498542" cy="4713923"/>
          </a:xfrm>
        </p:spPr>
        <p:txBody>
          <a:bodyPr>
            <a:normAutofit fontScale="55000" lnSpcReduction="20000"/>
          </a:bodyPr>
          <a:lstStyle/>
          <a:p>
            <a:pPr>
              <a:lnSpc>
                <a:spcPct val="120000"/>
              </a:lnSpc>
              <a:spcBef>
                <a:spcPts val="0"/>
              </a:spcBef>
            </a:pPr>
            <a:r>
              <a:rPr lang="en-US" sz="3800" dirty="0"/>
              <a:t>Social engagement</a:t>
            </a:r>
          </a:p>
          <a:p>
            <a:pPr lvl="1">
              <a:lnSpc>
                <a:spcPct val="120000"/>
              </a:lnSpc>
              <a:spcBef>
                <a:spcPts val="0"/>
              </a:spcBef>
            </a:pPr>
            <a:r>
              <a:rPr lang="en-US" sz="3800" dirty="0"/>
              <a:t>Social head turns, eye gaze, instances or duration spent in social engagement with another</a:t>
            </a:r>
          </a:p>
          <a:p>
            <a:pPr>
              <a:lnSpc>
                <a:spcPct val="120000"/>
              </a:lnSpc>
              <a:spcBef>
                <a:spcPts val="0"/>
              </a:spcBef>
            </a:pPr>
            <a:r>
              <a:rPr lang="en-US" sz="3800" dirty="0"/>
              <a:t>Joint Engagement</a:t>
            </a:r>
          </a:p>
          <a:p>
            <a:pPr lvl="1">
              <a:lnSpc>
                <a:spcPct val="120000"/>
              </a:lnSpc>
              <a:spcBef>
                <a:spcPts val="0"/>
              </a:spcBef>
            </a:pPr>
            <a:r>
              <a:rPr lang="en-US" sz="3800" dirty="0"/>
              <a:t>Functional use of gestures like pointing, showing</a:t>
            </a:r>
          </a:p>
          <a:p>
            <a:pPr lvl="1">
              <a:lnSpc>
                <a:spcPct val="120000"/>
              </a:lnSpc>
              <a:spcBef>
                <a:spcPts val="0"/>
              </a:spcBef>
            </a:pPr>
            <a:r>
              <a:rPr lang="en-US" sz="3800" dirty="0"/>
              <a:t>Behavioral responses to other’s invitations to share joint attention, e.g., gaze following, or following a point</a:t>
            </a:r>
          </a:p>
          <a:p>
            <a:pPr lvl="1">
              <a:lnSpc>
                <a:spcPct val="120000"/>
              </a:lnSpc>
              <a:spcBef>
                <a:spcPts val="0"/>
              </a:spcBef>
            </a:pPr>
            <a:r>
              <a:rPr lang="en-US" sz="3800" dirty="0"/>
              <a:t>Use of sounds or words to invite or respond to initiations of joint attention</a:t>
            </a:r>
          </a:p>
          <a:p>
            <a:pPr>
              <a:lnSpc>
                <a:spcPct val="120000"/>
              </a:lnSpc>
              <a:spcBef>
                <a:spcPts val="0"/>
              </a:spcBef>
            </a:pPr>
            <a:r>
              <a:rPr lang="en-US" sz="3800" dirty="0"/>
              <a:t>Imitation </a:t>
            </a:r>
          </a:p>
          <a:p>
            <a:pPr lvl="1">
              <a:lnSpc>
                <a:spcPct val="120000"/>
              </a:lnSpc>
              <a:spcBef>
                <a:spcPts val="0"/>
              </a:spcBef>
            </a:pPr>
            <a:r>
              <a:rPr lang="en-US" sz="3800" dirty="0"/>
              <a:t>Recognition of imitation of others</a:t>
            </a:r>
          </a:p>
          <a:p>
            <a:pPr lvl="1">
              <a:lnSpc>
                <a:spcPct val="120000"/>
              </a:lnSpc>
              <a:spcBef>
                <a:spcPts val="0"/>
              </a:spcBef>
            </a:pPr>
            <a:r>
              <a:rPr lang="en-US" sz="3800" dirty="0"/>
              <a:t>Simple imitation of other’s sounds, play actions, body movements</a:t>
            </a:r>
          </a:p>
          <a:p>
            <a:pPr lvl="1">
              <a:lnSpc>
                <a:spcPct val="120000"/>
              </a:lnSpc>
              <a:spcBef>
                <a:spcPts val="0"/>
              </a:spcBef>
            </a:pPr>
            <a:r>
              <a:rPr lang="en-US" sz="3800" dirty="0"/>
              <a:t>Imitation and expansion of other’s sounds, play actions, body movements</a:t>
            </a:r>
          </a:p>
          <a:p>
            <a:pPr marL="0" indent="0">
              <a:lnSpc>
                <a:spcPct val="120000"/>
              </a:lnSpc>
              <a:spcBef>
                <a:spcPts val="0"/>
              </a:spcBef>
              <a:buNone/>
            </a:pPr>
            <a:endParaRPr lang="en-US" sz="3800" dirty="0"/>
          </a:p>
          <a:p>
            <a:pPr lvl="1">
              <a:lnSpc>
                <a:spcPct val="120000"/>
              </a:lnSpc>
              <a:spcBef>
                <a:spcPts val="0"/>
              </a:spcBef>
            </a:pPr>
            <a:endParaRPr lang="en-US" dirty="0"/>
          </a:p>
        </p:txBody>
      </p:sp>
    </p:spTree>
    <p:extLst>
      <p:ext uri="{BB962C8B-B14F-4D97-AF65-F5344CB8AC3E}">
        <p14:creationId xmlns:p14="http://schemas.microsoft.com/office/powerpoint/2010/main" val="402225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Examples: Empirically Validated NDBI Intervention Models</a:t>
            </a:r>
          </a:p>
        </p:txBody>
      </p:sp>
      <p:sp>
        <p:nvSpPr>
          <p:cNvPr id="3" name="Content Placeholder 2"/>
          <p:cNvSpPr>
            <a:spLocks noGrp="1"/>
          </p:cNvSpPr>
          <p:nvPr>
            <p:ph idx="1"/>
          </p:nvPr>
        </p:nvSpPr>
        <p:spPr>
          <a:xfrm>
            <a:off x="628650" y="1564849"/>
            <a:ext cx="7886700" cy="4612114"/>
          </a:xfrm>
        </p:spPr>
        <p:txBody>
          <a:bodyPr>
            <a:normAutofit fontScale="92500"/>
          </a:bodyPr>
          <a:lstStyle/>
          <a:p>
            <a:pPr>
              <a:lnSpc>
                <a:spcPct val="120000"/>
              </a:lnSpc>
              <a:spcBef>
                <a:spcPts val="0"/>
              </a:spcBef>
            </a:pPr>
            <a:r>
              <a:rPr lang="en-US" dirty="0"/>
              <a:t>Incidental Teaching </a:t>
            </a:r>
            <a:r>
              <a:rPr lang="en-US" i="1" dirty="0"/>
              <a:t>(Hart &amp; </a:t>
            </a:r>
            <a:r>
              <a:rPr lang="en-US" i="1" dirty="0" err="1"/>
              <a:t>Risley</a:t>
            </a:r>
            <a:r>
              <a:rPr lang="en-US" i="1" dirty="0"/>
              <a:t>, 1975)</a:t>
            </a:r>
          </a:p>
          <a:p>
            <a:pPr>
              <a:lnSpc>
                <a:spcPct val="120000"/>
              </a:lnSpc>
              <a:spcBef>
                <a:spcPts val="0"/>
              </a:spcBef>
            </a:pPr>
            <a:r>
              <a:rPr lang="en-US" dirty="0"/>
              <a:t>Pivotal Response Training </a:t>
            </a:r>
            <a:r>
              <a:rPr lang="en-US" i="1" dirty="0"/>
              <a:t>(Schreibman &amp; Koegel, 2005)</a:t>
            </a:r>
            <a:r>
              <a:rPr lang="en-US" dirty="0"/>
              <a:t>,</a:t>
            </a:r>
          </a:p>
          <a:p>
            <a:pPr>
              <a:lnSpc>
                <a:spcPct val="120000"/>
              </a:lnSpc>
              <a:spcBef>
                <a:spcPts val="0"/>
              </a:spcBef>
            </a:pPr>
            <a:r>
              <a:rPr lang="en-US" dirty="0"/>
              <a:t>Early Achievements </a:t>
            </a:r>
            <a:r>
              <a:rPr lang="en-US" i="1" dirty="0"/>
              <a:t>(Landa et al, 2011)</a:t>
            </a:r>
          </a:p>
          <a:p>
            <a:pPr>
              <a:lnSpc>
                <a:spcPct val="120000"/>
              </a:lnSpc>
              <a:spcBef>
                <a:spcPts val="0"/>
              </a:spcBef>
            </a:pPr>
            <a:r>
              <a:rPr lang="en-US" dirty="0"/>
              <a:t>Early Start Denver Model </a:t>
            </a:r>
            <a:r>
              <a:rPr lang="en-US" i="1" dirty="0"/>
              <a:t>(Rogers &amp; Dawson, 2010, Rogers et al., 2012)</a:t>
            </a:r>
          </a:p>
          <a:p>
            <a:pPr>
              <a:lnSpc>
                <a:spcPct val="120000"/>
              </a:lnSpc>
              <a:spcBef>
                <a:spcPts val="0"/>
              </a:spcBef>
            </a:pPr>
            <a:r>
              <a:rPr lang="en-US" dirty="0"/>
              <a:t>Project ImPACT </a:t>
            </a:r>
            <a:r>
              <a:rPr lang="en-US" i="1" dirty="0"/>
              <a:t>(Ingersoll and Wainer, 2013)</a:t>
            </a:r>
          </a:p>
          <a:p>
            <a:pPr>
              <a:lnSpc>
                <a:spcPct val="120000"/>
              </a:lnSpc>
              <a:spcBef>
                <a:spcPts val="0"/>
              </a:spcBef>
            </a:pPr>
            <a:r>
              <a:rPr lang="en-US" dirty="0"/>
              <a:t>Joint Attention Symbolic Play Engagement and Regulation (JASPER), </a:t>
            </a:r>
            <a:r>
              <a:rPr lang="en-US" i="1" dirty="0"/>
              <a:t>(</a:t>
            </a:r>
            <a:r>
              <a:rPr lang="en-US" i="1" dirty="0" err="1"/>
              <a:t>Kasari</a:t>
            </a:r>
            <a:r>
              <a:rPr lang="en-US" i="1" dirty="0"/>
              <a:t> et al., 2012, 2014a, 2014b, 2019)</a:t>
            </a:r>
          </a:p>
          <a:p>
            <a:pPr marL="0" indent="0">
              <a:lnSpc>
                <a:spcPct val="120000"/>
              </a:lnSpc>
              <a:spcBef>
                <a:spcPts val="0"/>
              </a:spcBef>
              <a:buNone/>
            </a:pPr>
            <a:endParaRPr lang="en-US" dirty="0"/>
          </a:p>
        </p:txBody>
      </p:sp>
    </p:spTree>
    <p:extLst>
      <p:ext uri="{BB962C8B-B14F-4D97-AF65-F5344CB8AC3E}">
        <p14:creationId xmlns:p14="http://schemas.microsoft.com/office/powerpoint/2010/main" val="3165000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NDBI Intervention Targets</a:t>
            </a:r>
          </a:p>
        </p:txBody>
      </p:sp>
      <p:sp>
        <p:nvSpPr>
          <p:cNvPr id="3" name="Content Placeholder 2"/>
          <p:cNvSpPr>
            <a:spLocks noGrp="1"/>
          </p:cNvSpPr>
          <p:nvPr>
            <p:ph idx="1"/>
          </p:nvPr>
        </p:nvSpPr>
        <p:spPr>
          <a:xfrm>
            <a:off x="628650" y="1830538"/>
            <a:ext cx="7886700" cy="4332740"/>
          </a:xfrm>
        </p:spPr>
        <p:txBody>
          <a:bodyPr>
            <a:normAutofit/>
          </a:bodyPr>
          <a:lstStyle/>
          <a:p>
            <a:pPr>
              <a:lnSpc>
                <a:spcPct val="100000"/>
              </a:lnSpc>
              <a:spcBef>
                <a:spcPts val="0"/>
              </a:spcBef>
            </a:pPr>
            <a:r>
              <a:rPr lang="en-US" dirty="0"/>
              <a:t>Some NDBIs are focused interventions addressing a specific behavioral area, for example social communication and/or joint attention e.g., Jasper, Project Impact</a:t>
            </a:r>
          </a:p>
          <a:p>
            <a:pPr>
              <a:lnSpc>
                <a:spcPct val="100000"/>
              </a:lnSpc>
              <a:spcBef>
                <a:spcPts val="0"/>
              </a:spcBef>
            </a:pPr>
            <a:r>
              <a:rPr lang="en-US" dirty="0"/>
              <a:t>Others are comprehensive in nature, targeting a wider array of functioning across domains e.g., ESDM, Incidental Teaching</a:t>
            </a:r>
          </a:p>
        </p:txBody>
      </p:sp>
    </p:spTree>
    <p:extLst>
      <p:ext uri="{BB962C8B-B14F-4D97-AF65-F5344CB8AC3E}">
        <p14:creationId xmlns:p14="http://schemas.microsoft.com/office/powerpoint/2010/main" val="334471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33368"/>
          </a:xfrm>
        </p:spPr>
        <p:txBody>
          <a:bodyPr>
            <a:normAutofit/>
          </a:bodyPr>
          <a:lstStyle/>
          <a:p>
            <a:pPr algn="ctr"/>
            <a:r>
              <a:rPr lang="en-US" dirty="0">
                <a:latin typeface="+mj-lt"/>
              </a:rPr>
              <a:t>Activity</a:t>
            </a:r>
          </a:p>
        </p:txBody>
      </p:sp>
      <p:sp>
        <p:nvSpPr>
          <p:cNvPr id="3" name="Content Placeholder 2"/>
          <p:cNvSpPr>
            <a:spLocks noGrp="1"/>
          </p:cNvSpPr>
          <p:nvPr>
            <p:ph idx="1"/>
          </p:nvPr>
        </p:nvSpPr>
        <p:spPr>
          <a:xfrm>
            <a:off x="628650" y="1536569"/>
            <a:ext cx="7886700" cy="4640394"/>
          </a:xfrm>
        </p:spPr>
        <p:txBody>
          <a:bodyPr>
            <a:normAutofit/>
          </a:bodyPr>
          <a:lstStyle/>
          <a:p>
            <a:pPr>
              <a:lnSpc>
                <a:spcPct val="120000"/>
              </a:lnSpc>
              <a:spcBef>
                <a:spcPts val="0"/>
              </a:spcBef>
            </a:pPr>
            <a:r>
              <a:rPr lang="en-US" dirty="0"/>
              <a:t>Access the </a:t>
            </a:r>
            <a:r>
              <a:rPr lang="en-US" dirty="0">
                <a:hlinkClick r:id="rId3"/>
              </a:rPr>
              <a:t>Autism Navigator </a:t>
            </a:r>
            <a:r>
              <a:rPr lang="en-US" dirty="0"/>
              <a:t>Website and sign Into the </a:t>
            </a:r>
            <a:r>
              <a:rPr lang="en-US" dirty="0">
                <a:hlinkClick r:id="rId4"/>
              </a:rPr>
              <a:t>Video Glossary</a:t>
            </a:r>
            <a:r>
              <a:rPr lang="en-US" dirty="0"/>
              <a:t>, then select </a:t>
            </a:r>
            <a:r>
              <a:rPr lang="en-US" b="1" dirty="0"/>
              <a:t>Treatments</a:t>
            </a:r>
          </a:p>
          <a:p>
            <a:pPr>
              <a:lnSpc>
                <a:spcPct val="120000"/>
              </a:lnSpc>
              <a:spcBef>
                <a:spcPts val="0"/>
              </a:spcBef>
            </a:pPr>
            <a:r>
              <a:rPr lang="en-US" dirty="0"/>
              <a:t>View each of the following videos about a specific NDBI approach under </a:t>
            </a:r>
            <a:r>
              <a:rPr lang="en-US" b="1" dirty="0"/>
              <a:t>Toddler Treatment Models</a:t>
            </a:r>
          </a:p>
          <a:p>
            <a:pPr lvl="1">
              <a:lnSpc>
                <a:spcPct val="120000"/>
              </a:lnSpc>
              <a:spcBef>
                <a:spcPts val="0"/>
              </a:spcBef>
            </a:pPr>
            <a:r>
              <a:rPr lang="en-US" sz="2800" dirty="0"/>
              <a:t>Early Start Denver Model</a:t>
            </a:r>
          </a:p>
          <a:p>
            <a:pPr lvl="1">
              <a:lnSpc>
                <a:spcPct val="120000"/>
              </a:lnSpc>
              <a:spcBef>
                <a:spcPts val="0"/>
              </a:spcBef>
            </a:pPr>
            <a:r>
              <a:rPr lang="en-US" sz="2800" dirty="0"/>
              <a:t>JASPER</a:t>
            </a:r>
          </a:p>
          <a:p>
            <a:pPr>
              <a:lnSpc>
                <a:spcPct val="120000"/>
              </a:lnSpc>
              <a:spcBef>
                <a:spcPts val="0"/>
              </a:spcBef>
            </a:pPr>
            <a:r>
              <a:rPr lang="en-US" dirty="0"/>
              <a:t>Identify the primary intervention targets for each approach</a:t>
            </a:r>
          </a:p>
          <a:p>
            <a:pPr marL="0" indent="0">
              <a:lnSpc>
                <a:spcPct val="150000"/>
              </a:lnSpc>
              <a:buNone/>
            </a:pPr>
            <a:endParaRPr lang="en-US" dirty="0"/>
          </a:p>
        </p:txBody>
      </p:sp>
    </p:spTree>
    <p:extLst>
      <p:ext uri="{BB962C8B-B14F-4D97-AF65-F5344CB8AC3E}">
        <p14:creationId xmlns:p14="http://schemas.microsoft.com/office/powerpoint/2010/main" val="300627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Common features of NDBI Model Interventions</a:t>
            </a:r>
          </a:p>
        </p:txBody>
      </p:sp>
      <p:sp>
        <p:nvSpPr>
          <p:cNvPr id="4" name="Content Placeholder 3"/>
          <p:cNvSpPr>
            <a:spLocks noGrp="1"/>
          </p:cNvSpPr>
          <p:nvPr>
            <p:ph sz="half" idx="1"/>
          </p:nvPr>
        </p:nvSpPr>
        <p:spPr>
          <a:xfrm>
            <a:off x="628650" y="2290091"/>
            <a:ext cx="3825016" cy="3620171"/>
          </a:xfrm>
        </p:spPr>
        <p:txBody>
          <a:bodyPr>
            <a:normAutofit/>
          </a:bodyPr>
          <a:lstStyle/>
          <a:p>
            <a:pPr>
              <a:lnSpc>
                <a:spcPct val="100000"/>
              </a:lnSpc>
              <a:spcBef>
                <a:spcPts val="600"/>
              </a:spcBef>
            </a:pPr>
            <a:r>
              <a:rPr lang="en-US" sz="2000" dirty="0"/>
              <a:t>Individualized Treatment Goals and Progress Monitoring</a:t>
            </a:r>
          </a:p>
          <a:p>
            <a:pPr>
              <a:lnSpc>
                <a:spcPct val="100000"/>
              </a:lnSpc>
              <a:spcBef>
                <a:spcPts val="600"/>
              </a:spcBef>
            </a:pPr>
            <a:r>
              <a:rPr lang="en-US" sz="2000" dirty="0"/>
              <a:t>Parent Training</a:t>
            </a:r>
          </a:p>
          <a:p>
            <a:pPr>
              <a:lnSpc>
                <a:spcPct val="100000"/>
              </a:lnSpc>
              <a:spcBef>
                <a:spcPts val="600"/>
              </a:spcBef>
            </a:pPr>
            <a:r>
              <a:rPr lang="en-US" sz="2000" dirty="0"/>
              <a:t>Child-Initiated Teaching Episodes and Environmental Modifications</a:t>
            </a:r>
          </a:p>
          <a:p>
            <a:pPr>
              <a:lnSpc>
                <a:spcPct val="100000"/>
              </a:lnSpc>
              <a:spcBef>
                <a:spcPts val="600"/>
              </a:spcBef>
            </a:pPr>
            <a:r>
              <a:rPr lang="en-US" sz="2000" dirty="0"/>
              <a:t>Three-Part Contingency</a:t>
            </a:r>
          </a:p>
          <a:p>
            <a:pPr>
              <a:lnSpc>
                <a:spcPct val="100000"/>
              </a:lnSpc>
              <a:spcBef>
                <a:spcPts val="600"/>
              </a:spcBef>
            </a:pPr>
            <a:r>
              <a:rPr lang="en-US" sz="2000" dirty="0"/>
              <a:t>Natural Reinforcement</a:t>
            </a:r>
          </a:p>
          <a:p>
            <a:pPr marL="0" indent="0">
              <a:buNone/>
            </a:pPr>
            <a:endParaRPr lang="en-US" dirty="0"/>
          </a:p>
          <a:p>
            <a:pPr marL="0" indent="0">
              <a:buNone/>
            </a:pPr>
            <a:endParaRPr lang="en-US" dirty="0"/>
          </a:p>
        </p:txBody>
      </p:sp>
      <p:sp>
        <p:nvSpPr>
          <p:cNvPr id="5" name="Content Placeholder 4"/>
          <p:cNvSpPr>
            <a:spLocks noGrp="1"/>
          </p:cNvSpPr>
          <p:nvPr>
            <p:ph sz="half" idx="10"/>
          </p:nvPr>
        </p:nvSpPr>
        <p:spPr>
          <a:xfrm>
            <a:off x="628650" y="1661255"/>
            <a:ext cx="7886700" cy="628836"/>
          </a:xfrm>
        </p:spPr>
        <p:txBody>
          <a:bodyPr/>
          <a:lstStyle/>
          <a:p>
            <a:pPr algn="ctr"/>
            <a:r>
              <a:rPr lang="en-US" dirty="0">
                <a:latin typeface="+mj-lt"/>
              </a:rPr>
              <a:t>Common Features of NDBIs</a:t>
            </a:r>
          </a:p>
        </p:txBody>
      </p:sp>
      <p:sp>
        <p:nvSpPr>
          <p:cNvPr id="6" name="Content Placeholder 5"/>
          <p:cNvSpPr>
            <a:spLocks noGrp="1"/>
          </p:cNvSpPr>
          <p:nvPr>
            <p:ph sz="half" idx="11"/>
          </p:nvPr>
        </p:nvSpPr>
        <p:spPr>
          <a:xfrm>
            <a:off x="4453666" y="2290091"/>
            <a:ext cx="4061684" cy="3620171"/>
          </a:xfrm>
        </p:spPr>
        <p:txBody>
          <a:bodyPr>
            <a:normAutofit fontScale="62500" lnSpcReduction="20000"/>
          </a:bodyPr>
          <a:lstStyle/>
          <a:p>
            <a:pPr>
              <a:lnSpc>
                <a:spcPct val="120000"/>
              </a:lnSpc>
              <a:spcBef>
                <a:spcPts val="0"/>
              </a:spcBef>
            </a:pPr>
            <a:r>
              <a:rPr lang="en-US" sz="3200" dirty="0"/>
              <a:t>Modeling/Expanding</a:t>
            </a:r>
          </a:p>
          <a:p>
            <a:pPr>
              <a:lnSpc>
                <a:spcPct val="120000"/>
              </a:lnSpc>
              <a:spcBef>
                <a:spcPts val="0"/>
              </a:spcBef>
            </a:pPr>
            <a:r>
              <a:rPr lang="en-US" sz="3200" dirty="0"/>
              <a:t>Adult Imitation of Child Language, Play, Actions and Teaching Imitation Skills</a:t>
            </a:r>
          </a:p>
          <a:p>
            <a:pPr>
              <a:lnSpc>
                <a:spcPct val="120000"/>
              </a:lnSpc>
              <a:spcBef>
                <a:spcPts val="0"/>
              </a:spcBef>
            </a:pPr>
            <a:r>
              <a:rPr lang="en-US" sz="3200" dirty="0"/>
              <a:t>Creating Opportunities for Communication and Reciprocal Interactions</a:t>
            </a:r>
          </a:p>
          <a:p>
            <a:pPr>
              <a:lnSpc>
                <a:spcPct val="120000"/>
              </a:lnSpc>
              <a:spcBef>
                <a:spcPts val="0"/>
              </a:spcBef>
            </a:pPr>
            <a:r>
              <a:rPr lang="en-US" sz="3200" dirty="0">
                <a:solidFill>
                  <a:prstClr val="black"/>
                </a:solidFill>
              </a:rPr>
              <a:t>Direct Teaching: Prompt/Prompt Fading</a:t>
            </a:r>
            <a:endParaRPr lang="en-US" sz="3200" dirty="0"/>
          </a:p>
          <a:p>
            <a:pPr>
              <a:lnSpc>
                <a:spcPct val="120000"/>
              </a:lnSpc>
              <a:spcBef>
                <a:spcPts val="0"/>
              </a:spcBef>
            </a:pPr>
            <a:r>
              <a:rPr lang="en-US" sz="3200" dirty="0"/>
              <a:t>Manualized Practice and Fidelity Procedures</a:t>
            </a:r>
          </a:p>
          <a:p>
            <a:pPr marL="0" indent="0">
              <a:buNone/>
            </a:pPr>
            <a:endParaRPr lang="en-US" dirty="0"/>
          </a:p>
          <a:p>
            <a:endParaRPr lang="en-US" dirty="0"/>
          </a:p>
        </p:txBody>
      </p:sp>
    </p:spTree>
    <p:extLst>
      <p:ext uri="{BB962C8B-B14F-4D97-AF65-F5344CB8AC3E}">
        <p14:creationId xmlns:p14="http://schemas.microsoft.com/office/powerpoint/2010/main" val="6128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Individualized Treatment Goals and Progress Monitoring</a:t>
            </a:r>
          </a:p>
        </p:txBody>
      </p:sp>
      <p:sp>
        <p:nvSpPr>
          <p:cNvPr id="3" name="Content Placeholder 2"/>
          <p:cNvSpPr>
            <a:spLocks noGrp="1"/>
          </p:cNvSpPr>
          <p:nvPr>
            <p:ph idx="1"/>
          </p:nvPr>
        </p:nvSpPr>
        <p:spPr>
          <a:xfrm>
            <a:off x="628650" y="1690689"/>
            <a:ext cx="7886700" cy="4710113"/>
          </a:xfrm>
        </p:spPr>
        <p:txBody>
          <a:bodyPr>
            <a:normAutofit lnSpcReduction="10000"/>
          </a:bodyPr>
          <a:lstStyle/>
          <a:p>
            <a:pPr>
              <a:lnSpc>
                <a:spcPct val="110000"/>
              </a:lnSpc>
              <a:spcBef>
                <a:spcPts val="0"/>
              </a:spcBef>
            </a:pPr>
            <a:r>
              <a:rPr lang="en-US" dirty="0"/>
              <a:t>NDBI interventions use developmental sequences to develop individualized goals</a:t>
            </a:r>
          </a:p>
          <a:p>
            <a:pPr>
              <a:lnSpc>
                <a:spcPct val="110000"/>
              </a:lnSpc>
              <a:spcBef>
                <a:spcPts val="0"/>
              </a:spcBef>
            </a:pPr>
            <a:r>
              <a:rPr lang="en-US" dirty="0"/>
              <a:t>Many approaches (e.g., ESDM, Jasper) use an aligned assessment battery and curriculum that is developmentally sequenced for individual planning and progress monitoring</a:t>
            </a:r>
          </a:p>
          <a:p>
            <a:pPr>
              <a:lnSpc>
                <a:spcPct val="110000"/>
              </a:lnSpc>
              <a:spcBef>
                <a:spcPts val="0"/>
              </a:spcBef>
            </a:pPr>
            <a:r>
              <a:rPr lang="en-US" dirty="0"/>
              <a:t>Individualized goals can be broad or targeted</a:t>
            </a:r>
          </a:p>
          <a:p>
            <a:pPr>
              <a:lnSpc>
                <a:spcPct val="110000"/>
              </a:lnSpc>
              <a:spcBef>
                <a:spcPts val="0"/>
              </a:spcBef>
            </a:pPr>
            <a:r>
              <a:rPr lang="en-US" dirty="0"/>
              <a:t>Use a variety of assessments, observation protocols and checklists to individualize treatment and monitor progress</a:t>
            </a:r>
          </a:p>
        </p:txBody>
      </p:sp>
    </p:spTree>
    <p:extLst>
      <p:ext uri="{BB962C8B-B14F-4D97-AF65-F5344CB8AC3E}">
        <p14:creationId xmlns:p14="http://schemas.microsoft.com/office/powerpoint/2010/main" val="2165581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8308"/>
            <a:ext cx="7886700" cy="947307"/>
          </a:xfrm>
        </p:spPr>
        <p:txBody>
          <a:bodyPr>
            <a:normAutofit/>
          </a:bodyPr>
          <a:lstStyle/>
          <a:p>
            <a:pPr algn="ctr"/>
            <a:r>
              <a:rPr lang="en-US" dirty="0">
                <a:latin typeface="+mj-lt"/>
              </a:rPr>
              <a:t>Parent Training</a:t>
            </a:r>
          </a:p>
        </p:txBody>
      </p:sp>
      <p:sp>
        <p:nvSpPr>
          <p:cNvPr id="3" name="Content Placeholder 2"/>
          <p:cNvSpPr>
            <a:spLocks noGrp="1"/>
          </p:cNvSpPr>
          <p:nvPr>
            <p:ph idx="1"/>
          </p:nvPr>
        </p:nvSpPr>
        <p:spPr>
          <a:xfrm>
            <a:off x="322729" y="1140311"/>
            <a:ext cx="8423238" cy="4731100"/>
          </a:xfrm>
        </p:spPr>
        <p:txBody>
          <a:bodyPr>
            <a:noAutofit/>
          </a:bodyPr>
          <a:lstStyle/>
          <a:p>
            <a:pPr>
              <a:lnSpc>
                <a:spcPct val="100000"/>
              </a:lnSpc>
              <a:spcBef>
                <a:spcPts val="0"/>
              </a:spcBef>
            </a:pPr>
            <a:r>
              <a:rPr lang="en-US" sz="2400" dirty="0"/>
              <a:t>Children of all abilities learn in the context of interactions with family/primary caregivers</a:t>
            </a:r>
          </a:p>
          <a:p>
            <a:pPr>
              <a:lnSpc>
                <a:spcPct val="100000"/>
              </a:lnSpc>
              <a:spcBef>
                <a:spcPts val="0"/>
              </a:spcBef>
            </a:pPr>
            <a:r>
              <a:rPr lang="en-US" sz="2400" dirty="0"/>
              <a:t>Early intensive behavioral interventions have been shown to be most likely to demonstrate optimal outcomes, but many hours of expert intervention is not always a natural fit for very young children and families</a:t>
            </a:r>
          </a:p>
          <a:p>
            <a:pPr>
              <a:lnSpc>
                <a:spcPct val="100000"/>
              </a:lnSpc>
              <a:spcBef>
                <a:spcPts val="0"/>
              </a:spcBef>
            </a:pPr>
            <a:r>
              <a:rPr lang="en-US" sz="2400" dirty="0"/>
              <a:t>When parents are effectively trained to use intervention strategies across daily routines, the dosage of intervention and generalization/maintenance of skills can be considerably increased </a:t>
            </a:r>
            <a:r>
              <a:rPr lang="en-US" sz="2400" i="1" dirty="0"/>
              <a:t>(e.g., Wallace &amp; Rogers, 2010)</a:t>
            </a:r>
          </a:p>
          <a:p>
            <a:pPr>
              <a:lnSpc>
                <a:spcPct val="100000"/>
              </a:lnSpc>
              <a:spcBef>
                <a:spcPts val="0"/>
              </a:spcBef>
            </a:pPr>
            <a:r>
              <a:rPr lang="en-US" sz="2400" dirty="0"/>
              <a:t>Parent-implemented interventions associated with positive child outcomes and improved parent-child engagement, and other parent and family outcomes </a:t>
            </a:r>
            <a:r>
              <a:rPr lang="en-US" sz="2400" i="1" dirty="0"/>
              <a:t>(e.g.,Beaudoin et al., 2019)</a:t>
            </a:r>
          </a:p>
        </p:txBody>
      </p:sp>
    </p:spTree>
    <p:extLst>
      <p:ext uri="{BB962C8B-B14F-4D97-AF65-F5344CB8AC3E}">
        <p14:creationId xmlns:p14="http://schemas.microsoft.com/office/powerpoint/2010/main" val="1051472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19174"/>
          </a:xfrm>
        </p:spPr>
        <p:txBody>
          <a:bodyPr>
            <a:normAutofit/>
          </a:bodyPr>
          <a:lstStyle/>
          <a:p>
            <a:pPr algn="ctr"/>
            <a:r>
              <a:rPr lang="en-US" dirty="0">
                <a:latin typeface="+mj-lt"/>
              </a:rPr>
              <a:t>Three-Part Contingency</a:t>
            </a:r>
          </a:p>
        </p:txBody>
      </p:sp>
      <p:sp>
        <p:nvSpPr>
          <p:cNvPr id="3" name="Content Placeholder 2"/>
          <p:cNvSpPr>
            <a:spLocks noGrp="1"/>
          </p:cNvSpPr>
          <p:nvPr>
            <p:ph idx="1"/>
          </p:nvPr>
        </p:nvSpPr>
        <p:spPr>
          <a:xfrm>
            <a:off x="628650" y="1384300"/>
            <a:ext cx="7886700" cy="4792663"/>
          </a:xfrm>
        </p:spPr>
        <p:txBody>
          <a:bodyPr>
            <a:normAutofit/>
          </a:bodyPr>
          <a:lstStyle/>
          <a:p>
            <a:pPr marL="0" indent="0" algn="ctr">
              <a:lnSpc>
                <a:spcPct val="100000"/>
              </a:lnSpc>
              <a:spcBef>
                <a:spcPts val="0"/>
              </a:spcBef>
              <a:buNone/>
            </a:pPr>
            <a:r>
              <a:rPr lang="en-US" b="1" dirty="0"/>
              <a:t>Antecedent – Behavior – Consequence</a:t>
            </a:r>
          </a:p>
          <a:p>
            <a:pPr marL="0" indent="0" algn="ctr">
              <a:lnSpc>
                <a:spcPct val="100000"/>
              </a:lnSpc>
              <a:spcBef>
                <a:spcPts val="0"/>
              </a:spcBef>
              <a:buNone/>
            </a:pPr>
            <a:endParaRPr lang="en-US" b="1" dirty="0"/>
          </a:p>
          <a:p>
            <a:pPr>
              <a:lnSpc>
                <a:spcPct val="100000"/>
              </a:lnSpc>
              <a:spcBef>
                <a:spcPts val="0"/>
              </a:spcBef>
            </a:pPr>
            <a:r>
              <a:rPr lang="en-US" dirty="0"/>
              <a:t>Helps child to understand how and when to respond based on cues from environment and people</a:t>
            </a:r>
          </a:p>
          <a:p>
            <a:pPr lvl="1">
              <a:lnSpc>
                <a:spcPct val="100000"/>
              </a:lnSpc>
              <a:spcBef>
                <a:spcPts val="0"/>
              </a:spcBef>
            </a:pPr>
            <a:r>
              <a:rPr lang="en-US" sz="2800" dirty="0"/>
              <a:t>Specific prompts and contingent reinforcement</a:t>
            </a:r>
          </a:p>
          <a:p>
            <a:pPr lvl="1">
              <a:lnSpc>
                <a:spcPct val="100000"/>
              </a:lnSpc>
              <a:spcBef>
                <a:spcPts val="0"/>
              </a:spcBef>
            </a:pPr>
            <a:r>
              <a:rPr lang="en-US" sz="2800" dirty="0"/>
              <a:t>Use environmental arrangements to facilitate initiating and responding behaviors </a:t>
            </a:r>
          </a:p>
          <a:p>
            <a:pPr>
              <a:lnSpc>
                <a:spcPct val="100000"/>
              </a:lnSpc>
              <a:spcBef>
                <a:spcPts val="0"/>
              </a:spcBef>
            </a:pPr>
            <a:endParaRPr lang="en-US" dirty="0"/>
          </a:p>
        </p:txBody>
      </p:sp>
    </p:spTree>
    <p:extLst>
      <p:ext uri="{BB962C8B-B14F-4D97-AF65-F5344CB8AC3E}">
        <p14:creationId xmlns:p14="http://schemas.microsoft.com/office/powerpoint/2010/main" val="4090041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7156"/>
          </a:xfrm>
        </p:spPr>
        <p:txBody>
          <a:bodyPr>
            <a:normAutofit/>
          </a:bodyPr>
          <a:lstStyle/>
          <a:p>
            <a:pPr algn="ctr"/>
            <a:r>
              <a:rPr lang="en-US" dirty="0">
                <a:latin typeface="+mj-lt"/>
              </a:rPr>
              <a:t>Activity: Identify the ABCs</a:t>
            </a:r>
          </a:p>
        </p:txBody>
      </p:sp>
      <p:sp>
        <p:nvSpPr>
          <p:cNvPr id="3" name="Content Placeholder 2"/>
          <p:cNvSpPr>
            <a:spLocks noGrp="1"/>
          </p:cNvSpPr>
          <p:nvPr>
            <p:ph idx="1"/>
          </p:nvPr>
        </p:nvSpPr>
        <p:spPr>
          <a:xfrm>
            <a:off x="839096" y="1452283"/>
            <a:ext cx="7465808" cy="4742301"/>
          </a:xfrm>
        </p:spPr>
        <p:txBody>
          <a:bodyPr>
            <a:normAutofit/>
          </a:bodyPr>
          <a:lstStyle/>
          <a:p>
            <a:pPr>
              <a:lnSpc>
                <a:spcPct val="100000"/>
              </a:lnSpc>
              <a:spcBef>
                <a:spcPts val="0"/>
              </a:spcBef>
            </a:pPr>
            <a:r>
              <a:rPr lang="en-US" dirty="0"/>
              <a:t>Watch the video on the next slide</a:t>
            </a:r>
          </a:p>
          <a:p>
            <a:pPr>
              <a:lnSpc>
                <a:spcPct val="100000"/>
              </a:lnSpc>
              <a:spcBef>
                <a:spcPts val="0"/>
              </a:spcBef>
            </a:pPr>
            <a:r>
              <a:rPr lang="en-US" dirty="0"/>
              <a:t>What were the antecedents in this example?</a:t>
            </a:r>
          </a:p>
          <a:p>
            <a:pPr>
              <a:lnSpc>
                <a:spcPct val="100000"/>
              </a:lnSpc>
              <a:spcBef>
                <a:spcPts val="0"/>
              </a:spcBef>
            </a:pPr>
            <a:r>
              <a:rPr lang="en-US" dirty="0"/>
              <a:t>What was the behavioral response to the antecedents you observed?</a:t>
            </a:r>
          </a:p>
          <a:p>
            <a:pPr>
              <a:lnSpc>
                <a:spcPct val="100000"/>
              </a:lnSpc>
              <a:spcBef>
                <a:spcPts val="0"/>
              </a:spcBef>
            </a:pPr>
            <a:r>
              <a:rPr lang="en-US" dirty="0"/>
              <a:t>What were the consequences of this behavior?</a:t>
            </a:r>
          </a:p>
          <a:p>
            <a:pPr>
              <a:lnSpc>
                <a:spcPct val="100000"/>
              </a:lnSpc>
              <a:spcBef>
                <a:spcPts val="0"/>
              </a:spcBef>
            </a:pPr>
            <a:r>
              <a:rPr lang="en-US" dirty="0"/>
              <a:t>What might have been the purpose of this behavior?</a:t>
            </a:r>
          </a:p>
          <a:p>
            <a:pPr>
              <a:lnSpc>
                <a:spcPct val="100000"/>
              </a:lnSpc>
              <a:spcBef>
                <a:spcPts val="0"/>
              </a:spcBef>
            </a:pPr>
            <a:endParaRPr lang="en-US" dirty="0"/>
          </a:p>
        </p:txBody>
      </p:sp>
    </p:spTree>
    <p:extLst>
      <p:ext uri="{BB962C8B-B14F-4D97-AF65-F5344CB8AC3E}">
        <p14:creationId xmlns:p14="http://schemas.microsoft.com/office/powerpoint/2010/main" val="3679316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ABC example activity</a:t>
            </a:r>
          </a:p>
        </p:txBody>
      </p:sp>
      <p:pic>
        <p:nvPicPr>
          <p:cNvPr id="6" name="K-6i0tkMS4M"/>
          <p:cNvPicPr>
            <a:picLocks noGrp="1" noRot="1" noChangeAspect="1"/>
          </p:cNvPicPr>
          <p:nvPr>
            <p:ph idx="1"/>
            <a:videoFile r:link="rId1"/>
          </p:nvPr>
        </p:nvPicPr>
        <p:blipFill>
          <a:blip r:embed="rId4"/>
          <a:stretch>
            <a:fillRect/>
          </a:stretch>
        </p:blipFill>
        <p:spPr>
          <a:xfrm>
            <a:off x="2286000" y="1959429"/>
            <a:ext cx="4572000" cy="3326946"/>
          </a:xfrm>
          <a:prstGeom prst="rect">
            <a:avLst/>
          </a:prstGeom>
        </p:spPr>
      </p:pic>
    </p:spTree>
    <p:extLst>
      <p:ext uri="{BB962C8B-B14F-4D97-AF65-F5344CB8AC3E}">
        <p14:creationId xmlns:p14="http://schemas.microsoft.com/office/powerpoint/2010/main" val="105306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041" y="215836"/>
            <a:ext cx="7772400" cy="841829"/>
          </a:xfrm>
        </p:spPr>
        <p:txBody>
          <a:bodyPr>
            <a:normAutofit/>
          </a:bodyPr>
          <a:lstStyle/>
          <a:p>
            <a:r>
              <a:rPr lang="en-US" sz="4400" dirty="0">
                <a:latin typeface="+mj-lt"/>
              </a:rPr>
              <a:t>Overview of Module 2</a:t>
            </a:r>
            <a:endParaRPr lang="en-US" sz="4400" b="1" dirty="0">
              <a:latin typeface="+mj-lt"/>
            </a:endParaRPr>
          </a:p>
        </p:txBody>
      </p:sp>
      <p:sp>
        <p:nvSpPr>
          <p:cNvPr id="3" name="Subtitle 2"/>
          <p:cNvSpPr>
            <a:spLocks noGrp="1"/>
          </p:cNvSpPr>
          <p:nvPr>
            <p:ph type="subTitle" idx="1"/>
          </p:nvPr>
        </p:nvSpPr>
        <p:spPr>
          <a:xfrm>
            <a:off x="344243" y="1057665"/>
            <a:ext cx="8433995" cy="4246545"/>
          </a:xfrm>
        </p:spPr>
        <p:txBody>
          <a:bodyPr>
            <a:noAutofit/>
          </a:bodyPr>
          <a:lstStyle/>
          <a:p>
            <a:pPr algn="l">
              <a:lnSpc>
                <a:spcPct val="100000"/>
              </a:lnSpc>
              <a:spcBef>
                <a:spcPts val="0"/>
              </a:spcBef>
            </a:pPr>
            <a:r>
              <a:rPr lang="en-US" sz="2500" dirty="0"/>
              <a:t>Thanks to early screening efforts, thousands of children are now being diagnosed before their third birthday and referred to early intervention. Although EI/ECSE professionals are often trained in the use of ASD interventions designed for children over the age of 5 years, the EI/ECSE workforce requires access to information about evidence-based intervention models for use with the youngest children with ASD and their families, including toddlers. In this presentation, we review the elements of Naturalistic Developmental Behavior Interventions, an umbrella term for evidence-based approaches that combine the tenets of behavioral and developmental theory to integrate  intervention into everyday caregiving and play routines of very young children and their families.</a:t>
            </a:r>
          </a:p>
        </p:txBody>
      </p:sp>
    </p:spTree>
    <p:extLst>
      <p:ext uri="{BB962C8B-B14F-4D97-AF65-F5344CB8AC3E}">
        <p14:creationId xmlns:p14="http://schemas.microsoft.com/office/powerpoint/2010/main" val="2906008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9215"/>
            <a:ext cx="7886700" cy="1325563"/>
          </a:xfrm>
        </p:spPr>
        <p:txBody>
          <a:bodyPr>
            <a:normAutofit/>
          </a:bodyPr>
          <a:lstStyle/>
          <a:p>
            <a:pPr algn="ctr"/>
            <a:r>
              <a:rPr lang="en-US" dirty="0">
                <a:latin typeface="+mj-lt"/>
              </a:rPr>
              <a:t>Environmental Modifications</a:t>
            </a:r>
          </a:p>
        </p:txBody>
      </p:sp>
      <p:sp>
        <p:nvSpPr>
          <p:cNvPr id="3" name="Content Placeholder 2"/>
          <p:cNvSpPr>
            <a:spLocks noGrp="1"/>
          </p:cNvSpPr>
          <p:nvPr>
            <p:ph idx="1"/>
          </p:nvPr>
        </p:nvSpPr>
        <p:spPr>
          <a:xfrm>
            <a:off x="628650" y="1217282"/>
            <a:ext cx="8042014" cy="4806999"/>
          </a:xfrm>
        </p:spPr>
        <p:txBody>
          <a:bodyPr>
            <a:normAutofit fontScale="92500" lnSpcReduction="10000"/>
          </a:bodyPr>
          <a:lstStyle/>
          <a:p>
            <a:pPr>
              <a:lnSpc>
                <a:spcPct val="120000"/>
              </a:lnSpc>
              <a:spcBef>
                <a:spcPts val="0"/>
              </a:spcBef>
            </a:pPr>
            <a:r>
              <a:rPr lang="en-US" sz="3000" dirty="0"/>
              <a:t>Setting up a child’s environment to minimize distractions and overstimulation, and to increase comfort and predictability</a:t>
            </a:r>
          </a:p>
          <a:p>
            <a:pPr lvl="1">
              <a:lnSpc>
                <a:spcPct val="120000"/>
              </a:lnSpc>
              <a:spcBef>
                <a:spcPts val="0"/>
              </a:spcBef>
            </a:pPr>
            <a:r>
              <a:rPr lang="en-US" sz="3000" dirty="0"/>
              <a:t>Minimize number of toys available at one time</a:t>
            </a:r>
          </a:p>
          <a:p>
            <a:pPr lvl="1">
              <a:lnSpc>
                <a:spcPct val="120000"/>
              </a:lnSpc>
              <a:spcBef>
                <a:spcPts val="0"/>
              </a:spcBef>
            </a:pPr>
            <a:r>
              <a:rPr lang="en-US" sz="3000" dirty="0"/>
              <a:t>Create predictable routines </a:t>
            </a:r>
          </a:p>
          <a:p>
            <a:pPr lvl="1">
              <a:lnSpc>
                <a:spcPct val="120000"/>
              </a:lnSpc>
              <a:spcBef>
                <a:spcPts val="0"/>
              </a:spcBef>
            </a:pPr>
            <a:r>
              <a:rPr lang="en-US" sz="3000" dirty="0"/>
              <a:t>Create effective boundaries in play areas of home, school</a:t>
            </a:r>
          </a:p>
          <a:p>
            <a:pPr lvl="1">
              <a:lnSpc>
                <a:spcPct val="120000"/>
              </a:lnSpc>
              <a:spcBef>
                <a:spcPts val="0"/>
              </a:spcBef>
            </a:pPr>
            <a:r>
              <a:rPr lang="en-US" sz="3000" dirty="0"/>
              <a:t>Minimize screens, noise, bright lights</a:t>
            </a:r>
          </a:p>
          <a:p>
            <a:pPr lvl="1">
              <a:lnSpc>
                <a:spcPct val="120000"/>
              </a:lnSpc>
              <a:spcBef>
                <a:spcPts val="0"/>
              </a:spcBef>
            </a:pPr>
            <a:r>
              <a:rPr lang="en-US" sz="3000" dirty="0"/>
              <a:t>Provide access to materials/music that support sensory regulation</a:t>
            </a:r>
          </a:p>
          <a:p>
            <a:pPr lvl="1">
              <a:lnSpc>
                <a:spcPct val="120000"/>
              </a:lnSpc>
              <a:spcBef>
                <a:spcPts val="0"/>
              </a:spcBef>
            </a:pPr>
            <a:endParaRPr lang="en-US" dirty="0"/>
          </a:p>
          <a:p>
            <a:pPr lvl="1">
              <a:lnSpc>
                <a:spcPct val="120000"/>
              </a:lnSpc>
              <a:spcBef>
                <a:spcPts val="0"/>
              </a:spcBef>
            </a:pPr>
            <a:endParaRPr lang="en-US" dirty="0"/>
          </a:p>
        </p:txBody>
      </p:sp>
    </p:spTree>
    <p:extLst>
      <p:ext uri="{BB962C8B-B14F-4D97-AF65-F5344CB8AC3E}">
        <p14:creationId xmlns:p14="http://schemas.microsoft.com/office/powerpoint/2010/main" val="2526088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Environmental Modifications, continued</a:t>
            </a:r>
          </a:p>
        </p:txBody>
      </p:sp>
      <p:sp>
        <p:nvSpPr>
          <p:cNvPr id="3" name="Content Placeholder 2"/>
          <p:cNvSpPr>
            <a:spLocks noGrp="1"/>
          </p:cNvSpPr>
          <p:nvPr>
            <p:ph idx="1"/>
          </p:nvPr>
        </p:nvSpPr>
        <p:spPr>
          <a:xfrm>
            <a:off x="628650" y="1593870"/>
            <a:ext cx="7886700" cy="4486274"/>
          </a:xfrm>
        </p:spPr>
        <p:txBody>
          <a:bodyPr>
            <a:normAutofit lnSpcReduction="10000"/>
          </a:bodyPr>
          <a:lstStyle/>
          <a:p>
            <a:pPr>
              <a:lnSpc>
                <a:spcPct val="110000"/>
              </a:lnSpc>
              <a:spcBef>
                <a:spcPts val="0"/>
              </a:spcBef>
            </a:pPr>
            <a:r>
              <a:rPr lang="en-US" dirty="0"/>
              <a:t>Modification of a child’s play area can optimize face-to-face interactions, child choice-making, make it easy to join the child in play, and broaden attentional focus</a:t>
            </a:r>
          </a:p>
          <a:p>
            <a:pPr lvl="1">
              <a:lnSpc>
                <a:spcPct val="110000"/>
              </a:lnSpc>
              <a:spcBef>
                <a:spcPts val="0"/>
              </a:spcBef>
            </a:pPr>
            <a:r>
              <a:rPr lang="en-US" sz="2800" dirty="0"/>
              <a:t>Opportunity to choose from several toys/activities</a:t>
            </a:r>
          </a:p>
          <a:p>
            <a:pPr lvl="1">
              <a:lnSpc>
                <a:spcPct val="110000"/>
              </a:lnSpc>
              <a:spcBef>
                <a:spcPts val="0"/>
              </a:spcBef>
            </a:pPr>
            <a:r>
              <a:rPr lang="en-US" sz="2800" dirty="0"/>
              <a:t>Multiple sets of preferred toys to that adults can join and imitate/mode/expand play</a:t>
            </a:r>
          </a:p>
          <a:p>
            <a:pPr lvl="1">
              <a:lnSpc>
                <a:spcPct val="110000"/>
              </a:lnSpc>
              <a:spcBef>
                <a:spcPts val="0"/>
              </a:spcBef>
            </a:pPr>
            <a:r>
              <a:rPr lang="en-US" sz="2800" dirty="0"/>
              <a:t>Include mirrors, pillows, table with chairs that face each other for face-to-face engagement</a:t>
            </a:r>
          </a:p>
          <a:p>
            <a:pPr>
              <a:lnSpc>
                <a:spcPct val="110000"/>
              </a:lnSpc>
              <a:spcBef>
                <a:spcPts val="0"/>
              </a:spcBef>
            </a:pPr>
            <a:endParaRPr lang="en-US" dirty="0"/>
          </a:p>
        </p:txBody>
      </p:sp>
    </p:spTree>
    <p:extLst>
      <p:ext uri="{BB962C8B-B14F-4D97-AF65-F5344CB8AC3E}">
        <p14:creationId xmlns:p14="http://schemas.microsoft.com/office/powerpoint/2010/main" val="136875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8650" y="365126"/>
            <a:ext cx="7886700" cy="936549"/>
          </a:xfrm>
        </p:spPr>
        <p:txBody>
          <a:bodyPr>
            <a:normAutofit/>
          </a:bodyPr>
          <a:lstStyle/>
          <a:p>
            <a:pPr algn="ctr"/>
            <a:r>
              <a:rPr lang="en-US" dirty="0">
                <a:latin typeface="+mj-lt"/>
              </a:rPr>
              <a:t>Natural Reinforcement</a:t>
            </a:r>
          </a:p>
        </p:txBody>
      </p:sp>
      <p:sp>
        <p:nvSpPr>
          <p:cNvPr id="8" name="Content Placeholder 7"/>
          <p:cNvSpPr>
            <a:spLocks noGrp="1"/>
          </p:cNvSpPr>
          <p:nvPr>
            <p:ph idx="1"/>
          </p:nvPr>
        </p:nvSpPr>
        <p:spPr>
          <a:xfrm>
            <a:off x="516367" y="1301675"/>
            <a:ext cx="8132781" cy="4652963"/>
          </a:xfrm>
        </p:spPr>
        <p:txBody>
          <a:bodyPr>
            <a:normAutofit lnSpcReduction="10000"/>
          </a:bodyPr>
          <a:lstStyle/>
          <a:p>
            <a:pPr>
              <a:lnSpc>
                <a:spcPct val="110000"/>
              </a:lnSpc>
              <a:spcBef>
                <a:spcPts val="0"/>
              </a:spcBef>
            </a:pPr>
            <a:r>
              <a:rPr lang="en-US" dirty="0"/>
              <a:t>Avoiding the use of reinforcement that is not related directly to the targeted behavior, e.g., stickers, candy, tokens</a:t>
            </a:r>
          </a:p>
          <a:p>
            <a:pPr>
              <a:lnSpc>
                <a:spcPct val="110000"/>
              </a:lnSpc>
              <a:spcBef>
                <a:spcPts val="0"/>
              </a:spcBef>
            </a:pPr>
            <a:r>
              <a:rPr lang="en-US" dirty="0"/>
              <a:t>Natural reinforcement occurs when a child is pleased with the consequences of his or her response – for instance, after a child is imitated by an adult and the child initiates social eye gaze and smiles, or when the child gains access to a preferred toy or sensory activity when he or she successfully uses a communicative gesture, sound, or word</a:t>
            </a:r>
          </a:p>
        </p:txBody>
      </p:sp>
    </p:spTree>
    <p:extLst>
      <p:ext uri="{BB962C8B-B14F-4D97-AF65-F5344CB8AC3E}">
        <p14:creationId xmlns:p14="http://schemas.microsoft.com/office/powerpoint/2010/main" val="3916500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25524"/>
          </a:xfrm>
        </p:spPr>
        <p:txBody>
          <a:bodyPr>
            <a:normAutofit/>
          </a:bodyPr>
          <a:lstStyle/>
          <a:p>
            <a:pPr algn="ctr"/>
            <a:r>
              <a:rPr lang="en-US" dirty="0">
                <a:latin typeface="+mj-lt"/>
              </a:rPr>
              <a:t>Child-Initiated Teaching Episodes</a:t>
            </a:r>
          </a:p>
        </p:txBody>
      </p:sp>
      <p:sp>
        <p:nvSpPr>
          <p:cNvPr id="3" name="Content Placeholder 2"/>
          <p:cNvSpPr>
            <a:spLocks noGrp="1"/>
          </p:cNvSpPr>
          <p:nvPr>
            <p:ph idx="1"/>
          </p:nvPr>
        </p:nvSpPr>
        <p:spPr>
          <a:xfrm>
            <a:off x="628650" y="1390650"/>
            <a:ext cx="7886700" cy="4786313"/>
          </a:xfrm>
        </p:spPr>
        <p:txBody>
          <a:bodyPr>
            <a:normAutofit/>
          </a:bodyPr>
          <a:lstStyle/>
          <a:p>
            <a:pPr>
              <a:lnSpc>
                <a:spcPct val="120000"/>
              </a:lnSpc>
              <a:spcBef>
                <a:spcPts val="0"/>
              </a:spcBef>
            </a:pPr>
            <a:r>
              <a:rPr lang="en-US" dirty="0"/>
              <a:t>Following a child’s lead – child selects activity</a:t>
            </a:r>
          </a:p>
          <a:p>
            <a:pPr>
              <a:lnSpc>
                <a:spcPct val="120000"/>
              </a:lnSpc>
              <a:spcBef>
                <a:spcPts val="0"/>
              </a:spcBef>
            </a:pPr>
            <a:r>
              <a:rPr lang="en-US" dirty="0"/>
              <a:t>Adults create space for the child to focus on interest and join them in face-to-face play: </a:t>
            </a:r>
          </a:p>
          <a:p>
            <a:pPr lvl="1">
              <a:lnSpc>
                <a:spcPct val="120000"/>
              </a:lnSpc>
              <a:spcBef>
                <a:spcPts val="0"/>
              </a:spcBef>
            </a:pPr>
            <a:r>
              <a:rPr lang="en-US" sz="2800" dirty="0"/>
              <a:t>Using imitation, comments, language and play models/expansions to provide social learning and to keep children socially engaged</a:t>
            </a:r>
          </a:p>
          <a:p>
            <a:pPr>
              <a:lnSpc>
                <a:spcPct val="120000"/>
              </a:lnSpc>
              <a:spcBef>
                <a:spcPts val="0"/>
              </a:spcBef>
            </a:pPr>
            <a:r>
              <a:rPr lang="en-US" dirty="0"/>
              <a:t>Adults introduce paced prompts for target skills in the context of child-selected activities without re-directing their play</a:t>
            </a:r>
          </a:p>
        </p:txBody>
      </p:sp>
    </p:spTree>
    <p:extLst>
      <p:ext uri="{BB962C8B-B14F-4D97-AF65-F5344CB8AC3E}">
        <p14:creationId xmlns:p14="http://schemas.microsoft.com/office/powerpoint/2010/main" val="2106983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48521"/>
          </a:xfrm>
        </p:spPr>
        <p:txBody>
          <a:bodyPr>
            <a:noAutofit/>
          </a:bodyPr>
          <a:lstStyle/>
          <a:p>
            <a:pPr algn="ctr"/>
            <a:r>
              <a:rPr lang="en-US" dirty="0">
                <a:latin typeface="+mj-lt"/>
              </a:rPr>
              <a:t>Supporting Joint Attention Initiations and Responses</a:t>
            </a:r>
          </a:p>
        </p:txBody>
      </p:sp>
      <p:sp>
        <p:nvSpPr>
          <p:cNvPr id="3" name="Content Placeholder 2"/>
          <p:cNvSpPr>
            <a:spLocks noGrp="1"/>
          </p:cNvSpPr>
          <p:nvPr>
            <p:ph idx="1"/>
          </p:nvPr>
        </p:nvSpPr>
        <p:spPr>
          <a:xfrm>
            <a:off x="435685" y="1613647"/>
            <a:ext cx="8272630" cy="4717131"/>
          </a:xfrm>
        </p:spPr>
        <p:txBody>
          <a:bodyPr>
            <a:normAutofit fontScale="92500" lnSpcReduction="10000"/>
          </a:bodyPr>
          <a:lstStyle/>
          <a:p>
            <a:pPr>
              <a:lnSpc>
                <a:spcPct val="120000"/>
              </a:lnSpc>
              <a:spcBef>
                <a:spcPts val="0"/>
              </a:spcBef>
            </a:pPr>
            <a:r>
              <a:rPr lang="en-US" dirty="0"/>
              <a:t>Children with ASD do not develop the capacity to initiate and respond to joint attention the way that typical children do – a core deficit of individuals with ASD</a:t>
            </a:r>
          </a:p>
          <a:p>
            <a:pPr>
              <a:lnSpc>
                <a:spcPct val="120000"/>
              </a:lnSpc>
              <a:spcBef>
                <a:spcPts val="0"/>
              </a:spcBef>
            </a:pPr>
            <a:r>
              <a:rPr lang="en-US" dirty="0"/>
              <a:t>Effective early interventions include strategies to facilitate joint attention </a:t>
            </a:r>
            <a:r>
              <a:rPr lang="en-US" b="1" dirty="0"/>
              <a:t>initiations and responses</a:t>
            </a:r>
            <a:r>
              <a:rPr lang="en-US" dirty="0"/>
              <a:t> by children to share attention to objects and events</a:t>
            </a:r>
          </a:p>
          <a:p>
            <a:pPr>
              <a:lnSpc>
                <a:spcPct val="120000"/>
              </a:lnSpc>
              <a:spcBef>
                <a:spcPts val="0"/>
              </a:spcBef>
            </a:pPr>
            <a:r>
              <a:rPr lang="en-US" dirty="0"/>
              <a:t>Strategies include arranging the child’s environment to optimize social interactions and allowing time for the child to make a social bid for shared attention, and to respond to social bids by others</a:t>
            </a:r>
          </a:p>
        </p:txBody>
      </p:sp>
    </p:spTree>
    <p:extLst>
      <p:ext uri="{BB962C8B-B14F-4D97-AF65-F5344CB8AC3E}">
        <p14:creationId xmlns:p14="http://schemas.microsoft.com/office/powerpoint/2010/main" val="1169658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j-lt"/>
              </a:rPr>
              <a:t>Activity</a:t>
            </a:r>
          </a:p>
        </p:txBody>
      </p:sp>
      <p:sp>
        <p:nvSpPr>
          <p:cNvPr id="3" name="Content Placeholder 2"/>
          <p:cNvSpPr>
            <a:spLocks noGrp="1"/>
          </p:cNvSpPr>
          <p:nvPr>
            <p:ph idx="1"/>
          </p:nvPr>
        </p:nvSpPr>
        <p:spPr>
          <a:xfrm>
            <a:off x="628649" y="1491916"/>
            <a:ext cx="8117317" cy="4685047"/>
          </a:xfrm>
        </p:spPr>
        <p:txBody>
          <a:bodyPr>
            <a:normAutofit lnSpcReduction="10000"/>
          </a:bodyPr>
          <a:lstStyle/>
          <a:p>
            <a:pPr>
              <a:lnSpc>
                <a:spcPct val="110000"/>
              </a:lnSpc>
              <a:spcBef>
                <a:spcPts val="0"/>
              </a:spcBef>
            </a:pPr>
            <a:r>
              <a:rPr lang="en-US" dirty="0"/>
              <a:t>Watch </a:t>
            </a:r>
            <a:r>
              <a:rPr lang="en-US" dirty="0">
                <a:hlinkClick r:id="rId3"/>
              </a:rPr>
              <a:t>this video </a:t>
            </a:r>
            <a:r>
              <a:rPr lang="en-US" dirty="0"/>
              <a:t>created by Dr. Connie Kasari at the UCLA Autism Research lab to </a:t>
            </a:r>
            <a:r>
              <a:rPr lang="en-US" b="1" dirty="0"/>
              <a:t>minute 1:33</a:t>
            </a:r>
            <a:r>
              <a:rPr lang="en-US" dirty="0"/>
              <a:t>, which includes an explanation by Dr. Peter Mundy about the importance of joint attention as a primary intervention target</a:t>
            </a:r>
          </a:p>
          <a:p>
            <a:pPr>
              <a:lnSpc>
                <a:spcPct val="110000"/>
              </a:lnSpc>
              <a:spcBef>
                <a:spcPts val="0"/>
              </a:spcBef>
            </a:pPr>
            <a:r>
              <a:rPr lang="en-US" dirty="0"/>
              <a:t>Why does Dr. Mundy say that the ability to coordinate joint attention through gaze shifts from face to face, gaze following, head turns, pointing/showing are needed for functional language to develop?</a:t>
            </a:r>
          </a:p>
        </p:txBody>
      </p:sp>
    </p:spTree>
    <p:extLst>
      <p:ext uri="{BB962C8B-B14F-4D97-AF65-F5344CB8AC3E}">
        <p14:creationId xmlns:p14="http://schemas.microsoft.com/office/powerpoint/2010/main" val="2942294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Models/Expansions and Simplified Communication</a:t>
            </a:r>
          </a:p>
        </p:txBody>
      </p:sp>
      <p:sp>
        <p:nvSpPr>
          <p:cNvPr id="3" name="Content Placeholder 2"/>
          <p:cNvSpPr>
            <a:spLocks noGrp="1"/>
          </p:cNvSpPr>
          <p:nvPr>
            <p:ph idx="1"/>
          </p:nvPr>
        </p:nvSpPr>
        <p:spPr>
          <a:xfrm>
            <a:off x="484093" y="1552911"/>
            <a:ext cx="8251115" cy="4710113"/>
          </a:xfrm>
        </p:spPr>
        <p:txBody>
          <a:bodyPr>
            <a:normAutofit fontScale="92500" lnSpcReduction="20000"/>
          </a:bodyPr>
          <a:lstStyle/>
          <a:p>
            <a:pPr>
              <a:lnSpc>
                <a:spcPct val="120000"/>
              </a:lnSpc>
              <a:spcBef>
                <a:spcPts val="0"/>
              </a:spcBef>
            </a:pPr>
            <a:r>
              <a:rPr lang="en-US" b="1" dirty="0"/>
              <a:t>Models</a:t>
            </a:r>
            <a:r>
              <a:rPr lang="en-US" dirty="0"/>
              <a:t>: Adult/peer demonstration of a behavior that follows the child’s interest or focus and demonstrates the targeted skill e.g., gestures, language, play action</a:t>
            </a:r>
          </a:p>
          <a:p>
            <a:pPr>
              <a:lnSpc>
                <a:spcPct val="120000"/>
              </a:lnSpc>
              <a:spcBef>
                <a:spcPts val="0"/>
              </a:spcBef>
            </a:pPr>
            <a:r>
              <a:rPr lang="en-US" b="1" dirty="0"/>
              <a:t>Expansions: </a:t>
            </a:r>
            <a:r>
              <a:rPr lang="en-US" dirty="0"/>
              <a:t>Simple models can be expanded to show the child a slightly more complex example of the behavior, “Green truck!” and saying “vroom” when pushing the truck along</a:t>
            </a:r>
          </a:p>
          <a:p>
            <a:pPr>
              <a:lnSpc>
                <a:spcPct val="120000"/>
              </a:lnSpc>
              <a:spcBef>
                <a:spcPts val="0"/>
              </a:spcBef>
            </a:pPr>
            <a:r>
              <a:rPr lang="en-US" b="1" dirty="0"/>
              <a:t>Simplified Communication</a:t>
            </a:r>
            <a:r>
              <a:rPr lang="en-US" dirty="0"/>
              <a:t>: Adults use language that matches the child’s language level e.g., one or two words for preverbal children, adding just a step more complexity than the child currently uses</a:t>
            </a:r>
          </a:p>
        </p:txBody>
      </p:sp>
    </p:spTree>
    <p:extLst>
      <p:ext uri="{BB962C8B-B14F-4D97-AF65-F5344CB8AC3E}">
        <p14:creationId xmlns:p14="http://schemas.microsoft.com/office/powerpoint/2010/main" val="3619980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Activity: Child-Led Activities and Models/Expansions</a:t>
            </a:r>
          </a:p>
        </p:txBody>
      </p:sp>
      <p:sp>
        <p:nvSpPr>
          <p:cNvPr id="3" name="Content Placeholder 2"/>
          <p:cNvSpPr>
            <a:spLocks noGrp="1"/>
          </p:cNvSpPr>
          <p:nvPr>
            <p:ph idx="1"/>
          </p:nvPr>
        </p:nvSpPr>
        <p:spPr>
          <a:xfrm>
            <a:off x="419548" y="1690689"/>
            <a:ext cx="8358692" cy="4241760"/>
          </a:xfrm>
        </p:spPr>
        <p:txBody>
          <a:bodyPr>
            <a:normAutofit fontScale="92500" lnSpcReduction="10000"/>
          </a:bodyPr>
          <a:lstStyle/>
          <a:p>
            <a:pPr>
              <a:lnSpc>
                <a:spcPct val="120000"/>
              </a:lnSpc>
              <a:spcBef>
                <a:spcPts val="0"/>
              </a:spcBef>
            </a:pPr>
            <a:r>
              <a:rPr lang="en-US" dirty="0"/>
              <a:t>Returning to the </a:t>
            </a:r>
            <a:r>
              <a:rPr lang="en-US" dirty="0">
                <a:hlinkClick r:id="rId3"/>
              </a:rPr>
              <a:t>video</a:t>
            </a:r>
            <a:r>
              <a:rPr lang="en-US" dirty="0"/>
              <a:t> from the Kasari Autism Research Lab at UCLA, watch from </a:t>
            </a:r>
            <a:r>
              <a:rPr lang="en-US" b="1" dirty="0"/>
              <a:t>1:33 to 4:16 </a:t>
            </a:r>
          </a:p>
          <a:p>
            <a:pPr>
              <a:lnSpc>
                <a:spcPct val="120000"/>
              </a:lnSpc>
              <a:spcBef>
                <a:spcPts val="0"/>
              </a:spcBef>
            </a:pPr>
            <a:r>
              <a:rPr lang="en-US" dirty="0"/>
              <a:t>Identify examples of modeling, expanding, and simplified language you saw this therapist use</a:t>
            </a:r>
          </a:p>
          <a:p>
            <a:pPr>
              <a:lnSpc>
                <a:spcPct val="120000"/>
              </a:lnSpc>
              <a:spcBef>
                <a:spcPts val="0"/>
              </a:spcBef>
            </a:pPr>
            <a:r>
              <a:rPr lang="en-US" dirty="0"/>
              <a:t>Was she following Parker’s lead in the activity throughout?</a:t>
            </a:r>
          </a:p>
          <a:p>
            <a:pPr>
              <a:lnSpc>
                <a:spcPct val="120000"/>
              </a:lnSpc>
              <a:spcBef>
                <a:spcPts val="0"/>
              </a:spcBef>
            </a:pPr>
            <a:r>
              <a:rPr lang="en-US" dirty="0"/>
              <a:t>What did you hear her say about the use of modeling – does she use it all of the time? How does she pace the use of language and play models? What cues does she use to decide how she uses these strategies?</a:t>
            </a:r>
          </a:p>
          <a:p>
            <a:pPr>
              <a:lnSpc>
                <a:spcPct val="120000"/>
              </a:lnSpc>
              <a:spcBef>
                <a:spcPts val="0"/>
              </a:spcBef>
            </a:pPr>
            <a:endParaRPr lang="en-US" dirty="0"/>
          </a:p>
        </p:txBody>
      </p:sp>
    </p:spTree>
    <p:extLst>
      <p:ext uri="{BB962C8B-B14F-4D97-AF65-F5344CB8AC3E}">
        <p14:creationId xmlns:p14="http://schemas.microsoft.com/office/powerpoint/2010/main" val="1891054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Creating Opportunities to Initiate Communication/Requests</a:t>
            </a:r>
          </a:p>
        </p:txBody>
      </p:sp>
      <p:sp>
        <p:nvSpPr>
          <p:cNvPr id="3" name="Content Placeholder 2"/>
          <p:cNvSpPr>
            <a:spLocks noGrp="1"/>
          </p:cNvSpPr>
          <p:nvPr>
            <p:ph idx="1"/>
          </p:nvPr>
        </p:nvSpPr>
        <p:spPr>
          <a:xfrm>
            <a:off x="628650" y="1690689"/>
            <a:ext cx="7886700" cy="4486274"/>
          </a:xfrm>
        </p:spPr>
        <p:txBody>
          <a:bodyPr>
            <a:normAutofit fontScale="92500" lnSpcReduction="20000"/>
          </a:bodyPr>
          <a:lstStyle/>
          <a:p>
            <a:pPr marL="0" indent="0">
              <a:lnSpc>
                <a:spcPct val="120000"/>
              </a:lnSpc>
              <a:spcBef>
                <a:spcPts val="0"/>
              </a:spcBef>
              <a:buNone/>
            </a:pPr>
            <a:r>
              <a:rPr lang="en-US" dirty="0"/>
              <a:t>Using environmental modification and interactional strategies to encourage initiations of communication/requests:</a:t>
            </a:r>
          </a:p>
          <a:p>
            <a:pPr>
              <a:lnSpc>
                <a:spcPct val="120000"/>
              </a:lnSpc>
              <a:spcBef>
                <a:spcPts val="0"/>
              </a:spcBef>
            </a:pPr>
            <a:r>
              <a:rPr lang="en-US" dirty="0"/>
              <a:t>Put preferred items in sight and out of reach</a:t>
            </a:r>
          </a:p>
          <a:p>
            <a:pPr>
              <a:lnSpc>
                <a:spcPct val="120000"/>
              </a:lnSpc>
              <a:spcBef>
                <a:spcPts val="0"/>
              </a:spcBef>
            </a:pPr>
            <a:r>
              <a:rPr lang="en-US" dirty="0"/>
              <a:t>Control access to objects the child desired access to, like the next piece in a puzzle, or the next block </a:t>
            </a:r>
          </a:p>
          <a:p>
            <a:pPr>
              <a:lnSpc>
                <a:spcPct val="120000"/>
              </a:lnSpc>
              <a:spcBef>
                <a:spcPts val="0"/>
              </a:spcBef>
            </a:pPr>
            <a:r>
              <a:rPr lang="en-US" dirty="0"/>
              <a:t>Include activities that need the adult to help to encourage requests</a:t>
            </a:r>
          </a:p>
          <a:p>
            <a:pPr>
              <a:lnSpc>
                <a:spcPct val="120000"/>
              </a:lnSpc>
              <a:spcBef>
                <a:spcPts val="0"/>
              </a:spcBef>
            </a:pPr>
            <a:r>
              <a:rPr lang="en-US" dirty="0"/>
              <a:t>Pretend that you don’t know how to do something child knows how to do and make it silly – e.g., shoe on hand</a:t>
            </a:r>
          </a:p>
        </p:txBody>
      </p:sp>
    </p:spTree>
    <p:extLst>
      <p:ext uri="{BB962C8B-B14F-4D97-AF65-F5344CB8AC3E}">
        <p14:creationId xmlns:p14="http://schemas.microsoft.com/office/powerpoint/2010/main" val="1701843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83975"/>
          </a:xfrm>
        </p:spPr>
        <p:txBody>
          <a:bodyPr>
            <a:noAutofit/>
          </a:bodyPr>
          <a:lstStyle/>
          <a:p>
            <a:pPr algn="ctr"/>
            <a:r>
              <a:rPr lang="en-US" dirty="0">
                <a:latin typeface="+mj-lt"/>
              </a:rPr>
              <a:t>Creating Opportunities to Access Sensory Regulation</a:t>
            </a:r>
          </a:p>
        </p:txBody>
      </p:sp>
      <p:sp>
        <p:nvSpPr>
          <p:cNvPr id="3" name="Content Placeholder 2"/>
          <p:cNvSpPr>
            <a:spLocks noGrp="1"/>
          </p:cNvSpPr>
          <p:nvPr>
            <p:ph idx="1"/>
          </p:nvPr>
        </p:nvSpPr>
        <p:spPr>
          <a:xfrm>
            <a:off x="398033" y="1690689"/>
            <a:ext cx="8423238" cy="4486274"/>
          </a:xfrm>
        </p:spPr>
        <p:txBody>
          <a:bodyPr>
            <a:noAutofit/>
          </a:bodyPr>
          <a:lstStyle/>
          <a:p>
            <a:pPr>
              <a:lnSpc>
                <a:spcPct val="100000"/>
              </a:lnSpc>
              <a:spcBef>
                <a:spcPts val="0"/>
              </a:spcBef>
            </a:pPr>
            <a:r>
              <a:rPr lang="en-US" dirty="0"/>
              <a:t>Children with ASD most often have sensory challenges that limit their ability to access a regulated state</a:t>
            </a:r>
          </a:p>
          <a:p>
            <a:pPr>
              <a:lnSpc>
                <a:spcPct val="100000"/>
              </a:lnSpc>
              <a:spcBef>
                <a:spcPts val="0"/>
              </a:spcBef>
            </a:pPr>
            <a:r>
              <a:rPr lang="en-US" dirty="0"/>
              <a:t>When children have access to calming sensory activities through the use of movement, music, sensory materials, jumping or climbing – they are more likely to connect with others and attend to social interactions</a:t>
            </a:r>
          </a:p>
          <a:p>
            <a:pPr>
              <a:lnSpc>
                <a:spcPct val="100000"/>
              </a:lnSpc>
              <a:spcBef>
                <a:spcPts val="0"/>
              </a:spcBef>
            </a:pPr>
            <a:r>
              <a:rPr lang="en-US" dirty="0"/>
              <a:t>Sensory activities are prioritized in some NDBI models for children who are not yet consistently interested in object play and/or are often highly dysregulated (e.g., JASPER).</a:t>
            </a:r>
          </a:p>
        </p:txBody>
      </p:sp>
    </p:spTree>
    <p:extLst>
      <p:ext uri="{BB962C8B-B14F-4D97-AF65-F5344CB8AC3E}">
        <p14:creationId xmlns:p14="http://schemas.microsoft.com/office/powerpoint/2010/main" val="170597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59" y="182246"/>
            <a:ext cx="7886700" cy="1325563"/>
          </a:xfrm>
        </p:spPr>
        <p:txBody>
          <a:bodyPr>
            <a:normAutofit/>
          </a:bodyPr>
          <a:lstStyle/>
          <a:p>
            <a:pPr algn="ctr"/>
            <a:r>
              <a:rPr lang="en-US" dirty="0">
                <a:latin typeface="+mj-lt"/>
              </a:rPr>
              <a:t>Objectives</a:t>
            </a:r>
          </a:p>
        </p:txBody>
      </p:sp>
      <p:sp>
        <p:nvSpPr>
          <p:cNvPr id="3" name="Content Placeholder 2"/>
          <p:cNvSpPr>
            <a:spLocks noGrp="1"/>
          </p:cNvSpPr>
          <p:nvPr>
            <p:ph idx="1"/>
          </p:nvPr>
        </p:nvSpPr>
        <p:spPr>
          <a:xfrm>
            <a:off x="499559" y="1149512"/>
            <a:ext cx="8300196" cy="4769268"/>
          </a:xfrm>
        </p:spPr>
        <p:txBody>
          <a:bodyPr>
            <a:noAutofit/>
          </a:bodyPr>
          <a:lstStyle/>
          <a:p>
            <a:pPr>
              <a:lnSpc>
                <a:spcPct val="120000"/>
              </a:lnSpc>
              <a:spcBef>
                <a:spcPts val="0"/>
              </a:spcBef>
            </a:pPr>
            <a:r>
              <a:rPr lang="en-US" sz="2600" dirty="0"/>
              <a:t>Describe the history of interventions for children with ASD since the 1950’s to the present day</a:t>
            </a:r>
          </a:p>
          <a:p>
            <a:pPr>
              <a:lnSpc>
                <a:spcPct val="120000"/>
              </a:lnSpc>
              <a:spcBef>
                <a:spcPts val="0"/>
              </a:spcBef>
            </a:pPr>
            <a:r>
              <a:rPr lang="en-US" sz="2600" dirty="0"/>
              <a:t>Identify the 2 theoretical approaches that inform Naturalistic Developmental Behavior Interventions (NDBIs) </a:t>
            </a:r>
          </a:p>
          <a:p>
            <a:pPr>
              <a:lnSpc>
                <a:spcPct val="120000"/>
              </a:lnSpc>
              <a:spcBef>
                <a:spcPts val="0"/>
              </a:spcBef>
            </a:pPr>
            <a:r>
              <a:rPr lang="en-US" sz="2600" dirty="0"/>
              <a:t>Identify specific ways in NDBI procedures meet the specific needs of young children with ASD</a:t>
            </a:r>
          </a:p>
          <a:p>
            <a:pPr>
              <a:lnSpc>
                <a:spcPct val="120000"/>
              </a:lnSpc>
              <a:spcBef>
                <a:spcPts val="0"/>
              </a:spcBef>
            </a:pPr>
            <a:r>
              <a:rPr lang="en-US" sz="2600" dirty="0"/>
              <a:t>List examples of commonly-used research-validated NDBI models designed for use with young children</a:t>
            </a:r>
          </a:p>
          <a:p>
            <a:pPr>
              <a:lnSpc>
                <a:spcPct val="120000"/>
              </a:lnSpc>
              <a:spcBef>
                <a:spcPts val="0"/>
              </a:spcBef>
            </a:pPr>
            <a:r>
              <a:rPr lang="en-US" sz="2600" dirty="0"/>
              <a:t>List common elements often used by NDBI interventions designed for use with young children</a:t>
            </a:r>
          </a:p>
        </p:txBody>
      </p:sp>
    </p:spTree>
    <p:extLst>
      <p:ext uri="{BB962C8B-B14F-4D97-AF65-F5344CB8AC3E}">
        <p14:creationId xmlns:p14="http://schemas.microsoft.com/office/powerpoint/2010/main" val="33052818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Adult Animation</a:t>
            </a:r>
          </a:p>
        </p:txBody>
      </p:sp>
      <p:sp>
        <p:nvSpPr>
          <p:cNvPr id="3" name="Content Placeholder 2"/>
          <p:cNvSpPr>
            <a:spLocks noGrp="1"/>
          </p:cNvSpPr>
          <p:nvPr>
            <p:ph idx="1"/>
          </p:nvPr>
        </p:nvSpPr>
        <p:spPr>
          <a:xfrm>
            <a:off x="628650" y="1371600"/>
            <a:ext cx="7886700" cy="4805363"/>
          </a:xfrm>
        </p:spPr>
        <p:txBody>
          <a:bodyPr>
            <a:normAutofit/>
          </a:bodyPr>
          <a:lstStyle/>
          <a:p>
            <a:pPr>
              <a:lnSpc>
                <a:spcPct val="110000"/>
              </a:lnSpc>
              <a:spcBef>
                <a:spcPts val="0"/>
              </a:spcBef>
            </a:pPr>
            <a:r>
              <a:rPr lang="en-US" dirty="0"/>
              <a:t>Children of all abilities are naturally drawn to adults who are using a lot of positive affect, excited voices, and using expressions and gestures that convey that they are enjoying the interaction</a:t>
            </a:r>
          </a:p>
          <a:p>
            <a:pPr>
              <a:lnSpc>
                <a:spcPct val="110000"/>
              </a:lnSpc>
              <a:spcBef>
                <a:spcPts val="0"/>
              </a:spcBef>
            </a:pPr>
            <a:r>
              <a:rPr lang="en-US" dirty="0"/>
              <a:t>In the use of NDBI interventions, adults (interventionists, parents) are trained to use a high level of positive animation throughout their interactions with children</a:t>
            </a:r>
          </a:p>
        </p:txBody>
      </p:sp>
    </p:spTree>
    <p:extLst>
      <p:ext uri="{BB962C8B-B14F-4D97-AF65-F5344CB8AC3E}">
        <p14:creationId xmlns:p14="http://schemas.microsoft.com/office/powerpoint/2010/main" val="902028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Adult Imitation of Child’s Actions, </a:t>
            </a:r>
            <a:br>
              <a:rPr lang="en-US" dirty="0">
                <a:latin typeface="+mj-lt"/>
              </a:rPr>
            </a:br>
            <a:r>
              <a:rPr lang="en-US" dirty="0">
                <a:latin typeface="+mj-lt"/>
              </a:rPr>
              <a:t>Play, Sounds/Words</a:t>
            </a:r>
          </a:p>
        </p:txBody>
      </p:sp>
      <p:sp>
        <p:nvSpPr>
          <p:cNvPr id="3" name="Content Placeholder 2"/>
          <p:cNvSpPr>
            <a:spLocks noGrp="1"/>
          </p:cNvSpPr>
          <p:nvPr>
            <p:ph idx="1"/>
          </p:nvPr>
        </p:nvSpPr>
        <p:spPr>
          <a:xfrm>
            <a:off x="628650" y="1690689"/>
            <a:ext cx="8042014" cy="4486274"/>
          </a:xfrm>
        </p:spPr>
        <p:txBody>
          <a:bodyPr>
            <a:normAutofit fontScale="92500" lnSpcReduction="20000"/>
          </a:bodyPr>
          <a:lstStyle/>
          <a:p>
            <a:pPr>
              <a:lnSpc>
                <a:spcPct val="120000"/>
              </a:lnSpc>
              <a:spcBef>
                <a:spcPts val="0"/>
              </a:spcBef>
            </a:pPr>
            <a:r>
              <a:rPr lang="en-US" b="1" dirty="0"/>
              <a:t>Contingent imitation/mirroring </a:t>
            </a:r>
            <a:r>
              <a:rPr lang="en-US" dirty="0"/>
              <a:t>– imitating the child’s actions, sounds, words to signal to the child that others can see what he is doing, and are interested in joining the interaction without placing a demand for a specific response</a:t>
            </a:r>
          </a:p>
          <a:p>
            <a:pPr>
              <a:lnSpc>
                <a:spcPct val="120000"/>
              </a:lnSpc>
              <a:spcBef>
                <a:spcPts val="0"/>
              </a:spcBef>
            </a:pPr>
            <a:r>
              <a:rPr lang="en-US" dirty="0"/>
              <a:t>Provides an opportunity to return the imitation, or even expand on the imitation</a:t>
            </a:r>
          </a:p>
          <a:p>
            <a:pPr>
              <a:lnSpc>
                <a:spcPct val="120000"/>
              </a:lnSpc>
              <a:spcBef>
                <a:spcPts val="0"/>
              </a:spcBef>
            </a:pPr>
            <a:r>
              <a:rPr lang="en-US" dirty="0"/>
              <a:t>Evidence suggests that contingent imitation is effective to increase a child’s attention to a social partner, especially very young children or preverbal learners </a:t>
            </a:r>
            <a:r>
              <a:rPr lang="en-US" i="1" dirty="0"/>
              <a:t>(e.g., </a:t>
            </a:r>
            <a:r>
              <a:rPr lang="en-US" i="1" dirty="0" err="1"/>
              <a:t>Haebig</a:t>
            </a:r>
            <a:r>
              <a:rPr lang="en-US" i="1" dirty="0"/>
              <a:t>, 2013)</a:t>
            </a:r>
          </a:p>
        </p:txBody>
      </p:sp>
    </p:spTree>
    <p:extLst>
      <p:ext uri="{BB962C8B-B14F-4D97-AF65-F5344CB8AC3E}">
        <p14:creationId xmlns:p14="http://schemas.microsoft.com/office/powerpoint/2010/main" val="870216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2853"/>
            <a:ext cx="7886700" cy="1325563"/>
          </a:xfrm>
        </p:spPr>
        <p:txBody>
          <a:bodyPr>
            <a:normAutofit/>
          </a:bodyPr>
          <a:lstStyle/>
          <a:p>
            <a:pPr algn="ctr"/>
            <a:r>
              <a:rPr lang="en-US" dirty="0">
                <a:latin typeface="+mj-lt"/>
              </a:rPr>
              <a:t>Creating Opportunities for Reciprocal Interactions</a:t>
            </a:r>
          </a:p>
        </p:txBody>
      </p:sp>
      <p:sp>
        <p:nvSpPr>
          <p:cNvPr id="3" name="Content Placeholder 2"/>
          <p:cNvSpPr>
            <a:spLocks noGrp="1"/>
          </p:cNvSpPr>
          <p:nvPr>
            <p:ph idx="1"/>
          </p:nvPr>
        </p:nvSpPr>
        <p:spPr>
          <a:xfrm>
            <a:off x="392654" y="1755235"/>
            <a:ext cx="8358691" cy="4133741"/>
          </a:xfrm>
        </p:spPr>
        <p:txBody>
          <a:bodyPr>
            <a:noAutofit/>
          </a:bodyPr>
          <a:lstStyle/>
          <a:p>
            <a:pPr>
              <a:lnSpc>
                <a:spcPct val="120000"/>
              </a:lnSpc>
              <a:spcBef>
                <a:spcPts val="0"/>
              </a:spcBef>
            </a:pPr>
            <a:r>
              <a:rPr lang="en-US" sz="2600" dirty="0"/>
              <a:t>When joining child in play, offer trade of toys when both toys are interesting to the child</a:t>
            </a:r>
          </a:p>
          <a:p>
            <a:pPr>
              <a:lnSpc>
                <a:spcPct val="120000"/>
              </a:lnSpc>
              <a:spcBef>
                <a:spcPts val="0"/>
              </a:spcBef>
            </a:pPr>
            <a:r>
              <a:rPr lang="en-US" sz="2600" dirty="0"/>
              <a:t>Adult can take a short turn with a toy of interest and model a play action/expansion, and then return to the child so that he or she can take a turn</a:t>
            </a:r>
          </a:p>
          <a:p>
            <a:pPr lvl="1">
              <a:lnSpc>
                <a:spcPct val="120000"/>
              </a:lnSpc>
              <a:spcBef>
                <a:spcPts val="0"/>
              </a:spcBef>
            </a:pPr>
            <a:r>
              <a:rPr lang="en-US" sz="2600" dirty="0"/>
              <a:t>Use predictable short phrase so that child knows that turn is coming up e.g., “my turn!” then “your turn!”</a:t>
            </a:r>
          </a:p>
          <a:p>
            <a:pPr lvl="1">
              <a:lnSpc>
                <a:spcPct val="120000"/>
              </a:lnSpc>
              <a:spcBef>
                <a:spcPts val="0"/>
              </a:spcBef>
            </a:pPr>
            <a:r>
              <a:rPr lang="en-US" sz="2600" dirty="0"/>
              <a:t>Pace turns so that activity is enjoyable rather than frustrating</a:t>
            </a:r>
          </a:p>
        </p:txBody>
      </p:sp>
    </p:spTree>
    <p:extLst>
      <p:ext uri="{BB962C8B-B14F-4D97-AF65-F5344CB8AC3E}">
        <p14:creationId xmlns:p14="http://schemas.microsoft.com/office/powerpoint/2010/main" val="1285683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Direct Teaching: Prompting Procedures and Reinforcement</a:t>
            </a:r>
          </a:p>
        </p:txBody>
      </p:sp>
      <p:sp>
        <p:nvSpPr>
          <p:cNvPr id="3" name="Content Placeholder 2"/>
          <p:cNvSpPr>
            <a:spLocks noGrp="1"/>
          </p:cNvSpPr>
          <p:nvPr>
            <p:ph idx="1"/>
          </p:nvPr>
        </p:nvSpPr>
        <p:spPr/>
        <p:txBody>
          <a:bodyPr>
            <a:normAutofit/>
          </a:bodyPr>
          <a:lstStyle/>
          <a:p>
            <a:pPr>
              <a:lnSpc>
                <a:spcPct val="110000"/>
              </a:lnSpc>
              <a:spcBef>
                <a:spcPts val="0"/>
              </a:spcBef>
            </a:pPr>
            <a:r>
              <a:rPr lang="en-US" dirty="0"/>
              <a:t>Direct teaching is most effective when the young child is motivated to attend to the teaching target</a:t>
            </a:r>
          </a:p>
          <a:p>
            <a:pPr>
              <a:lnSpc>
                <a:spcPct val="110000"/>
              </a:lnSpc>
              <a:spcBef>
                <a:spcPts val="0"/>
              </a:spcBef>
            </a:pPr>
            <a:r>
              <a:rPr lang="en-US" dirty="0"/>
              <a:t>Should be used when child is relatively well-regulated and engaged in the interaction</a:t>
            </a:r>
          </a:p>
          <a:p>
            <a:pPr>
              <a:lnSpc>
                <a:spcPct val="110000"/>
              </a:lnSpc>
              <a:spcBef>
                <a:spcPts val="0"/>
              </a:spcBef>
            </a:pPr>
            <a:r>
              <a:rPr lang="en-US" dirty="0"/>
              <a:t>Prompts are introduced to help child use a new skill that is just slightly more complex that what he or she is currently using</a:t>
            </a:r>
          </a:p>
        </p:txBody>
      </p:sp>
    </p:spTree>
    <p:extLst>
      <p:ext uri="{BB962C8B-B14F-4D97-AF65-F5344CB8AC3E}">
        <p14:creationId xmlns:p14="http://schemas.microsoft.com/office/powerpoint/2010/main" val="25253326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6792"/>
            <a:ext cx="7886700" cy="1325563"/>
          </a:xfrm>
        </p:spPr>
        <p:txBody>
          <a:bodyPr>
            <a:normAutofit/>
          </a:bodyPr>
          <a:lstStyle/>
          <a:p>
            <a:pPr algn="ctr"/>
            <a:r>
              <a:rPr lang="en-US" dirty="0">
                <a:latin typeface="+mj-lt"/>
              </a:rPr>
              <a:t>Direct Teaching, continued</a:t>
            </a:r>
          </a:p>
        </p:txBody>
      </p:sp>
      <p:sp>
        <p:nvSpPr>
          <p:cNvPr id="3" name="Content Placeholder 2"/>
          <p:cNvSpPr>
            <a:spLocks noGrp="1"/>
          </p:cNvSpPr>
          <p:nvPr>
            <p:ph idx="1"/>
          </p:nvPr>
        </p:nvSpPr>
        <p:spPr>
          <a:xfrm>
            <a:off x="628650" y="1242508"/>
            <a:ext cx="8031256" cy="4805363"/>
          </a:xfrm>
        </p:spPr>
        <p:txBody>
          <a:bodyPr>
            <a:normAutofit fontScale="92500" lnSpcReduction="20000"/>
          </a:bodyPr>
          <a:lstStyle/>
          <a:p>
            <a:pPr>
              <a:lnSpc>
                <a:spcPct val="120000"/>
              </a:lnSpc>
              <a:spcBef>
                <a:spcPts val="0"/>
              </a:spcBef>
            </a:pPr>
            <a:r>
              <a:rPr lang="en-US" dirty="0"/>
              <a:t>Prompts provided when child is attending to the object event of shared focus</a:t>
            </a:r>
          </a:p>
          <a:p>
            <a:pPr>
              <a:lnSpc>
                <a:spcPct val="120000"/>
              </a:lnSpc>
              <a:spcBef>
                <a:spcPts val="0"/>
              </a:spcBef>
            </a:pPr>
            <a:r>
              <a:rPr lang="en-US" dirty="0"/>
              <a:t>Stated clearly, simply and predictably (this teddy bear wants to…?)</a:t>
            </a:r>
          </a:p>
          <a:p>
            <a:pPr>
              <a:lnSpc>
                <a:spcPct val="120000"/>
              </a:lnSpc>
              <a:spcBef>
                <a:spcPts val="0"/>
              </a:spcBef>
            </a:pPr>
            <a:r>
              <a:rPr lang="en-US" dirty="0"/>
              <a:t>Use wait time (2-30 seconds depending on the child) to allow the child to respond</a:t>
            </a:r>
          </a:p>
          <a:p>
            <a:pPr>
              <a:lnSpc>
                <a:spcPct val="120000"/>
              </a:lnSpc>
              <a:spcBef>
                <a:spcPts val="0"/>
              </a:spcBef>
            </a:pPr>
            <a:r>
              <a:rPr lang="en-US" dirty="0"/>
              <a:t>Provide support as needed to elicit response (3-prompt rule is common in NDBI interventions)</a:t>
            </a:r>
          </a:p>
          <a:p>
            <a:pPr>
              <a:lnSpc>
                <a:spcPct val="120000"/>
              </a:lnSpc>
              <a:spcBef>
                <a:spcPts val="0"/>
              </a:spcBef>
            </a:pPr>
            <a:r>
              <a:rPr lang="en-US" dirty="0"/>
              <a:t>Offer reinforcement immediately, including early versions of the targeted behavior, and shape gradually</a:t>
            </a:r>
          </a:p>
          <a:p>
            <a:pPr>
              <a:lnSpc>
                <a:spcPct val="120000"/>
              </a:lnSpc>
              <a:spcBef>
                <a:spcPts val="0"/>
              </a:spcBef>
            </a:pPr>
            <a:r>
              <a:rPr lang="en-US" dirty="0"/>
              <a:t>Fade prompting support over time</a:t>
            </a:r>
          </a:p>
        </p:txBody>
      </p:sp>
    </p:spTree>
    <p:extLst>
      <p:ext uri="{BB962C8B-B14F-4D97-AF65-F5344CB8AC3E}">
        <p14:creationId xmlns:p14="http://schemas.microsoft.com/office/powerpoint/2010/main" val="2917332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3761"/>
            <a:ext cx="7886700" cy="1325563"/>
          </a:xfrm>
        </p:spPr>
        <p:txBody>
          <a:bodyPr>
            <a:normAutofit/>
          </a:bodyPr>
          <a:lstStyle/>
          <a:p>
            <a:pPr algn="ctr"/>
            <a:r>
              <a:rPr lang="en-US" dirty="0">
                <a:latin typeface="+mj-lt"/>
              </a:rPr>
              <a:t>Activity: Bringing it All Together</a:t>
            </a:r>
          </a:p>
        </p:txBody>
      </p:sp>
      <p:sp>
        <p:nvSpPr>
          <p:cNvPr id="3" name="Content Placeholder 2"/>
          <p:cNvSpPr>
            <a:spLocks noGrp="1"/>
          </p:cNvSpPr>
          <p:nvPr>
            <p:ph idx="1"/>
          </p:nvPr>
        </p:nvSpPr>
        <p:spPr>
          <a:xfrm>
            <a:off x="628649" y="1346200"/>
            <a:ext cx="8192621" cy="4830763"/>
          </a:xfrm>
        </p:spPr>
        <p:txBody>
          <a:bodyPr>
            <a:normAutofit lnSpcReduction="10000"/>
          </a:bodyPr>
          <a:lstStyle/>
          <a:p>
            <a:pPr>
              <a:lnSpc>
                <a:spcPct val="110000"/>
              </a:lnSpc>
              <a:spcBef>
                <a:spcPts val="0"/>
              </a:spcBef>
            </a:pPr>
            <a:r>
              <a:rPr lang="en-US" sz="2700" dirty="0"/>
              <a:t>Watch the video on Autism Navigator in the</a:t>
            </a:r>
            <a:r>
              <a:rPr lang="en-US" sz="2700" b="1" dirty="0"/>
              <a:t> Video Glossary,</a:t>
            </a:r>
            <a:r>
              <a:rPr lang="en-US" sz="2700" dirty="0"/>
              <a:t> under the </a:t>
            </a:r>
            <a:r>
              <a:rPr lang="en-US" sz="2700" b="1" dirty="0"/>
              <a:t>Treatments</a:t>
            </a:r>
            <a:r>
              <a:rPr lang="en-US" sz="2700" dirty="0"/>
              <a:t> Tab, selecting the </a:t>
            </a:r>
            <a:r>
              <a:rPr lang="en-US" sz="2700" b="1" dirty="0"/>
              <a:t>Early Achievements </a:t>
            </a:r>
            <a:r>
              <a:rPr lang="en-US" sz="2700" dirty="0"/>
              <a:t>option to view the video </a:t>
            </a:r>
            <a:r>
              <a:rPr lang="en-US" sz="2700" b="1" dirty="0"/>
              <a:t>on</a:t>
            </a:r>
            <a:r>
              <a:rPr lang="en-US" sz="2700" dirty="0"/>
              <a:t> </a:t>
            </a:r>
            <a:r>
              <a:rPr lang="en-US" sz="2700" b="1" dirty="0"/>
              <a:t>the right </a:t>
            </a:r>
            <a:r>
              <a:rPr lang="en-US" sz="2700" dirty="0"/>
              <a:t>of a 2-year-old with his therapist.</a:t>
            </a:r>
          </a:p>
          <a:p>
            <a:pPr>
              <a:lnSpc>
                <a:spcPct val="110000"/>
              </a:lnSpc>
              <a:spcBef>
                <a:spcPts val="0"/>
              </a:spcBef>
            </a:pPr>
            <a:r>
              <a:rPr lang="en-US" sz="2700" dirty="0"/>
              <a:t>Which of the elements we just reviewed did you observe?</a:t>
            </a:r>
          </a:p>
          <a:p>
            <a:pPr lvl="1">
              <a:lnSpc>
                <a:spcPct val="110000"/>
              </a:lnSpc>
              <a:spcBef>
                <a:spcPts val="0"/>
              </a:spcBef>
            </a:pPr>
            <a:r>
              <a:rPr lang="en-US" sz="2700" dirty="0"/>
              <a:t>Child-led activities, environmental modifications, imitation, opportunities for communication and turn-taking, animation, opportunities for sensory regulation, prompting/direct teaching, natural reinforcement?</a:t>
            </a:r>
          </a:p>
          <a:p>
            <a:pPr>
              <a:lnSpc>
                <a:spcPct val="110000"/>
              </a:lnSpc>
              <a:spcBef>
                <a:spcPts val="0"/>
              </a:spcBef>
            </a:pPr>
            <a:endParaRPr lang="en-US" dirty="0"/>
          </a:p>
          <a:p>
            <a:pPr marL="0" indent="0">
              <a:lnSpc>
                <a:spcPct val="110000"/>
              </a:lnSpc>
              <a:spcBef>
                <a:spcPts val="0"/>
              </a:spcBef>
              <a:buNone/>
            </a:pPr>
            <a:endParaRPr lang="en-US" dirty="0"/>
          </a:p>
        </p:txBody>
      </p:sp>
    </p:spTree>
    <p:extLst>
      <p:ext uri="{BB962C8B-B14F-4D97-AF65-F5344CB8AC3E}">
        <p14:creationId xmlns:p14="http://schemas.microsoft.com/office/powerpoint/2010/main" val="14190373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0732"/>
            <a:ext cx="7886700" cy="1076398"/>
          </a:xfrm>
        </p:spPr>
        <p:txBody>
          <a:bodyPr>
            <a:normAutofit/>
          </a:bodyPr>
          <a:lstStyle/>
          <a:p>
            <a:pPr algn="ctr"/>
            <a:r>
              <a:rPr lang="en-US" dirty="0">
                <a:latin typeface="+mj-lt"/>
              </a:rPr>
              <a:t>Manualized Practice with Fidelity </a:t>
            </a:r>
          </a:p>
        </p:txBody>
      </p:sp>
      <p:sp>
        <p:nvSpPr>
          <p:cNvPr id="3" name="Content Placeholder 2"/>
          <p:cNvSpPr>
            <a:spLocks noGrp="1"/>
          </p:cNvSpPr>
          <p:nvPr>
            <p:ph idx="1"/>
          </p:nvPr>
        </p:nvSpPr>
        <p:spPr>
          <a:xfrm>
            <a:off x="628650" y="1237130"/>
            <a:ext cx="7886700" cy="4772369"/>
          </a:xfrm>
        </p:spPr>
        <p:txBody>
          <a:bodyPr>
            <a:normAutofit/>
          </a:bodyPr>
          <a:lstStyle/>
          <a:p>
            <a:pPr>
              <a:lnSpc>
                <a:spcPct val="110000"/>
              </a:lnSpc>
              <a:spcBef>
                <a:spcPts val="0"/>
              </a:spcBef>
            </a:pPr>
            <a:r>
              <a:rPr lang="en-US" dirty="0"/>
              <a:t>Clear and well described procedures and protocols </a:t>
            </a:r>
          </a:p>
          <a:p>
            <a:pPr>
              <a:lnSpc>
                <a:spcPct val="110000"/>
              </a:lnSpc>
              <a:spcBef>
                <a:spcPts val="0"/>
              </a:spcBef>
            </a:pPr>
            <a:r>
              <a:rPr lang="en-US" dirty="0"/>
              <a:t>Provides consistency of interventions </a:t>
            </a:r>
          </a:p>
          <a:p>
            <a:pPr>
              <a:lnSpc>
                <a:spcPct val="110000"/>
              </a:lnSpc>
              <a:spcBef>
                <a:spcPts val="0"/>
              </a:spcBef>
            </a:pPr>
            <a:r>
              <a:rPr lang="en-US" dirty="0"/>
              <a:t>Requires use of </a:t>
            </a:r>
            <a:r>
              <a:rPr lang="en-US" b="1" dirty="0"/>
              <a:t>fidelity of intervention </a:t>
            </a:r>
            <a:r>
              <a:rPr lang="en-US" dirty="0"/>
              <a:t>tools to ensure the information is transferred as intended to the parent, teachers, professionals who will implement the intervention</a:t>
            </a:r>
          </a:p>
          <a:p>
            <a:pPr>
              <a:lnSpc>
                <a:spcPct val="110000"/>
              </a:lnSpc>
              <a:spcBef>
                <a:spcPts val="0"/>
              </a:spcBef>
            </a:pPr>
            <a:r>
              <a:rPr lang="en-US" dirty="0"/>
              <a:t>Also requires the use of </a:t>
            </a:r>
            <a:r>
              <a:rPr lang="en-US" b="1" dirty="0"/>
              <a:t>fidelity of implementation </a:t>
            </a:r>
            <a:r>
              <a:rPr lang="en-US" dirty="0"/>
              <a:t>tools to ensure that the model is used as intended by the parent, teacher or professional with the child</a:t>
            </a:r>
          </a:p>
        </p:txBody>
      </p:sp>
    </p:spTree>
    <p:extLst>
      <p:ext uri="{BB962C8B-B14F-4D97-AF65-F5344CB8AC3E}">
        <p14:creationId xmlns:p14="http://schemas.microsoft.com/office/powerpoint/2010/main" val="18564444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2096"/>
            <a:ext cx="7886700" cy="893519"/>
          </a:xfrm>
        </p:spPr>
        <p:txBody>
          <a:bodyPr>
            <a:normAutofit/>
          </a:bodyPr>
          <a:lstStyle/>
          <a:p>
            <a:pPr algn="ctr"/>
            <a:r>
              <a:rPr lang="en-US" dirty="0">
                <a:latin typeface="+mj-lt"/>
              </a:rPr>
              <a:t>Pause and Reflect</a:t>
            </a:r>
          </a:p>
        </p:txBody>
      </p:sp>
      <p:sp>
        <p:nvSpPr>
          <p:cNvPr id="3" name="Content Placeholder 2"/>
          <p:cNvSpPr>
            <a:spLocks noGrp="1"/>
          </p:cNvSpPr>
          <p:nvPr>
            <p:ph idx="1"/>
          </p:nvPr>
        </p:nvSpPr>
        <p:spPr>
          <a:xfrm>
            <a:off x="628650" y="1515979"/>
            <a:ext cx="7719284" cy="3959663"/>
          </a:xfrm>
        </p:spPr>
        <p:txBody>
          <a:bodyPr>
            <a:normAutofit/>
          </a:bodyPr>
          <a:lstStyle/>
          <a:p>
            <a:pPr>
              <a:lnSpc>
                <a:spcPct val="110000"/>
              </a:lnSpc>
              <a:spcBef>
                <a:spcPts val="0"/>
              </a:spcBef>
            </a:pPr>
            <a:r>
              <a:rPr lang="en-US" dirty="0"/>
              <a:t>Have you ever used a checklist or other fidelity protocol to guide how you provided an intervention?</a:t>
            </a:r>
          </a:p>
          <a:p>
            <a:pPr>
              <a:lnSpc>
                <a:spcPct val="110000"/>
              </a:lnSpc>
              <a:spcBef>
                <a:spcPts val="0"/>
              </a:spcBef>
            </a:pPr>
            <a:r>
              <a:rPr lang="en-US" dirty="0"/>
              <a:t>How did the use of the fidelity tool impact how you provided the intervention?</a:t>
            </a:r>
          </a:p>
          <a:p>
            <a:pPr>
              <a:lnSpc>
                <a:spcPct val="110000"/>
              </a:lnSpc>
              <a:spcBef>
                <a:spcPts val="0"/>
              </a:spcBef>
            </a:pPr>
            <a:r>
              <a:rPr lang="en-US" dirty="0"/>
              <a:t>Do you consistently use a fidelity tool? Why or why not?</a:t>
            </a:r>
          </a:p>
        </p:txBody>
      </p:sp>
    </p:spTree>
    <p:extLst>
      <p:ext uri="{BB962C8B-B14F-4D97-AF65-F5344CB8AC3E}">
        <p14:creationId xmlns:p14="http://schemas.microsoft.com/office/powerpoint/2010/main" val="40963977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7478"/>
            <a:ext cx="7886700" cy="827721"/>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325083" y="836107"/>
            <a:ext cx="8493834" cy="4919234"/>
          </a:xfrm>
        </p:spPr>
        <p:txBody>
          <a:bodyPr>
            <a:noAutofit/>
          </a:bodyPr>
          <a:lstStyle/>
          <a:p>
            <a:pPr>
              <a:lnSpc>
                <a:spcPct val="100000"/>
              </a:lnSpc>
              <a:spcBef>
                <a:spcPts val="0"/>
              </a:spcBef>
            </a:pPr>
            <a:r>
              <a:rPr lang="en-US" sz="2000" dirty="0"/>
              <a:t>Beaudoin, A. J., </a:t>
            </a:r>
            <a:r>
              <a:rPr lang="en-US" sz="2000" dirty="0" err="1"/>
              <a:t>Sébire</a:t>
            </a:r>
            <a:r>
              <a:rPr lang="en-US" sz="2000" dirty="0"/>
              <a:t>, G., &amp; Couture, M. (2019). Parent-mediated intervention tends to improve parent-child engagement, and behavioral outcomes of toddlers with ASD-positive screening: A randomized crossover trial. </a:t>
            </a:r>
            <a:r>
              <a:rPr lang="en-US" sz="2000" i="1" dirty="0"/>
              <a:t>Research in Autism Spectrum Disorders</a:t>
            </a:r>
            <a:r>
              <a:rPr lang="en-US" sz="2000" dirty="0"/>
              <a:t>,</a:t>
            </a:r>
            <a:r>
              <a:rPr lang="en-US" sz="2000" i="1" dirty="0"/>
              <a:t> 66</a:t>
            </a:r>
            <a:r>
              <a:rPr lang="en-US" sz="2000" dirty="0"/>
              <a:t>, 101416. </a:t>
            </a:r>
            <a:r>
              <a:rPr lang="en-US" sz="2000" dirty="0">
                <a:hlinkClick r:id="rId2"/>
              </a:rPr>
              <a:t>https://doi.org/https://doi.org/10.1016/j.rasd.2019.101416</a:t>
            </a:r>
            <a:r>
              <a:rPr lang="en-US" sz="2000" dirty="0"/>
              <a:t>  </a:t>
            </a:r>
          </a:p>
          <a:p>
            <a:pPr>
              <a:lnSpc>
                <a:spcPct val="100000"/>
              </a:lnSpc>
              <a:spcBef>
                <a:spcPts val="0"/>
              </a:spcBef>
            </a:pPr>
            <a:r>
              <a:rPr lang="en-US" sz="2000" dirty="0"/>
              <a:t>Dawson, G., Rogers, S., Munson, J., Smith, M., Winter, J., Greenson, J., Donaldson, A., &amp; Varley, J. (2010). Randomized, controlled trial of an intervention for toddlers with autism: the Early Start Denver Model. </a:t>
            </a:r>
            <a:r>
              <a:rPr lang="en-US" sz="2000" i="1" dirty="0"/>
              <a:t>Pediatrics</a:t>
            </a:r>
            <a:r>
              <a:rPr lang="en-US" sz="2000" dirty="0"/>
              <a:t>,</a:t>
            </a:r>
            <a:r>
              <a:rPr lang="en-US" sz="2000" i="1" dirty="0"/>
              <a:t> 125</a:t>
            </a:r>
            <a:r>
              <a:rPr lang="en-US" sz="2000" dirty="0"/>
              <a:t>(1), e17-e23. doi: 10.1542/peds.2009-0958</a:t>
            </a:r>
          </a:p>
          <a:p>
            <a:pPr>
              <a:lnSpc>
                <a:spcPct val="100000"/>
              </a:lnSpc>
              <a:spcBef>
                <a:spcPts val="0"/>
              </a:spcBef>
            </a:pPr>
            <a:r>
              <a:rPr lang="en-US" sz="2000" dirty="0" err="1"/>
              <a:t>Gulsrud</a:t>
            </a:r>
            <a:r>
              <a:rPr lang="en-US" sz="2000" dirty="0"/>
              <a:t>, A. C., </a:t>
            </a:r>
            <a:r>
              <a:rPr lang="en-US" sz="2000" dirty="0" err="1"/>
              <a:t>Hellemann</a:t>
            </a:r>
            <a:r>
              <a:rPr lang="en-US" sz="2000" dirty="0"/>
              <a:t>, G., Shire, S., &amp; </a:t>
            </a:r>
            <a:r>
              <a:rPr lang="en-US" sz="2000" dirty="0" err="1"/>
              <a:t>Kasari</a:t>
            </a:r>
            <a:r>
              <a:rPr lang="en-US" sz="2000" dirty="0"/>
              <a:t>, C. (2016). Isolating active ingredients in a parent‐mediated social communication intervention for toddlers with autism spectrum disorder. </a:t>
            </a:r>
            <a:r>
              <a:rPr lang="en-US" sz="2000" i="1" dirty="0"/>
              <a:t>Journal of Child Psychology and Psychiatry</a:t>
            </a:r>
            <a:r>
              <a:rPr lang="en-US" sz="2000" dirty="0"/>
              <a:t>, </a:t>
            </a:r>
            <a:r>
              <a:rPr lang="en-US" sz="2000" i="1" dirty="0"/>
              <a:t>57</a:t>
            </a:r>
            <a:r>
              <a:rPr lang="en-US" sz="2000" dirty="0"/>
              <a:t>(5), 606-613. </a:t>
            </a:r>
            <a:r>
              <a:rPr lang="en-US" sz="2000" dirty="0" err="1"/>
              <a:t>doi</a:t>
            </a:r>
            <a:r>
              <a:rPr lang="en-US" sz="2000" dirty="0"/>
              <a:t>: 10.1111/jcpp.12481</a:t>
            </a:r>
          </a:p>
          <a:p>
            <a:pPr>
              <a:lnSpc>
                <a:spcPct val="100000"/>
              </a:lnSpc>
              <a:spcBef>
                <a:spcPts val="0"/>
              </a:spcBef>
            </a:pPr>
            <a:r>
              <a:rPr lang="en-US" sz="2000" dirty="0" err="1"/>
              <a:t>Haebig</a:t>
            </a:r>
            <a:r>
              <a:rPr lang="en-US" sz="2000" dirty="0"/>
              <a:t>, E., McDuffie, A., &amp; Ellis </a:t>
            </a:r>
            <a:r>
              <a:rPr lang="en-US" sz="2000" dirty="0" err="1"/>
              <a:t>Weismer</a:t>
            </a:r>
            <a:r>
              <a:rPr lang="en-US" sz="2000" dirty="0"/>
              <a:t>, S. (2013). Brief report: Parent verbal responsiveness and language development in toddlers on the autism spectrum. </a:t>
            </a:r>
            <a:r>
              <a:rPr lang="en-US" sz="2000" i="1" dirty="0"/>
              <a:t>Journal of Autism and Developmental Disorders</a:t>
            </a:r>
            <a:r>
              <a:rPr lang="en-US" sz="2000" dirty="0"/>
              <a:t>, </a:t>
            </a:r>
            <a:r>
              <a:rPr lang="en-US" sz="2000" i="1" dirty="0"/>
              <a:t>43</a:t>
            </a:r>
            <a:r>
              <a:rPr lang="en-US" sz="2000" dirty="0"/>
              <a:t>(9), 2218-2227.doi: 10.1044/1058-0360(2012/11-0004)</a:t>
            </a:r>
          </a:p>
        </p:txBody>
      </p:sp>
    </p:spTree>
    <p:extLst>
      <p:ext uri="{BB962C8B-B14F-4D97-AF65-F5344CB8AC3E}">
        <p14:creationId xmlns:p14="http://schemas.microsoft.com/office/powerpoint/2010/main" val="32436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1962"/>
            <a:ext cx="7886700" cy="872288"/>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424255" y="1054250"/>
            <a:ext cx="8332470" cy="4905486"/>
          </a:xfrm>
        </p:spPr>
        <p:txBody>
          <a:bodyPr>
            <a:normAutofit fontScale="40000" lnSpcReduction="20000"/>
          </a:bodyPr>
          <a:lstStyle/>
          <a:p>
            <a:pPr>
              <a:lnSpc>
                <a:spcPct val="120000"/>
              </a:lnSpc>
              <a:spcBef>
                <a:spcPts val="0"/>
              </a:spcBef>
            </a:pPr>
            <a:r>
              <a:rPr lang="en-US" sz="5500" dirty="0"/>
              <a:t>Hart, B. &amp; </a:t>
            </a:r>
            <a:r>
              <a:rPr lang="en-US" sz="5500" dirty="0" err="1"/>
              <a:t>Risley</a:t>
            </a:r>
            <a:r>
              <a:rPr lang="en-US" sz="5500" dirty="0"/>
              <a:t>, T. R. (1975). Incidental teaching of language in the preschool 1. </a:t>
            </a:r>
            <a:r>
              <a:rPr lang="en-US" sz="5500" i="1" dirty="0"/>
              <a:t>Journal of applied behavior analysis</a:t>
            </a:r>
            <a:r>
              <a:rPr lang="en-US" sz="5500" dirty="0"/>
              <a:t>,</a:t>
            </a:r>
            <a:r>
              <a:rPr lang="en-US" sz="5500" i="1" dirty="0"/>
              <a:t> 8</a:t>
            </a:r>
            <a:r>
              <a:rPr lang="en-US" sz="5500" dirty="0"/>
              <a:t>(4), 411-420. </a:t>
            </a:r>
          </a:p>
          <a:p>
            <a:pPr>
              <a:lnSpc>
                <a:spcPct val="120000"/>
              </a:lnSpc>
              <a:spcBef>
                <a:spcPts val="0"/>
              </a:spcBef>
            </a:pPr>
            <a:r>
              <a:rPr lang="en-US" sz="5500" dirty="0"/>
              <a:t>Ingersoll, B. &amp; Wainer, A. (2013). Initial efficacy of Project ImPACT: A parent-mediated social communication intervention for young children with ASD. </a:t>
            </a:r>
            <a:r>
              <a:rPr lang="en-US" sz="5500" i="1" dirty="0"/>
              <a:t>Journal of autism and developmental disorders</a:t>
            </a:r>
            <a:r>
              <a:rPr lang="en-US" sz="5500" dirty="0"/>
              <a:t>,</a:t>
            </a:r>
            <a:r>
              <a:rPr lang="en-US" sz="5500" i="1" dirty="0"/>
              <a:t> 43</a:t>
            </a:r>
            <a:r>
              <a:rPr lang="en-US" sz="5500" dirty="0"/>
              <a:t>(12), 2943-2952. doi: 10.1007/s10803-013-1840-9</a:t>
            </a:r>
          </a:p>
          <a:p>
            <a:pPr>
              <a:lnSpc>
                <a:spcPct val="120000"/>
              </a:lnSpc>
              <a:spcBef>
                <a:spcPts val="0"/>
              </a:spcBef>
            </a:pPr>
            <a:r>
              <a:rPr lang="en-US" sz="5500" dirty="0"/>
              <a:t>Kasari, C. &amp; Patterson, S. (2012). Interventions addressing social impairment in autism</a:t>
            </a:r>
            <a:r>
              <a:rPr lang="en-US" sz="5500" i="1" dirty="0"/>
              <a:t>. Current Psychiatry Report</a:t>
            </a:r>
            <a:r>
              <a:rPr lang="en-US" sz="5500" dirty="0"/>
              <a:t>s, 14(6), 713-725. doi.org/10.1007/s11920-012-0317-4</a:t>
            </a:r>
          </a:p>
          <a:p>
            <a:pPr>
              <a:lnSpc>
                <a:spcPct val="120000"/>
              </a:lnSpc>
              <a:spcBef>
                <a:spcPts val="0"/>
              </a:spcBef>
            </a:pPr>
            <a:r>
              <a:rPr lang="en-US" sz="5500" dirty="0"/>
              <a:t>Kasari, C., Lawton, K., Shih, W., Barker, T. V., Landa, R., Lord, C., </a:t>
            </a:r>
            <a:r>
              <a:rPr lang="en-US" sz="5500" dirty="0" err="1"/>
              <a:t>Orlich</a:t>
            </a:r>
            <a:r>
              <a:rPr lang="en-US" sz="5500" dirty="0"/>
              <a:t>, F., King, B., Wetherby, A., &amp; </a:t>
            </a:r>
            <a:r>
              <a:rPr lang="en-US" sz="5500" dirty="0" err="1"/>
              <a:t>Senturk</a:t>
            </a:r>
            <a:r>
              <a:rPr lang="en-US" sz="5500" dirty="0"/>
              <a:t>, D. (2014). Caregiver-mediated intervention for low-resourced preschoolers with autism: an RCT. </a:t>
            </a:r>
            <a:r>
              <a:rPr lang="en-US" sz="5500" i="1" dirty="0"/>
              <a:t>Pediatrics</a:t>
            </a:r>
            <a:r>
              <a:rPr lang="en-US" sz="5500" dirty="0"/>
              <a:t>, </a:t>
            </a:r>
            <a:r>
              <a:rPr lang="en-US" sz="5500" i="1" dirty="0"/>
              <a:t>134</a:t>
            </a:r>
            <a:r>
              <a:rPr lang="en-US" sz="5500" dirty="0"/>
              <a:t>(1), e72–e79. </a:t>
            </a:r>
            <a:r>
              <a:rPr lang="en-US" sz="5500" dirty="0">
                <a:hlinkClick r:id="rId2"/>
              </a:rPr>
              <a:t>https://doi.org/10.1542/peds.2013-3229</a:t>
            </a:r>
            <a:r>
              <a:rPr lang="en-US" sz="5500" dirty="0"/>
              <a:t> </a:t>
            </a:r>
          </a:p>
          <a:p>
            <a:endParaRPr lang="en-US" dirty="0"/>
          </a:p>
        </p:txBody>
      </p:sp>
    </p:spTree>
    <p:extLst>
      <p:ext uri="{BB962C8B-B14F-4D97-AF65-F5344CB8AC3E}">
        <p14:creationId xmlns:p14="http://schemas.microsoft.com/office/powerpoint/2010/main" val="289928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456" y="257549"/>
            <a:ext cx="8563088" cy="1325563"/>
          </a:xfrm>
        </p:spPr>
        <p:txBody>
          <a:bodyPr>
            <a:normAutofit/>
          </a:bodyPr>
          <a:lstStyle/>
          <a:p>
            <a:pPr algn="ctr"/>
            <a:r>
              <a:rPr lang="en-US" dirty="0">
                <a:latin typeface="+mj-lt"/>
              </a:rPr>
              <a:t>A Brief History of Autism Interventions for Children</a:t>
            </a:r>
          </a:p>
        </p:txBody>
      </p:sp>
      <p:sp>
        <p:nvSpPr>
          <p:cNvPr id="3" name="Content Placeholder 2"/>
          <p:cNvSpPr>
            <a:spLocks noGrp="1"/>
          </p:cNvSpPr>
          <p:nvPr>
            <p:ph idx="1"/>
          </p:nvPr>
        </p:nvSpPr>
        <p:spPr>
          <a:xfrm>
            <a:off x="628650" y="1499616"/>
            <a:ext cx="7886700" cy="4677347"/>
          </a:xfrm>
        </p:spPr>
        <p:txBody>
          <a:bodyPr>
            <a:normAutofit fontScale="92500" lnSpcReduction="20000"/>
          </a:bodyPr>
          <a:lstStyle/>
          <a:p>
            <a:pPr>
              <a:lnSpc>
                <a:spcPct val="120000"/>
              </a:lnSpc>
              <a:spcBef>
                <a:spcPts val="0"/>
              </a:spcBef>
            </a:pPr>
            <a:r>
              <a:rPr lang="en-US" dirty="0"/>
              <a:t>Until the 1960’s,  it was thought that children with ASD unlikely to respond to treatment</a:t>
            </a:r>
          </a:p>
          <a:p>
            <a:pPr>
              <a:lnSpc>
                <a:spcPct val="120000"/>
              </a:lnSpc>
              <a:spcBef>
                <a:spcPts val="0"/>
              </a:spcBef>
            </a:pPr>
            <a:r>
              <a:rPr lang="en-US" dirty="0"/>
              <a:t>Across the 60’s and 70’s studies with children (generally over the age of three) indicated effectiveness of </a:t>
            </a:r>
            <a:r>
              <a:rPr lang="en-US" b="1" dirty="0">
                <a:hlinkClick r:id="rId3"/>
              </a:rPr>
              <a:t>operant conditioning </a:t>
            </a:r>
            <a:r>
              <a:rPr lang="en-US" dirty="0"/>
              <a:t>to teach language, social skills, adaptive behaviors, and reduce challenging behaviors</a:t>
            </a:r>
          </a:p>
          <a:p>
            <a:pPr>
              <a:lnSpc>
                <a:spcPct val="120000"/>
              </a:lnSpc>
              <a:spcBef>
                <a:spcPts val="0"/>
              </a:spcBef>
            </a:pPr>
            <a:r>
              <a:rPr lang="en-US" dirty="0"/>
              <a:t>Implemented directly with children by experts, parents were also often taught to be interventionists</a:t>
            </a:r>
          </a:p>
          <a:p>
            <a:pPr>
              <a:lnSpc>
                <a:spcPct val="120000"/>
              </a:lnSpc>
              <a:spcBef>
                <a:spcPts val="0"/>
              </a:spcBef>
            </a:pPr>
            <a:r>
              <a:rPr lang="en-US" dirty="0"/>
              <a:t>New field of </a:t>
            </a:r>
            <a:r>
              <a:rPr lang="en-US" b="1" dirty="0"/>
              <a:t>Applied Behavior Analysis </a:t>
            </a:r>
            <a:r>
              <a:rPr lang="en-US" dirty="0"/>
              <a:t>(ABA) emerged -  the science of how environmental changes affect human behaviors</a:t>
            </a:r>
          </a:p>
        </p:txBody>
      </p:sp>
    </p:spTree>
    <p:extLst>
      <p:ext uri="{BB962C8B-B14F-4D97-AF65-F5344CB8AC3E}">
        <p14:creationId xmlns:p14="http://schemas.microsoft.com/office/powerpoint/2010/main" val="27636888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5304"/>
            <a:ext cx="7886700" cy="936549"/>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279698" y="785309"/>
            <a:ext cx="8584603" cy="5109881"/>
          </a:xfrm>
        </p:spPr>
        <p:txBody>
          <a:bodyPr>
            <a:normAutofit fontScale="25000" lnSpcReduction="20000"/>
          </a:bodyPr>
          <a:lstStyle/>
          <a:p>
            <a:pPr>
              <a:lnSpc>
                <a:spcPct val="120000"/>
              </a:lnSpc>
              <a:spcBef>
                <a:spcPts val="0"/>
              </a:spcBef>
            </a:pPr>
            <a:r>
              <a:rPr lang="en-US" sz="8000" dirty="0" err="1"/>
              <a:t>Landa</a:t>
            </a:r>
            <a:r>
              <a:rPr lang="en-US" sz="8000" dirty="0"/>
              <a:t>, R. J., Holman, K. C., O’Neill, A. H., &amp; Stuart, E. A. (2011). Intervention targeting development of socially synchronous engagement in toddlers with autism spectrum disorder: A randomized controlled trial. </a:t>
            </a:r>
            <a:r>
              <a:rPr lang="en-US" sz="8000" i="1" dirty="0"/>
              <a:t>Journal of Child Psychology and Psychiatry</a:t>
            </a:r>
            <a:r>
              <a:rPr lang="en-US" sz="8000" dirty="0"/>
              <a:t>,</a:t>
            </a:r>
            <a:r>
              <a:rPr lang="en-US" sz="8000" i="1" dirty="0"/>
              <a:t> 52</a:t>
            </a:r>
            <a:r>
              <a:rPr lang="en-US" sz="8000" dirty="0"/>
              <a:t>(1), 13-21.  doi:</a:t>
            </a:r>
            <a:r>
              <a:rPr lang="en-US" sz="8000" b="1" dirty="0"/>
              <a:t> </a:t>
            </a:r>
            <a:r>
              <a:rPr lang="en-US" sz="8000" dirty="0"/>
              <a:t>10.1111/j.1469-7610.2010.02288.x</a:t>
            </a:r>
          </a:p>
          <a:p>
            <a:pPr>
              <a:lnSpc>
                <a:spcPct val="120000"/>
              </a:lnSpc>
              <a:spcBef>
                <a:spcPts val="0"/>
              </a:spcBef>
            </a:pPr>
            <a:r>
              <a:rPr lang="en-US" sz="8000" dirty="0" err="1"/>
              <a:t>Lovaas</a:t>
            </a:r>
            <a:r>
              <a:rPr lang="en-US" sz="8000" dirty="0"/>
              <a:t>, O. I. (1987). Behavioral treatment and normal educational and intellectual functioning in young autistic children. Journal of Consulting and Clinical Psychology, 55, 3–9.</a:t>
            </a:r>
          </a:p>
          <a:p>
            <a:pPr>
              <a:lnSpc>
                <a:spcPct val="120000"/>
              </a:lnSpc>
              <a:spcBef>
                <a:spcPts val="0"/>
              </a:spcBef>
            </a:pPr>
            <a:r>
              <a:rPr lang="en-US" sz="8000" dirty="0" err="1"/>
              <a:t>Reichow</a:t>
            </a:r>
            <a:r>
              <a:rPr lang="en-US" sz="8000" dirty="0"/>
              <a:t>, B., Barton, E. E., Boyd, B. A., &amp; Hume, K. (2012). Early intensive behavioral intervention (EIBI) for young children with autism spectrum disorders (ASD). Cochrane Database of Systematic Reviews, Issue 10, Art. No.: CD009260. doi: 10.1002/14651858.cd009260.pub2 </a:t>
            </a:r>
          </a:p>
          <a:p>
            <a:pPr>
              <a:lnSpc>
                <a:spcPct val="120000"/>
              </a:lnSpc>
              <a:spcBef>
                <a:spcPts val="0"/>
              </a:spcBef>
            </a:pPr>
            <a:r>
              <a:rPr lang="en-US" sz="8000" dirty="0"/>
              <a:t>Rogers, S. J., Estes, A., Lord, C., Vismara, L., Winter, J., Fitzpatrick, A., </a:t>
            </a:r>
            <a:r>
              <a:rPr lang="en-US" sz="8000" dirty="0" err="1"/>
              <a:t>Guo</a:t>
            </a:r>
            <a:r>
              <a:rPr lang="en-US" sz="8000" dirty="0"/>
              <a:t>, M., &amp; Dawson, G. (2012). Effects of a brief Early Start Denver Model (ESDM)–based parent intervention on toddlers at risk for autism spectrum disorders: A randomized controlled trial. </a:t>
            </a:r>
            <a:r>
              <a:rPr lang="en-US" sz="8000" i="1" dirty="0"/>
              <a:t>Journal of the American Academy of Child &amp; Adolescent Psychiatry</a:t>
            </a:r>
            <a:r>
              <a:rPr lang="en-US" sz="8000" dirty="0"/>
              <a:t>,</a:t>
            </a:r>
            <a:r>
              <a:rPr lang="en-US" sz="8000" i="1" dirty="0"/>
              <a:t> 51</a:t>
            </a:r>
            <a:r>
              <a:rPr lang="en-US" sz="8000" dirty="0"/>
              <a:t>(10), 1052-1065. doi: 10.1016/j.jaac.2012.08.003</a:t>
            </a:r>
          </a:p>
          <a:p>
            <a:pPr>
              <a:lnSpc>
                <a:spcPct val="120000"/>
              </a:lnSpc>
              <a:spcBef>
                <a:spcPts val="0"/>
              </a:spcBef>
            </a:pPr>
            <a:endParaRPr lang="en-US" dirty="0"/>
          </a:p>
        </p:txBody>
      </p:sp>
    </p:spTree>
    <p:extLst>
      <p:ext uri="{BB962C8B-B14F-4D97-AF65-F5344CB8AC3E}">
        <p14:creationId xmlns:p14="http://schemas.microsoft.com/office/powerpoint/2010/main" val="29010587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8709"/>
            <a:ext cx="7886700" cy="879479"/>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413496" y="817582"/>
            <a:ext cx="8461563" cy="5163670"/>
          </a:xfrm>
        </p:spPr>
        <p:txBody>
          <a:bodyPr>
            <a:normAutofit fontScale="92500" lnSpcReduction="10000"/>
          </a:bodyPr>
          <a:lstStyle/>
          <a:p>
            <a:pPr>
              <a:lnSpc>
                <a:spcPct val="120000"/>
              </a:lnSpc>
              <a:spcBef>
                <a:spcPts val="0"/>
              </a:spcBef>
            </a:pPr>
            <a:r>
              <a:rPr lang="en-US" sz="2400" dirty="0"/>
              <a:t>Shire, S. Y., Shih, W., Chang, Y.-C., </a:t>
            </a:r>
            <a:r>
              <a:rPr lang="en-US" sz="2400" dirty="0" err="1"/>
              <a:t>Bracaglia</a:t>
            </a:r>
            <a:r>
              <a:rPr lang="en-US" sz="2400" dirty="0"/>
              <a:t>, S., Kodjoe, M., &amp; </a:t>
            </a:r>
            <a:r>
              <a:rPr lang="en-US" sz="2400" dirty="0" err="1"/>
              <a:t>Kasari</a:t>
            </a:r>
            <a:r>
              <a:rPr lang="en-US" sz="2400" dirty="0"/>
              <a:t>, C. (2019). Sustained Community Implementation of JASPER Intervention with Toddlers with Autism. </a:t>
            </a:r>
            <a:r>
              <a:rPr lang="en-US" sz="2400" i="1" dirty="0"/>
              <a:t>Journal of Autism &amp; Developmental Disorders</a:t>
            </a:r>
            <a:r>
              <a:rPr lang="en-US" sz="2400" dirty="0"/>
              <a:t>, </a:t>
            </a:r>
            <a:r>
              <a:rPr lang="en-US" sz="2400" i="1" dirty="0"/>
              <a:t>49</a:t>
            </a:r>
            <a:r>
              <a:rPr lang="en-US" sz="2400" dirty="0"/>
              <a:t>(5), 1863–1875. </a:t>
            </a:r>
            <a:r>
              <a:rPr lang="en-US" sz="2400" dirty="0">
                <a:hlinkClick r:id="rId2"/>
              </a:rPr>
              <a:t>https://doi.org/10.1007/s10803-018-03875-0</a:t>
            </a:r>
            <a:r>
              <a:rPr lang="en-US" sz="2400" dirty="0"/>
              <a:t> </a:t>
            </a:r>
          </a:p>
          <a:p>
            <a:pPr>
              <a:lnSpc>
                <a:spcPct val="120000"/>
              </a:lnSpc>
              <a:spcBef>
                <a:spcPts val="0"/>
              </a:spcBef>
            </a:pPr>
            <a:r>
              <a:rPr lang="en-US" sz="2400" dirty="0"/>
              <a:t>Wallace, K.S. and Rogers, S.J. (2010), Intervening in infancy: implications for autism spectrum disorders</a:t>
            </a:r>
            <a:r>
              <a:rPr lang="en-US" sz="2400" i="1" dirty="0"/>
              <a:t>. Journal of Child Psychology and Psychiatry</a:t>
            </a:r>
            <a:r>
              <a:rPr lang="en-US" sz="2400" dirty="0"/>
              <a:t>, 51: 1300-1320. </a:t>
            </a:r>
            <a:r>
              <a:rPr lang="en-US" sz="2400" dirty="0">
                <a:hlinkClick r:id="rId3"/>
              </a:rPr>
              <a:t>https://doi.org/10.1111/j.1469-7610.2010.02308.x   </a:t>
            </a:r>
            <a:endParaRPr lang="en-US" sz="2400" dirty="0"/>
          </a:p>
          <a:p>
            <a:pPr>
              <a:lnSpc>
                <a:spcPct val="120000"/>
              </a:lnSpc>
              <a:spcBef>
                <a:spcPts val="0"/>
              </a:spcBef>
            </a:pPr>
            <a:r>
              <a:rPr lang="en-US" sz="2400" dirty="0"/>
              <a:t>Wong, C., &amp; Kasari, C. (2012). Play and Joint Attention of Children with Autism in the Preschool Special Education Classroom. </a:t>
            </a:r>
            <a:r>
              <a:rPr lang="en-US" sz="2400" i="1" dirty="0"/>
              <a:t>Journal of Autism &amp; Developmental Disorders</a:t>
            </a:r>
            <a:r>
              <a:rPr lang="en-US" sz="2400" dirty="0"/>
              <a:t>, </a:t>
            </a:r>
            <a:r>
              <a:rPr lang="en-US" sz="2400" i="1" dirty="0"/>
              <a:t>42</a:t>
            </a:r>
            <a:r>
              <a:rPr lang="en-US" sz="2400" dirty="0"/>
              <a:t>(10), 2152–2161. </a:t>
            </a:r>
            <a:r>
              <a:rPr lang="en-US" sz="2400" dirty="0">
                <a:hlinkClick r:id="rId4"/>
              </a:rPr>
              <a:t>https://doi.org/10.1007/s10803-012-1467-2</a:t>
            </a:r>
            <a:r>
              <a:rPr lang="en-US" sz="2400" dirty="0"/>
              <a:t> </a:t>
            </a:r>
          </a:p>
        </p:txBody>
      </p:sp>
    </p:spTree>
    <p:extLst>
      <p:ext uri="{BB962C8B-B14F-4D97-AF65-F5344CB8AC3E}">
        <p14:creationId xmlns:p14="http://schemas.microsoft.com/office/powerpoint/2010/main" val="4168014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6944"/>
            <a:ext cx="7886700" cy="850488"/>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499558" y="1258645"/>
            <a:ext cx="8300197" cy="4937759"/>
          </a:xfrm>
        </p:spPr>
        <p:txBody>
          <a:bodyPr>
            <a:normAutofit/>
          </a:bodyPr>
          <a:lstStyle/>
          <a:p>
            <a:pPr>
              <a:lnSpc>
                <a:spcPct val="100000"/>
              </a:lnSpc>
              <a:spcBef>
                <a:spcPts val="0"/>
              </a:spcBef>
            </a:pPr>
            <a:r>
              <a:rPr lang="en-US" sz="2400" dirty="0"/>
              <a:t>Schreibman, L., Dawson, G., Stahmer, A. C., Landa, R., Rogers, S. J., McGee, G. G., ... &amp; Halladay, A. (2015). Naturalistic developmental behavioral interventions: Empirically validated treatments for autism spectrum disorder. </a:t>
            </a:r>
            <a:r>
              <a:rPr lang="en-US" sz="2400" i="1" dirty="0"/>
              <a:t>Journal of autism and developmental disorders</a:t>
            </a:r>
            <a:r>
              <a:rPr lang="en-US" sz="2400" dirty="0"/>
              <a:t>, </a:t>
            </a:r>
            <a:r>
              <a:rPr lang="en-US" sz="2400" i="1" dirty="0"/>
              <a:t>45</a:t>
            </a:r>
            <a:r>
              <a:rPr lang="en-US" sz="2400" dirty="0"/>
              <a:t>(8), 2411-2428. doi: 10.1007/s10803-015-2407-8</a:t>
            </a:r>
          </a:p>
          <a:p>
            <a:pPr>
              <a:lnSpc>
                <a:spcPct val="100000"/>
              </a:lnSpc>
              <a:spcBef>
                <a:spcPts val="0"/>
              </a:spcBef>
            </a:pPr>
            <a:r>
              <a:rPr lang="en-US" sz="2400" dirty="0"/>
              <a:t>Schreibman, L., &amp; </a:t>
            </a:r>
            <a:r>
              <a:rPr lang="en-US" sz="2400" dirty="0" err="1"/>
              <a:t>Koegel</a:t>
            </a:r>
            <a:r>
              <a:rPr lang="en-US" sz="2400" dirty="0"/>
              <a:t>, R. L. (2005). Training for parents of children with autism: Pivotal responses, generalization, and individualization of interventions. </a:t>
            </a:r>
          </a:p>
          <a:p>
            <a:pPr>
              <a:lnSpc>
                <a:spcPct val="100000"/>
              </a:lnSpc>
            </a:pPr>
            <a:endParaRPr lang="en-US" sz="2400" dirty="0"/>
          </a:p>
          <a:p>
            <a:pPr>
              <a:lnSpc>
                <a:spcPct val="100000"/>
              </a:lnSpc>
            </a:pPr>
            <a:endParaRPr lang="en-US" dirty="0"/>
          </a:p>
        </p:txBody>
      </p:sp>
    </p:spTree>
    <p:extLst>
      <p:ext uri="{BB962C8B-B14F-4D97-AF65-F5344CB8AC3E}">
        <p14:creationId xmlns:p14="http://schemas.microsoft.com/office/powerpoint/2010/main" val="23557781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0581"/>
            <a:ext cx="7886700" cy="979580"/>
          </a:xfrm>
        </p:spPr>
        <p:txBody>
          <a:bodyPr>
            <a:normAutofit/>
          </a:bodyPr>
          <a:lstStyle/>
          <a:p>
            <a:pPr algn="ctr"/>
            <a:r>
              <a:rPr lang="en-US" dirty="0">
                <a:latin typeface="+mj-lt"/>
              </a:rPr>
              <a:t>Resources</a:t>
            </a:r>
          </a:p>
        </p:txBody>
      </p:sp>
      <p:sp>
        <p:nvSpPr>
          <p:cNvPr id="3" name="Content Placeholder 2"/>
          <p:cNvSpPr>
            <a:spLocks noGrp="1"/>
          </p:cNvSpPr>
          <p:nvPr>
            <p:ph idx="1"/>
          </p:nvPr>
        </p:nvSpPr>
        <p:spPr>
          <a:xfrm>
            <a:off x="628650" y="1567441"/>
            <a:ext cx="7886700" cy="2843194"/>
          </a:xfrm>
        </p:spPr>
        <p:txBody>
          <a:bodyPr/>
          <a:lstStyle/>
          <a:p>
            <a:pPr>
              <a:lnSpc>
                <a:spcPct val="100000"/>
              </a:lnSpc>
              <a:spcBef>
                <a:spcPts val="0"/>
              </a:spcBef>
            </a:pPr>
            <a:r>
              <a:rPr lang="en-US" dirty="0"/>
              <a:t>Autism Navigator - </a:t>
            </a:r>
            <a:r>
              <a:rPr lang="en-US" dirty="0">
                <a:hlinkClick r:id="rId2"/>
              </a:rPr>
              <a:t>https://autismnavigator.com/</a:t>
            </a:r>
            <a:endParaRPr lang="en-US" dirty="0"/>
          </a:p>
          <a:p>
            <a:pPr>
              <a:lnSpc>
                <a:spcPct val="100000"/>
              </a:lnSpc>
              <a:spcBef>
                <a:spcPts val="0"/>
              </a:spcBef>
            </a:pPr>
            <a:r>
              <a:rPr lang="en-US" dirty="0" err="1"/>
              <a:t>Kasari</a:t>
            </a:r>
            <a:r>
              <a:rPr lang="en-US" dirty="0"/>
              <a:t> Autism Research Lab at UCLA - </a:t>
            </a:r>
            <a:r>
              <a:rPr lang="en-US" dirty="0">
                <a:hlinkClick r:id="rId3"/>
              </a:rPr>
              <a:t>http://www.kasarilab.org/</a:t>
            </a:r>
            <a:endParaRPr lang="en-US" dirty="0"/>
          </a:p>
          <a:p>
            <a:endParaRPr lang="en-US" dirty="0"/>
          </a:p>
        </p:txBody>
      </p:sp>
      <p:sp>
        <p:nvSpPr>
          <p:cNvPr id="5" name="TextBox 4">
            <a:extLst>
              <a:ext uri="{FF2B5EF4-FFF2-40B4-BE49-F238E27FC236}">
                <a16:creationId xmlns:a16="http://schemas.microsoft.com/office/drawing/2014/main" id="{5A9A5BF6-FBFD-42AA-B088-E6DB89AECEBF}"/>
              </a:ext>
            </a:extLst>
          </p:cNvPr>
          <p:cNvSpPr txBox="1"/>
          <p:nvPr/>
        </p:nvSpPr>
        <p:spPr>
          <a:xfrm>
            <a:off x="331595" y="5124659"/>
            <a:ext cx="8480809" cy="830997"/>
          </a:xfrm>
          <a:prstGeom prst="rect">
            <a:avLst/>
          </a:prstGeom>
          <a:noFill/>
        </p:spPr>
        <p:txBody>
          <a:bodyPr wrap="square" rtlCol="0">
            <a:spAutoFit/>
          </a:bodyPr>
          <a:lstStyle/>
          <a:p>
            <a:r>
              <a:rPr lang="en-US" sz="1200" i="1" dirty="0">
                <a:solidFill>
                  <a:srgbClr val="212121"/>
                </a:solidFill>
                <a:effectLst/>
                <a:ea typeface="Calibri" panose="020F0502020204030204" pitchFamily="34"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lang="en-US" sz="1200" i="1" dirty="0"/>
          </a:p>
        </p:txBody>
      </p:sp>
    </p:spTree>
    <p:extLst>
      <p:ext uri="{BB962C8B-B14F-4D97-AF65-F5344CB8AC3E}">
        <p14:creationId xmlns:p14="http://schemas.microsoft.com/office/powerpoint/2010/main" val="394124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55674"/>
          </a:xfrm>
        </p:spPr>
        <p:txBody>
          <a:bodyPr>
            <a:normAutofit/>
          </a:bodyPr>
          <a:lstStyle/>
          <a:p>
            <a:pPr algn="ctr"/>
            <a:r>
              <a:rPr lang="en-US" dirty="0">
                <a:latin typeface="+mj-lt"/>
              </a:rPr>
              <a:t>Lovaas Study</a:t>
            </a:r>
          </a:p>
        </p:txBody>
      </p:sp>
      <p:sp>
        <p:nvSpPr>
          <p:cNvPr id="3" name="Content Placeholder 2"/>
          <p:cNvSpPr>
            <a:spLocks noGrp="1"/>
          </p:cNvSpPr>
          <p:nvPr>
            <p:ph idx="1"/>
          </p:nvPr>
        </p:nvSpPr>
        <p:spPr>
          <a:xfrm>
            <a:off x="628650" y="1204856"/>
            <a:ext cx="7886700" cy="4972107"/>
          </a:xfrm>
        </p:spPr>
        <p:txBody>
          <a:bodyPr>
            <a:normAutofit/>
          </a:bodyPr>
          <a:lstStyle/>
          <a:p>
            <a:pPr>
              <a:lnSpc>
                <a:spcPct val="100000"/>
              </a:lnSpc>
              <a:spcBef>
                <a:spcPts val="0"/>
              </a:spcBef>
            </a:pPr>
            <a:r>
              <a:rPr lang="en-US" dirty="0"/>
              <a:t>In 1987, a study was published that demonstrated huge improvements and even recovery for almost half of the children in typical school placements </a:t>
            </a:r>
          </a:p>
          <a:p>
            <a:pPr>
              <a:lnSpc>
                <a:spcPct val="100000"/>
              </a:lnSpc>
              <a:spcBef>
                <a:spcPts val="0"/>
              </a:spcBef>
            </a:pPr>
            <a:r>
              <a:rPr lang="en-US" dirty="0"/>
              <a:t>Led to 2 new trends: </a:t>
            </a:r>
          </a:p>
          <a:p>
            <a:pPr lvl="1">
              <a:lnSpc>
                <a:spcPct val="100000"/>
              </a:lnSpc>
              <a:spcBef>
                <a:spcPts val="0"/>
              </a:spcBef>
            </a:pPr>
            <a:r>
              <a:rPr lang="en-US" sz="2800" dirty="0"/>
              <a:t>Parents advocated for early intensive behavioral treatment and insurance reform</a:t>
            </a:r>
          </a:p>
          <a:p>
            <a:pPr lvl="1">
              <a:lnSpc>
                <a:spcPct val="100000"/>
              </a:lnSpc>
              <a:spcBef>
                <a:spcPts val="0"/>
              </a:spcBef>
            </a:pPr>
            <a:r>
              <a:rPr lang="en-US" sz="2800" b="1" dirty="0"/>
              <a:t>Discrete Trial Training (DTT) </a:t>
            </a:r>
            <a:r>
              <a:rPr lang="en-US" sz="2800" dirty="0"/>
              <a:t>became increasingly popular</a:t>
            </a:r>
          </a:p>
          <a:p>
            <a:pPr marL="0" indent="0">
              <a:lnSpc>
                <a:spcPct val="120000"/>
              </a:lnSpc>
              <a:spcBef>
                <a:spcPts val="0"/>
              </a:spcBef>
              <a:buNone/>
            </a:pPr>
            <a:r>
              <a:rPr lang="en-US" sz="2000" i="1" dirty="0"/>
              <a:t>Lovaas, O. I. (1987). Behavioral treatment and normal educational and intellectual functioning in young autistic children. Journal of Consulting and Clinical Psychology, 55, 3–9.</a:t>
            </a:r>
          </a:p>
          <a:p>
            <a:pPr>
              <a:lnSpc>
                <a:spcPct val="120000"/>
              </a:lnSpc>
              <a:spcBef>
                <a:spcPts val="0"/>
              </a:spcBef>
            </a:pPr>
            <a:endParaRPr lang="en-US" dirty="0"/>
          </a:p>
        </p:txBody>
      </p:sp>
    </p:spTree>
    <p:extLst>
      <p:ext uri="{BB962C8B-B14F-4D97-AF65-F5344CB8AC3E}">
        <p14:creationId xmlns:p14="http://schemas.microsoft.com/office/powerpoint/2010/main" val="34007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36955"/>
          </a:xfrm>
        </p:spPr>
        <p:txBody>
          <a:bodyPr>
            <a:normAutofit/>
          </a:bodyPr>
          <a:lstStyle/>
          <a:p>
            <a:pPr algn="ctr"/>
            <a:r>
              <a:rPr lang="en-US" dirty="0">
                <a:latin typeface="+mj-lt"/>
              </a:rPr>
              <a:t>Discrete Trial Training (DTT)</a:t>
            </a:r>
          </a:p>
        </p:txBody>
      </p:sp>
      <p:sp>
        <p:nvSpPr>
          <p:cNvPr id="3" name="Content Placeholder 2"/>
          <p:cNvSpPr>
            <a:spLocks noGrp="1"/>
          </p:cNvSpPr>
          <p:nvPr>
            <p:ph idx="1"/>
          </p:nvPr>
        </p:nvSpPr>
        <p:spPr>
          <a:xfrm>
            <a:off x="628650" y="1402081"/>
            <a:ext cx="7886700" cy="4505234"/>
          </a:xfrm>
        </p:spPr>
        <p:txBody>
          <a:bodyPr>
            <a:normAutofit fontScale="92500" lnSpcReduction="10000"/>
          </a:bodyPr>
          <a:lstStyle/>
          <a:p>
            <a:pPr>
              <a:lnSpc>
                <a:spcPct val="120000"/>
              </a:lnSpc>
              <a:spcBef>
                <a:spcPts val="0"/>
              </a:spcBef>
            </a:pPr>
            <a:r>
              <a:rPr lang="en-US" dirty="0"/>
              <a:t>A highly structured operant methodology: skills are broken down into components and taught one at a time in discrete trials </a:t>
            </a:r>
          </a:p>
          <a:p>
            <a:pPr>
              <a:lnSpc>
                <a:spcPct val="120000"/>
              </a:lnSpc>
              <a:spcBef>
                <a:spcPts val="0"/>
              </a:spcBef>
            </a:pPr>
            <a:r>
              <a:rPr lang="en-US" dirty="0"/>
              <a:t>Used to teach basic skills to children who have not learned these skills in their natural environment</a:t>
            </a:r>
          </a:p>
          <a:p>
            <a:pPr>
              <a:lnSpc>
                <a:spcPct val="120000"/>
              </a:lnSpc>
              <a:spcBef>
                <a:spcPts val="0"/>
              </a:spcBef>
            </a:pPr>
            <a:r>
              <a:rPr lang="en-US" dirty="0"/>
              <a:t>An expert interventionist develops an individualized plan for the child, and uses a system of prompts and reinforcement to elicit targeted behaviors</a:t>
            </a:r>
          </a:p>
          <a:p>
            <a:pPr>
              <a:lnSpc>
                <a:spcPct val="120000"/>
              </a:lnSpc>
              <a:spcBef>
                <a:spcPts val="0"/>
              </a:spcBef>
            </a:pPr>
            <a:r>
              <a:rPr lang="en-US" dirty="0"/>
              <a:t>Used in </a:t>
            </a:r>
            <a:r>
              <a:rPr lang="en-US" b="1" dirty="0"/>
              <a:t>Early Intensive Behavioral Intervention (EIBI) </a:t>
            </a:r>
            <a:r>
              <a:rPr lang="en-US" dirty="0"/>
              <a:t>for use with children under the age of 5</a:t>
            </a:r>
          </a:p>
        </p:txBody>
      </p:sp>
    </p:spTree>
    <p:extLst>
      <p:ext uri="{BB962C8B-B14F-4D97-AF65-F5344CB8AC3E}">
        <p14:creationId xmlns:p14="http://schemas.microsoft.com/office/powerpoint/2010/main" val="3805573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59F78-F4C8-6C4C-9109-BF52FA0FA781}"/>
              </a:ext>
            </a:extLst>
          </p:cNvPr>
          <p:cNvSpPr>
            <a:spLocks noGrp="1"/>
          </p:cNvSpPr>
          <p:nvPr>
            <p:ph type="title"/>
          </p:nvPr>
        </p:nvSpPr>
        <p:spPr/>
        <p:txBody>
          <a:bodyPr>
            <a:normAutofit/>
          </a:bodyPr>
          <a:lstStyle/>
          <a:p>
            <a:pPr algn="ctr"/>
            <a:r>
              <a:rPr lang="en-US" dirty="0">
                <a:latin typeface="+mj-lt"/>
              </a:rPr>
              <a:t>Activity: Discrete Trial Training/EIBI</a:t>
            </a:r>
          </a:p>
        </p:txBody>
      </p:sp>
      <p:sp>
        <p:nvSpPr>
          <p:cNvPr id="3" name="Content Placeholder 2">
            <a:extLst>
              <a:ext uri="{FF2B5EF4-FFF2-40B4-BE49-F238E27FC236}">
                <a16:creationId xmlns:a16="http://schemas.microsoft.com/office/drawing/2014/main" id="{3588563B-30A1-E94A-A13C-0EEF2E23D064}"/>
              </a:ext>
            </a:extLst>
          </p:cNvPr>
          <p:cNvSpPr>
            <a:spLocks noGrp="1"/>
          </p:cNvSpPr>
          <p:nvPr>
            <p:ph idx="1"/>
          </p:nvPr>
        </p:nvSpPr>
        <p:spPr/>
        <p:txBody>
          <a:bodyPr>
            <a:normAutofit/>
          </a:bodyPr>
          <a:lstStyle/>
          <a:p>
            <a:pPr>
              <a:lnSpc>
                <a:spcPct val="120000"/>
              </a:lnSpc>
              <a:spcBef>
                <a:spcPts val="0"/>
              </a:spcBef>
            </a:pPr>
            <a:r>
              <a:rPr lang="en-US" dirty="0"/>
              <a:t>Access the </a:t>
            </a:r>
            <a:r>
              <a:rPr lang="en-US" dirty="0">
                <a:hlinkClick r:id="rId3"/>
              </a:rPr>
              <a:t>Autism Navigator </a:t>
            </a:r>
            <a:r>
              <a:rPr lang="en-US" dirty="0"/>
              <a:t>site and sign into the </a:t>
            </a:r>
            <a:r>
              <a:rPr lang="en-US" b="1" dirty="0"/>
              <a:t>Video Glossary</a:t>
            </a:r>
            <a:r>
              <a:rPr lang="en-US" dirty="0"/>
              <a:t>. On the left menu, select </a:t>
            </a:r>
            <a:r>
              <a:rPr lang="en-US" b="1" dirty="0"/>
              <a:t>Treatments</a:t>
            </a:r>
            <a:r>
              <a:rPr lang="en-US" dirty="0"/>
              <a:t> and click on </a:t>
            </a:r>
            <a:r>
              <a:rPr lang="en-US" b="1" dirty="0"/>
              <a:t>Discrete Trial Training</a:t>
            </a:r>
            <a:r>
              <a:rPr lang="en-US" dirty="0"/>
              <a:t>. View the first video on the left.</a:t>
            </a:r>
          </a:p>
          <a:p>
            <a:pPr>
              <a:lnSpc>
                <a:spcPct val="120000"/>
              </a:lnSpc>
              <a:spcBef>
                <a:spcPts val="0"/>
              </a:spcBef>
            </a:pPr>
            <a:r>
              <a:rPr lang="en-US" dirty="0"/>
              <a:t>What behaviors was the interventionist targeting? What kind of reinforcement was being used? How would you describe the context/setting of the intervention?</a:t>
            </a:r>
          </a:p>
        </p:txBody>
      </p:sp>
    </p:spTree>
    <p:extLst>
      <p:ext uri="{BB962C8B-B14F-4D97-AF65-F5344CB8AC3E}">
        <p14:creationId xmlns:p14="http://schemas.microsoft.com/office/powerpoint/2010/main" val="181344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DB2A-4FA0-2749-87E7-2315080DB3C2}"/>
              </a:ext>
            </a:extLst>
          </p:cNvPr>
          <p:cNvSpPr>
            <a:spLocks noGrp="1"/>
          </p:cNvSpPr>
          <p:nvPr>
            <p:ph type="title"/>
          </p:nvPr>
        </p:nvSpPr>
        <p:spPr>
          <a:xfrm>
            <a:off x="628650" y="365127"/>
            <a:ext cx="7886700" cy="1022610"/>
          </a:xfrm>
        </p:spPr>
        <p:txBody>
          <a:bodyPr/>
          <a:lstStyle/>
          <a:p>
            <a:pPr algn="ctr"/>
            <a:r>
              <a:rPr lang="en-US" dirty="0">
                <a:latin typeface="+mj-lt"/>
              </a:rPr>
              <a:t>Discrete Trial Training, continued</a:t>
            </a:r>
          </a:p>
        </p:txBody>
      </p:sp>
      <p:sp>
        <p:nvSpPr>
          <p:cNvPr id="3" name="Content Placeholder 2">
            <a:extLst>
              <a:ext uri="{FF2B5EF4-FFF2-40B4-BE49-F238E27FC236}">
                <a16:creationId xmlns:a16="http://schemas.microsoft.com/office/drawing/2014/main" id="{4E44252C-30FC-1740-8675-2C8628100BF5}"/>
              </a:ext>
            </a:extLst>
          </p:cNvPr>
          <p:cNvSpPr>
            <a:spLocks noGrp="1"/>
          </p:cNvSpPr>
          <p:nvPr>
            <p:ph idx="1"/>
          </p:nvPr>
        </p:nvSpPr>
        <p:spPr>
          <a:xfrm>
            <a:off x="628650" y="1253330"/>
            <a:ext cx="7886700" cy="4663375"/>
          </a:xfrm>
        </p:spPr>
        <p:txBody>
          <a:bodyPr>
            <a:normAutofit fontScale="85000" lnSpcReduction="10000"/>
          </a:bodyPr>
          <a:lstStyle/>
          <a:p>
            <a:pPr>
              <a:lnSpc>
                <a:spcPct val="120000"/>
              </a:lnSpc>
              <a:spcBef>
                <a:spcPts val="0"/>
              </a:spcBef>
            </a:pPr>
            <a:r>
              <a:rPr lang="en-US" sz="3000" dirty="0"/>
              <a:t>While demonstrated to be moderately effective in teaching specific skills, limitations in functional benefits:</a:t>
            </a:r>
          </a:p>
          <a:p>
            <a:pPr lvl="1">
              <a:lnSpc>
                <a:spcPct val="110000"/>
              </a:lnSpc>
              <a:spcBef>
                <a:spcPts val="0"/>
              </a:spcBef>
            </a:pPr>
            <a:r>
              <a:rPr lang="en-US" sz="3000" dirty="0"/>
              <a:t>Children less likely to generalize new skills across multiple environments/contexts</a:t>
            </a:r>
          </a:p>
          <a:p>
            <a:pPr lvl="1">
              <a:lnSpc>
                <a:spcPct val="120000"/>
              </a:lnSpc>
              <a:spcBef>
                <a:spcPts val="0"/>
              </a:spcBef>
            </a:pPr>
            <a:r>
              <a:rPr lang="en-US" sz="3000" dirty="0"/>
              <a:t>Escape/avoidance challenging behaviors common</a:t>
            </a:r>
          </a:p>
          <a:p>
            <a:pPr lvl="1">
              <a:lnSpc>
                <a:spcPct val="120000"/>
              </a:lnSpc>
              <a:spcBef>
                <a:spcPts val="0"/>
              </a:spcBef>
            </a:pPr>
            <a:r>
              <a:rPr lang="en-US" sz="3000" dirty="0"/>
              <a:t>Lack of spontaneous use of new skills</a:t>
            </a:r>
          </a:p>
          <a:p>
            <a:pPr lvl="1">
              <a:lnSpc>
                <a:spcPct val="120000"/>
              </a:lnSpc>
              <a:spcBef>
                <a:spcPts val="0"/>
              </a:spcBef>
            </a:pPr>
            <a:r>
              <a:rPr lang="en-US" sz="3000" dirty="0"/>
              <a:t>Overdependence on prompts</a:t>
            </a:r>
          </a:p>
          <a:p>
            <a:pPr>
              <a:lnSpc>
                <a:spcPct val="120000"/>
              </a:lnSpc>
              <a:spcBef>
                <a:spcPts val="0"/>
              </a:spcBef>
            </a:pPr>
            <a:r>
              <a:rPr lang="en-US" sz="3000" dirty="0"/>
              <a:t>Led to changes in ABA designed for use with younger children </a:t>
            </a:r>
          </a:p>
          <a:p>
            <a:pPr>
              <a:lnSpc>
                <a:spcPct val="120000"/>
              </a:lnSpc>
              <a:spcBef>
                <a:spcPts val="0"/>
              </a:spcBef>
            </a:pPr>
            <a:endParaRPr lang="en-US" dirty="0"/>
          </a:p>
        </p:txBody>
      </p:sp>
    </p:spTree>
    <p:extLst>
      <p:ext uri="{BB962C8B-B14F-4D97-AF65-F5344CB8AC3E}">
        <p14:creationId xmlns:p14="http://schemas.microsoft.com/office/powerpoint/2010/main" val="2011519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11322</TotalTime>
  <Words>7981</Words>
  <Application>Microsoft Macintosh PowerPoint</Application>
  <PresentationFormat>On-screen Show (4:3)</PresentationFormat>
  <Paragraphs>466</Paragraphs>
  <Slides>53</Slides>
  <Notes>39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Addressing Autism in Early Intervention Practice Part 2</vt:lpstr>
      <vt:lpstr>Autism Modules 1 and 2: Introduction</vt:lpstr>
      <vt:lpstr>Overview of Module 2</vt:lpstr>
      <vt:lpstr>Objectives</vt:lpstr>
      <vt:lpstr>A Brief History of Autism Interventions for Children</vt:lpstr>
      <vt:lpstr>Lovaas Study</vt:lpstr>
      <vt:lpstr>Discrete Trial Training (DTT)</vt:lpstr>
      <vt:lpstr>Activity: Discrete Trial Training/EIBI</vt:lpstr>
      <vt:lpstr>Discrete Trial Training, continued</vt:lpstr>
      <vt:lpstr>Combining Theoretical Constructs: Developmental Theory and ASD Intervention</vt:lpstr>
      <vt:lpstr>Emerging developmental theory and ASD intervention</vt:lpstr>
      <vt:lpstr>Emerging developmental theory and ASD intervention</vt:lpstr>
      <vt:lpstr>Contribution of developmental principles to interventions for young children with ASD</vt:lpstr>
      <vt:lpstr>Contribution of developmental principles to interventions for young children with ASD</vt:lpstr>
      <vt:lpstr>Contribution of developmental principles to interventions for young children with ASD</vt:lpstr>
      <vt:lpstr>Contribution of developmental principles to interventions for young children with ASD</vt:lpstr>
      <vt:lpstr>Pause and Reflect</vt:lpstr>
      <vt:lpstr>Naturalistic Developmental Behavior Interventions (NDBIs): </vt:lpstr>
      <vt:lpstr>NDBI Learning Targets</vt:lpstr>
      <vt:lpstr>Some Foundational NDBI Learning Targets</vt:lpstr>
      <vt:lpstr>Examples: Empirically Validated NDBI Intervention Models</vt:lpstr>
      <vt:lpstr>NDBI Intervention Targets</vt:lpstr>
      <vt:lpstr>Activity</vt:lpstr>
      <vt:lpstr>Common features of NDBI Model Interventions</vt:lpstr>
      <vt:lpstr>Individualized Treatment Goals and Progress Monitoring</vt:lpstr>
      <vt:lpstr>Parent Training</vt:lpstr>
      <vt:lpstr>Three-Part Contingency</vt:lpstr>
      <vt:lpstr>Activity: Identify the ABCs</vt:lpstr>
      <vt:lpstr>ABC example activity</vt:lpstr>
      <vt:lpstr>Environmental Modifications</vt:lpstr>
      <vt:lpstr>Environmental Modifications, continued</vt:lpstr>
      <vt:lpstr>Natural Reinforcement</vt:lpstr>
      <vt:lpstr>Child-Initiated Teaching Episodes</vt:lpstr>
      <vt:lpstr>Supporting Joint Attention Initiations and Responses</vt:lpstr>
      <vt:lpstr>Activity</vt:lpstr>
      <vt:lpstr>Models/Expansions and Simplified Communication</vt:lpstr>
      <vt:lpstr>Activity: Child-Led Activities and Models/Expansions</vt:lpstr>
      <vt:lpstr>Creating Opportunities to Initiate Communication/Requests</vt:lpstr>
      <vt:lpstr>Creating Opportunities to Access Sensory Regulation</vt:lpstr>
      <vt:lpstr>Adult Animation</vt:lpstr>
      <vt:lpstr>Adult Imitation of Child’s Actions,  Play, Sounds/Words</vt:lpstr>
      <vt:lpstr>Creating Opportunities for Reciprocal Interactions</vt:lpstr>
      <vt:lpstr>Direct Teaching: Prompting Procedures and Reinforcement</vt:lpstr>
      <vt:lpstr>Direct Teaching, continued</vt:lpstr>
      <vt:lpstr>Activity: Bringing it All Together</vt:lpstr>
      <vt:lpstr>Manualized Practice with Fidelity </vt:lpstr>
      <vt:lpstr>Pause and Reflect</vt:lpstr>
      <vt:lpstr>References</vt:lpstr>
      <vt:lpstr>References</vt:lpstr>
      <vt:lpstr>References</vt:lpstr>
      <vt:lpstr>References</vt:lpstr>
      <vt:lpstr>References</vt:lpstr>
      <vt:lpstr>Resources</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Slide</dc:title>
  <dc:creator>Jozef,Christine</dc:creator>
  <cp:lastModifiedBy>Sue Killmeyer</cp:lastModifiedBy>
  <cp:revision>217</cp:revision>
  <dcterms:created xsi:type="dcterms:W3CDTF">2017-04-25T14:42:13Z</dcterms:created>
  <dcterms:modified xsi:type="dcterms:W3CDTF">2022-03-18T16:00:13Z</dcterms:modified>
</cp:coreProperties>
</file>