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5"/>
  </p:notesMasterIdLst>
  <p:sldIdLst>
    <p:sldId id="256" r:id="rId2"/>
    <p:sldId id="290" r:id="rId3"/>
    <p:sldId id="257" r:id="rId4"/>
    <p:sldId id="258" r:id="rId5"/>
    <p:sldId id="259" r:id="rId6"/>
    <p:sldId id="260" r:id="rId7"/>
    <p:sldId id="261" r:id="rId8"/>
    <p:sldId id="265" r:id="rId9"/>
    <p:sldId id="266" r:id="rId10"/>
    <p:sldId id="267" r:id="rId11"/>
    <p:sldId id="289"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1"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KwGg6mSYQHU8nF1HZ2VcPGFTT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80233" autoAdjust="0"/>
  </p:normalViewPr>
  <p:slideViewPr>
    <p:cSldViewPr snapToGrid="0">
      <p:cViewPr varScale="1">
        <p:scale>
          <a:sx n="79" d="100"/>
          <a:sy n="79" d="100"/>
        </p:scale>
        <p:origin x="2580" y="84"/>
      </p:cViewPr>
      <p:guideLst>
        <p:guide orient="horz" pos="2160"/>
        <p:guide pos="2880"/>
      </p:guideLst>
    </p:cSldViewPr>
  </p:slideViewPr>
  <p:notesTextViewPr>
    <p:cViewPr>
      <p:scale>
        <a:sx n="1" d="1"/>
        <a:sy n="1" d="1"/>
      </p:scale>
      <p:origin x="0" y="0"/>
    </p:cViewPr>
  </p:notesTextViewPr>
  <p:sorterViewPr>
    <p:cViewPr varScale="1">
      <p:scale>
        <a:sx n="1" d="1"/>
        <a:sy n="1" d="1"/>
      </p:scale>
      <p:origin x="0" y="-3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xceptionalchildren.org/takeac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Introduce the video as follows. This video provides an overview of the legislative process at the federal level. The overview includes a brief discussion of the legislative branch, including information about the House of Representatives and the Senate, roles of each, and the committee structure.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transcript of the video is provided at the link in the slide.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additional information and/or to provide more in-depth information about the federal legislative process for learners, there are eight additional videos with transcripts at this link https://www.congress.gov/legislative-process.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https://www.usa.gov/elected-officials</a:t>
            </a:r>
            <a:endParaRPr dirty="0"/>
          </a:p>
          <a:p>
            <a:pPr marL="0" lvl="0" indent="0" algn="l" rtl="0">
              <a:spcBef>
                <a:spcPts val="0"/>
              </a:spcBef>
              <a:spcAft>
                <a:spcPts val="0"/>
              </a:spcAft>
              <a:buNone/>
            </a:pPr>
            <a:r>
              <a:rPr lang="en-US" dirty="0"/>
              <a:t>https://youtu.be/E1CIWwu6KdQ</a:t>
            </a:r>
            <a:endParaRPr dirty="0"/>
          </a:p>
        </p:txBody>
      </p:sp>
      <p:sp>
        <p:nvSpPr>
          <p:cNvPr id="152" name="Google Shape;15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https://youtu.be/E1CIWwu6KdQ</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289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dirty="0"/>
              <a:t>Definition of the Problem</a:t>
            </a:r>
            <a:r>
              <a:rPr lang="en-US" dirty="0"/>
              <a:t> - A</a:t>
            </a:r>
            <a:r>
              <a:rPr lang="en-US" sz="2000" b="0" i="0" u="none" strike="noStrike" cap="none" dirty="0">
                <a:solidFill>
                  <a:srgbClr val="000000"/>
                </a:solidFill>
                <a:latin typeface="Arial"/>
                <a:ea typeface="Arial"/>
                <a:cs typeface="Arial"/>
                <a:sym typeface="Arial"/>
              </a:rPr>
              <a:t> problem is identified and examined, and possible solutions are explored through research and analysis. For example, the problem might be lack of full funding for Part C and Part B 619. Results of cost analysis studies would inform what the per child funding should be to reach full funding. Or maybe a problem in the community in which you live is that there is no interagency agreement regarding transition services.</a:t>
            </a:r>
            <a:endParaRPr dirty="0"/>
          </a:p>
          <a:p>
            <a:pPr marL="228600" lvl="0" indent="-101600" algn="l" rtl="0">
              <a:spcBef>
                <a:spcPts val="0"/>
              </a:spcBef>
              <a:spcAft>
                <a:spcPts val="0"/>
              </a:spcAft>
              <a:buClr>
                <a:schemeClr val="dk1"/>
              </a:buClr>
              <a:buSzPts val="2000"/>
              <a:buFont typeface="Calibri"/>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24B953"/>
              </a:buClr>
              <a:buSzPts val="2000"/>
              <a:buFont typeface="Arial"/>
              <a:buNone/>
            </a:pPr>
            <a:r>
              <a:rPr lang="en-US" sz="2000" b="1" i="0" u="none" strike="noStrike" cap="none" dirty="0">
                <a:solidFill>
                  <a:srgbClr val="000000"/>
                </a:solidFill>
                <a:latin typeface="Arial"/>
                <a:ea typeface="Arial"/>
                <a:cs typeface="Arial"/>
                <a:sym typeface="Arial"/>
              </a:rPr>
              <a:t>Agenda setting </a:t>
            </a:r>
            <a:r>
              <a:rPr lang="en-US" sz="2000" b="0" i="0" u="none" strike="noStrike" cap="none" dirty="0">
                <a:solidFill>
                  <a:srgbClr val="00000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Efforts used to raise the profile of the problem and possible solutions among the public and decision makers. </a:t>
            </a:r>
            <a:endParaRPr dirty="0"/>
          </a:p>
          <a:p>
            <a:pPr marL="0" marR="0" lvl="0" indent="0" algn="l" rtl="0">
              <a:lnSpc>
                <a:spcPct val="100000"/>
              </a:lnSpc>
              <a:spcBef>
                <a:spcPts val="1000"/>
              </a:spcBef>
              <a:spcAft>
                <a:spcPts val="0"/>
              </a:spcAft>
              <a:buClr>
                <a:srgbClr val="24B953"/>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24B953"/>
              </a:buClr>
              <a:buSzPts val="2400"/>
              <a:buFont typeface="Arial"/>
              <a:buNone/>
            </a:pPr>
            <a:r>
              <a:rPr lang="en-US" sz="2400" b="0" i="0" u="none" strike="noStrike" cap="none" dirty="0">
                <a:solidFill>
                  <a:srgbClr val="000000"/>
                </a:solidFill>
                <a:latin typeface="Arial"/>
                <a:ea typeface="Arial"/>
                <a:cs typeface="Arial"/>
                <a:sym typeface="Arial"/>
              </a:rPr>
              <a:t>Agenda setting strategies may include:</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Community organizing</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Public education</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Media and communications</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Convening stakeholders</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Building coalitions</a:t>
            </a:r>
            <a:endParaRPr dirty="0"/>
          </a:p>
          <a:p>
            <a:pPr marL="228600" marR="0" lvl="0" indent="-76200" algn="l" rtl="0">
              <a:lnSpc>
                <a:spcPct val="100000"/>
              </a:lnSpc>
              <a:spcBef>
                <a:spcPts val="500"/>
              </a:spcBef>
              <a:spcAft>
                <a:spcPts val="0"/>
              </a:spcAft>
              <a:buClr>
                <a:srgbClr val="24B953"/>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24B953"/>
              </a:buClr>
              <a:buSzPts val="2400"/>
              <a:buFont typeface="Arial"/>
              <a:buNone/>
            </a:pPr>
            <a:r>
              <a:rPr lang="en-US" sz="2400" b="1" i="0" u="none" strike="noStrike" cap="none" dirty="0">
                <a:solidFill>
                  <a:srgbClr val="000000"/>
                </a:solidFill>
                <a:latin typeface="Arial"/>
                <a:ea typeface="Arial"/>
                <a:cs typeface="Arial"/>
                <a:sym typeface="Arial"/>
              </a:rPr>
              <a:t>Policy adoption - </a:t>
            </a:r>
            <a:r>
              <a:rPr lang="en-US" sz="2400" b="0" i="0" u="none" strike="noStrike" cap="none" dirty="0">
                <a:solidFill>
                  <a:srgbClr val="000000"/>
                </a:solidFill>
                <a:latin typeface="Arial"/>
                <a:ea typeface="Arial"/>
                <a:cs typeface="Arial"/>
                <a:sym typeface="Arial"/>
              </a:rPr>
              <a:t>Discussion of options and possible solutions, which leads to either adopting a new policy or amending existing policy.</a:t>
            </a:r>
            <a:endParaRPr dirty="0"/>
          </a:p>
          <a:p>
            <a:pPr marL="0" marR="0" lvl="0" indent="0" algn="l" rtl="0">
              <a:lnSpc>
                <a:spcPct val="100000"/>
              </a:lnSpc>
              <a:spcBef>
                <a:spcPts val="1000"/>
              </a:spcBef>
              <a:spcAft>
                <a:spcPts val="0"/>
              </a:spcAft>
              <a:buClr>
                <a:srgbClr val="24B953"/>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24B953"/>
              </a:buClr>
              <a:buSzPts val="2400"/>
              <a:buFont typeface="Arial"/>
              <a:buNone/>
            </a:pPr>
            <a:r>
              <a:rPr lang="en-US" sz="2400" b="0" i="0" u="none" strike="noStrike" cap="none" dirty="0">
                <a:solidFill>
                  <a:srgbClr val="000000"/>
                </a:solidFill>
                <a:latin typeface="Arial"/>
                <a:ea typeface="Arial"/>
                <a:cs typeface="Arial"/>
                <a:sym typeface="Arial"/>
              </a:rPr>
              <a:t>Common strategies used to impact policy adoption include:</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Issue advocacy</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Regulatory advocacy</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Community organizing</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Public/private partnership creation</a:t>
            </a:r>
            <a:endParaRPr dirty="0"/>
          </a:p>
          <a:p>
            <a:pPr marL="228600" marR="0" lvl="0" indent="-76200" algn="l" rtl="0">
              <a:lnSpc>
                <a:spcPct val="100000"/>
              </a:lnSpc>
              <a:spcBef>
                <a:spcPts val="500"/>
              </a:spcBef>
              <a:spcAft>
                <a:spcPts val="0"/>
              </a:spcAft>
              <a:buClr>
                <a:srgbClr val="24B953"/>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24B953"/>
              </a:buClr>
              <a:buSzPts val="2400"/>
              <a:buFont typeface="Arial"/>
              <a:buNone/>
            </a:pPr>
            <a:r>
              <a:rPr lang="en-US" sz="2400" b="1" i="0" u="none" strike="noStrike" cap="none" dirty="0">
                <a:solidFill>
                  <a:srgbClr val="000000"/>
                </a:solidFill>
                <a:latin typeface="Arial"/>
                <a:ea typeface="Arial"/>
                <a:cs typeface="Arial"/>
                <a:sym typeface="Arial"/>
              </a:rPr>
              <a:t>Implementation - </a:t>
            </a:r>
            <a:r>
              <a:rPr lang="en-US" sz="2400" b="0" i="0" u="none" strike="noStrike" cap="none" dirty="0">
                <a:solidFill>
                  <a:srgbClr val="000000"/>
                </a:solidFill>
                <a:latin typeface="Arial"/>
                <a:ea typeface="Arial"/>
                <a:cs typeface="Arial"/>
                <a:sym typeface="Arial"/>
              </a:rPr>
              <a:t>Implementation is an essential phase during which critical decisions are made which ultimately determine the policy’s effectiveness</a:t>
            </a:r>
            <a:endParaRPr dirty="0"/>
          </a:p>
          <a:p>
            <a:pPr marL="0" marR="0" lvl="0" indent="0" algn="l" rtl="0">
              <a:lnSpc>
                <a:spcPct val="100000"/>
              </a:lnSpc>
              <a:spcBef>
                <a:spcPts val="1000"/>
              </a:spcBef>
              <a:spcAft>
                <a:spcPts val="0"/>
              </a:spcAft>
              <a:buClr>
                <a:srgbClr val="24B953"/>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24B953"/>
              </a:buClr>
              <a:buSzPts val="2400"/>
              <a:buFont typeface="Arial"/>
              <a:buNone/>
            </a:pPr>
            <a:r>
              <a:rPr lang="en-US" sz="2400" b="0" i="0" u="none" strike="noStrike" cap="none" dirty="0">
                <a:solidFill>
                  <a:srgbClr val="000000"/>
                </a:solidFill>
                <a:latin typeface="Arial"/>
                <a:ea typeface="Arial"/>
                <a:cs typeface="Arial"/>
                <a:sym typeface="Arial"/>
              </a:rPr>
              <a:t>Approaches used include:</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Issue advocacy</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Regulatory advocacy</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Litigation</a:t>
            </a:r>
            <a:endParaRPr dirty="0"/>
          </a:p>
          <a:p>
            <a:pPr marL="228600" marR="0" lvl="0" indent="-228600" algn="l" rtl="0">
              <a:lnSpc>
                <a:spcPct val="100000"/>
              </a:lnSpc>
              <a:spcBef>
                <a:spcPts val="500"/>
              </a:spcBef>
              <a:spcAft>
                <a:spcPts val="0"/>
              </a:spcAft>
              <a:buClr>
                <a:srgbClr val="24B953"/>
              </a:buClr>
              <a:buSzPts val="2400"/>
              <a:buFont typeface="Arial"/>
              <a:buChar char="•"/>
            </a:pPr>
            <a:r>
              <a:rPr lang="en-US" sz="2400" b="0" i="0" u="none" strike="noStrike" cap="none" dirty="0">
                <a:solidFill>
                  <a:srgbClr val="000000"/>
                </a:solidFill>
                <a:latin typeface="Arial"/>
                <a:ea typeface="Arial"/>
                <a:cs typeface="Arial"/>
                <a:sym typeface="Arial"/>
              </a:rPr>
              <a:t>Public/private partnership creation</a:t>
            </a: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500"/>
              </a:spcBef>
              <a:spcAft>
                <a:spcPts val="0"/>
              </a:spcAft>
              <a:buClr>
                <a:srgbClr val="24B953"/>
              </a:buClr>
              <a:buSzPts val="2000"/>
              <a:buFont typeface="Calibri"/>
              <a:buNone/>
            </a:pPr>
            <a:endParaRPr sz="2000" b="1" i="0" u="none" strike="noStrike" cap="non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Evaluation - </a:t>
            </a:r>
            <a:r>
              <a:rPr lang="en-US" sz="2000" b="0" i="0" u="none" strike="noStrike" cap="none" dirty="0">
                <a:solidFill>
                  <a:srgbClr val="000000"/>
                </a:solidFill>
                <a:latin typeface="Arial"/>
                <a:ea typeface="Arial"/>
                <a:cs typeface="Arial"/>
                <a:sym typeface="Arial"/>
              </a:rPr>
              <a:t>Policy research and analysis are strategies to evaluate whether the policy meets its original intents and if there are any unintended outcomes. If the policy is not successful on any level, evaluation findings can be used during a new phase of problem definition. The policy life cycle begins again and continues until an effective policy is created and successfully implemented.</a:t>
            </a:r>
            <a:endParaRPr sz="2000" b="1" i="0" u="none" strike="noStrike" cap="none" dirty="0">
              <a:solidFill>
                <a:srgbClr val="000000"/>
              </a:solidFill>
              <a:latin typeface="Arial"/>
              <a:ea typeface="Arial"/>
              <a:cs typeface="Arial"/>
              <a:sym typeface="Arial"/>
            </a:endParaRPr>
          </a:p>
          <a:p>
            <a:pPr marL="457200" marR="0" lvl="0" indent="-381000" algn="l" rtl="0">
              <a:lnSpc>
                <a:spcPct val="100000"/>
              </a:lnSpc>
              <a:spcBef>
                <a:spcPts val="1000"/>
              </a:spcBef>
              <a:spcAft>
                <a:spcPts val="0"/>
              </a:spcAft>
              <a:buClr>
                <a:srgbClr val="24B953"/>
              </a:buClr>
              <a:buSzPts val="1200"/>
              <a:buFont typeface="Arial"/>
              <a:buNone/>
            </a:pPr>
            <a:endParaRPr dirty="0"/>
          </a:p>
        </p:txBody>
      </p:sp>
      <p:sp>
        <p:nvSpPr>
          <p:cNvPr id="159" name="Google Shape;1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https://www.congress.gov/help/learn-about-the-legislative-process</a:t>
            </a:r>
          </a:p>
          <a:p>
            <a:pPr marL="0" lvl="0" indent="0" algn="l" rtl="0">
              <a:spcBef>
                <a:spcPts val="0"/>
              </a:spcBef>
              <a:spcAft>
                <a:spcPts val="0"/>
              </a:spcAft>
              <a:buClr>
                <a:schemeClr val="dk1"/>
              </a:buClr>
              <a:buSzPts val="1200"/>
              <a:buFont typeface="Arial"/>
              <a:buNone/>
            </a:pPr>
            <a:r>
              <a:rPr lang="en-US" dirty="0"/>
              <a:t>https://www2.ed.gov/policy/landing.jhtml</a:t>
            </a:r>
          </a:p>
          <a:p>
            <a:pPr marL="0" lvl="0" indent="0" algn="l" rtl="0">
              <a:spcBef>
                <a:spcPts val="0"/>
              </a:spcBef>
              <a:spcAft>
                <a:spcPts val="0"/>
              </a:spcAft>
              <a:buClr>
                <a:schemeClr val="dk1"/>
              </a:buClr>
              <a:buSzPts val="1200"/>
              <a:buFont typeface="Arial"/>
              <a:buNone/>
            </a:pPr>
            <a:r>
              <a:rPr lang="en-US" dirty="0"/>
              <a:t>https://www.vote.org/</a:t>
            </a:r>
          </a:p>
          <a:p>
            <a:pPr marL="0" lvl="0" indent="0" algn="l" rtl="0">
              <a:spcBef>
                <a:spcPts val="0"/>
              </a:spcBef>
              <a:spcAft>
                <a:spcPts val="0"/>
              </a:spcAft>
              <a:buClr>
                <a:schemeClr val="dk1"/>
              </a:buClr>
              <a:buSzPts val="1200"/>
              <a:buFont typeface="Arial"/>
              <a:buNone/>
            </a:pPr>
            <a:r>
              <a:rPr lang="en-US" dirty="0"/>
              <a:t>https://www.usa.gov/agencies</a:t>
            </a:r>
          </a:p>
          <a:p>
            <a:pPr marL="171450" lvl="0" indent="-171450" algn="l" rtl="0">
              <a:spcBef>
                <a:spcPts val="0"/>
              </a:spcBef>
              <a:spcAft>
                <a:spcPts val="0"/>
              </a:spcAft>
              <a:buClr>
                <a:schemeClr val="dk1"/>
              </a:buClr>
              <a:buSzPts val="1200"/>
              <a:buFont typeface="Arial"/>
              <a:buChar char="•"/>
            </a:pPr>
            <a:endParaRPr lang="en-US" dirty="0"/>
          </a:p>
          <a:p>
            <a:pPr marL="171450" lvl="0" indent="-171450" algn="l" rtl="0">
              <a:spcBef>
                <a:spcPts val="0"/>
              </a:spcBef>
              <a:spcAft>
                <a:spcPts val="0"/>
              </a:spcAft>
              <a:buClr>
                <a:schemeClr val="dk1"/>
              </a:buClr>
              <a:buSzPts val="1200"/>
              <a:buFont typeface="Arial"/>
              <a:buChar char="•"/>
            </a:pPr>
            <a:r>
              <a:rPr lang="en-US" dirty="0"/>
              <a:t>As addressed in previous slides, it is important to understand the legislative/policy process when preparing to advocate for a particular issue whether that be at the national, state, or local level. The link included in the slide is for a congress.gov page that identifies multiple resources to learn about the legislative process at the national level.</a:t>
            </a:r>
            <a:endParaRPr dirty="0"/>
          </a:p>
          <a:p>
            <a:pPr marL="171450" lvl="0" indent="-171450" algn="l" rtl="0">
              <a:spcBef>
                <a:spcPts val="0"/>
              </a:spcBef>
              <a:spcAft>
                <a:spcPts val="0"/>
              </a:spcAft>
              <a:buClr>
                <a:schemeClr val="dk1"/>
              </a:buClr>
              <a:buSzPts val="1200"/>
              <a:buFont typeface="Arial"/>
              <a:buChar char="•"/>
            </a:pPr>
            <a:r>
              <a:rPr lang="en-US" dirty="0"/>
              <a:t>It is also important to be a member of one or more professional association, such as the Division for Early Childhood (DEC) and the Council for Exceptional Children (CEC). Both DEC and CEC, as part of their missions, advocate on behalf of the profession, their members, and children and families. Both associations have a policy and advocacy section on their websites (the links to these pages are in the resources slide) with current issues, advocacy resources, and interactive ways to contact your legislators.</a:t>
            </a:r>
            <a:endParaRPr dirty="0"/>
          </a:p>
          <a:p>
            <a:pPr marL="171450" lvl="0" indent="-171450" algn="l" rtl="0">
              <a:spcBef>
                <a:spcPts val="0"/>
              </a:spcBef>
              <a:spcAft>
                <a:spcPts val="0"/>
              </a:spcAft>
              <a:buClr>
                <a:srgbClr val="C00000"/>
              </a:buClr>
              <a:buSzPts val="1200"/>
              <a:buFont typeface="Arial"/>
              <a:buChar char="•"/>
            </a:pPr>
            <a:r>
              <a:rPr lang="en-US" dirty="0">
                <a:solidFill>
                  <a:srgbClr val="C00000"/>
                </a:solidFill>
              </a:rPr>
              <a:t>In addition to professional association websites, the U.S. Department of Education has a website that provides information about local, state, and national issues that impact EI/ECSE.  </a:t>
            </a:r>
            <a:endParaRPr dirty="0"/>
          </a:p>
          <a:p>
            <a:pPr marL="171450" lvl="0" indent="-171450" algn="l" rtl="0">
              <a:spcBef>
                <a:spcPts val="0"/>
              </a:spcBef>
              <a:spcAft>
                <a:spcPts val="0"/>
              </a:spcAft>
              <a:buClr>
                <a:srgbClr val="C00000"/>
              </a:buClr>
              <a:buSzPts val="1200"/>
              <a:buFont typeface="Arial"/>
              <a:buChar char="•"/>
            </a:pPr>
            <a:r>
              <a:rPr lang="en-US" dirty="0">
                <a:solidFill>
                  <a:srgbClr val="C00000"/>
                </a:solidFill>
              </a:rPr>
              <a:t>Registering to vote and voting for candidates whose policies are consistent with your values and priorities for EI/ECSE at the local, state, and national levels has great implications for the profession and services for children and families. The link in the slide is for vote.org which provides you with information needed to vote in state election centers. </a:t>
            </a:r>
            <a:endParaRPr dirty="0"/>
          </a:p>
          <a:p>
            <a:pPr marL="171450" lvl="0" indent="-171450" algn="l" rtl="0">
              <a:spcBef>
                <a:spcPts val="0"/>
              </a:spcBef>
              <a:spcAft>
                <a:spcPts val="0"/>
              </a:spcAft>
              <a:buClr>
                <a:srgbClr val="C00000"/>
              </a:buClr>
              <a:buSzPts val="1200"/>
              <a:buFont typeface="Arial"/>
              <a:buChar char="•"/>
            </a:pPr>
            <a:r>
              <a:rPr lang="en-US" dirty="0">
                <a:solidFill>
                  <a:srgbClr val="C00000"/>
                </a:solidFill>
              </a:rPr>
              <a:t>The next slides will identify some of the different ways in which you may communicate with elected officials, strategies for using each communication type, and resources to assist you in that communication.  </a:t>
            </a:r>
          </a:p>
          <a:p>
            <a:pPr marL="171450" lvl="0" indent="-171450" algn="l" rtl="0">
              <a:spcBef>
                <a:spcPts val="0"/>
              </a:spcBef>
              <a:spcAft>
                <a:spcPts val="0"/>
              </a:spcAft>
              <a:buClr>
                <a:srgbClr val="C00000"/>
              </a:buClr>
              <a:buSzPts val="1200"/>
              <a:buFont typeface="Arial"/>
              <a:buChar char="•"/>
            </a:pPr>
            <a:endParaRPr lang="en-US" dirty="0">
              <a:solidFill>
                <a:srgbClr val="C00000"/>
              </a:solidFill>
            </a:endParaRPr>
          </a:p>
          <a:p>
            <a:pPr marL="171450" lvl="0" indent="-171450" algn="l" rtl="0">
              <a:spcBef>
                <a:spcPts val="0"/>
              </a:spcBef>
              <a:spcAft>
                <a:spcPts val="0"/>
              </a:spcAft>
              <a:buClr>
                <a:srgbClr val="C00000"/>
              </a:buClr>
              <a:buSzPts val="1200"/>
              <a:buFont typeface="Arial"/>
              <a:buChar char="•"/>
            </a:pPr>
            <a:endParaRPr lang="en-US" dirty="0">
              <a:solidFill>
                <a:srgbClr val="C00000"/>
              </a:solidFill>
            </a:endParaRPr>
          </a:p>
          <a:p>
            <a:pPr marL="171450" lvl="0" indent="-171450" algn="l" rtl="0">
              <a:spcBef>
                <a:spcPts val="0"/>
              </a:spcBef>
              <a:spcAft>
                <a:spcPts val="0"/>
              </a:spcAft>
              <a:buClr>
                <a:srgbClr val="C00000"/>
              </a:buClr>
              <a:buSzPts val="1200"/>
              <a:buFont typeface="Arial"/>
              <a:buChar char="•"/>
            </a:pPr>
            <a:endParaRPr dirty="0"/>
          </a:p>
        </p:txBody>
      </p:sp>
      <p:sp>
        <p:nvSpPr>
          <p:cNvPr id="173" name="Google Shape;17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https://www2.ed.gov/policy/landing.jhtml</a:t>
            </a:r>
          </a:p>
          <a:p>
            <a:pPr marL="0" lvl="0" indent="0" algn="l" rtl="0">
              <a:spcBef>
                <a:spcPts val="0"/>
              </a:spcBef>
              <a:spcAft>
                <a:spcPts val="0"/>
              </a:spcAft>
              <a:buNone/>
            </a:pPr>
            <a:r>
              <a:rPr lang="en-US" dirty="0">
                <a:hlinkClick r:id="rId3"/>
              </a:rPr>
              <a:t>Legislative Action Center | Council for Exceptional Children</a:t>
            </a:r>
            <a:r>
              <a:rPr lang="en-US" dirty="0"/>
              <a:t> https://exceptionalchildren.org/takeaction</a:t>
            </a:r>
          </a:p>
          <a:p>
            <a:pPr marL="0" lvl="0" indent="0" algn="l" rtl="0">
              <a:spcBef>
                <a:spcPts val="0"/>
              </a:spcBef>
              <a:spcAft>
                <a:spcPts val="0"/>
              </a:spcAft>
              <a:buNone/>
            </a:pPr>
            <a:r>
              <a:rPr lang="en-US" dirty="0"/>
              <a:t>https://www.usa.gov/agencies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Either individually or as a small group, practice using some of the websites that are intended to be resources to advocates. Both the U.S. Department of Education Laws and Guidance and the CEC Legislative Action Center will help you identify state and/or national issues of concern to EI/ECSE. The latter website, as well as the USA </a:t>
            </a:r>
            <a:r>
              <a:rPr lang="en-US" dirty="0" err="1"/>
              <a:t>Gov</a:t>
            </a:r>
            <a:r>
              <a:rPr lang="en-US" dirty="0"/>
              <a:t>, Government Agencies and Elected Officials site allow you to identify your local, state, and national policy makers with whom you will want to communicate about the identified issue.</a:t>
            </a:r>
            <a:endParaRPr dirty="0"/>
          </a:p>
        </p:txBody>
      </p:sp>
      <p:sp>
        <p:nvSpPr>
          <p:cNvPr id="180" name="Google Shape;1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33151"/>
              </a:buClr>
              <a:buSzPts val="1800"/>
              <a:buFont typeface="Arial"/>
              <a:buNone/>
            </a:pPr>
            <a:r>
              <a:rPr lang="en-US" sz="1800" b="0" i="0" u="none" strike="noStrike" cap="none" dirty="0">
                <a:solidFill>
                  <a:srgbClr val="000000"/>
                </a:solidFill>
                <a:latin typeface="Arial"/>
                <a:ea typeface="Arial"/>
                <a:cs typeface="Arial"/>
                <a:sym typeface="Arial"/>
              </a:rPr>
              <a:t>When choosing how you will contact/communicate (e.g., letters, emails, meetings, phone calls) with a decision-maker or elected official at the local, state, or national level consider: </a:t>
            </a:r>
            <a:endParaRPr dirty="0"/>
          </a:p>
          <a:p>
            <a:pPr marL="514350" marR="0" lvl="1" indent="-285750" algn="l" rtl="0">
              <a:lnSpc>
                <a:spcPct val="100000"/>
              </a:lnSpc>
              <a:spcBef>
                <a:spcPts val="600"/>
              </a:spcBef>
              <a:spcAft>
                <a:spcPts val="0"/>
              </a:spcAft>
              <a:buClr>
                <a:srgbClr val="233151"/>
              </a:buClr>
              <a:buSzPts val="1800"/>
              <a:buFont typeface="Arial"/>
              <a:buChar char="•"/>
            </a:pPr>
            <a:r>
              <a:rPr lang="en-US" sz="1800" b="0" i="0" u="none" strike="noStrike" cap="none" dirty="0">
                <a:solidFill>
                  <a:srgbClr val="000000"/>
                </a:solidFill>
                <a:latin typeface="Arial"/>
                <a:ea typeface="Arial"/>
                <a:cs typeface="Arial"/>
                <a:sym typeface="Arial"/>
              </a:rPr>
              <a:t>The degree to which the activity is personal, and</a:t>
            </a:r>
            <a:endParaRPr dirty="0"/>
          </a:p>
          <a:p>
            <a:pPr marL="514350" marR="0" lvl="1" indent="-285750" algn="l" rtl="0">
              <a:lnSpc>
                <a:spcPct val="100000"/>
              </a:lnSpc>
              <a:spcBef>
                <a:spcPts val="600"/>
              </a:spcBef>
              <a:spcAft>
                <a:spcPts val="0"/>
              </a:spcAft>
              <a:buClr>
                <a:srgbClr val="233151"/>
              </a:buClr>
              <a:buSzPts val="1800"/>
              <a:buFont typeface="Arial"/>
              <a:buChar char="•"/>
            </a:pPr>
            <a:r>
              <a:rPr lang="en-US" sz="1800" b="0" i="0" u="none" strike="noStrike" cap="none" dirty="0">
                <a:solidFill>
                  <a:srgbClr val="000000"/>
                </a:solidFill>
                <a:latin typeface="Arial"/>
                <a:ea typeface="Arial"/>
                <a:cs typeface="Arial"/>
                <a:sym typeface="Arial"/>
              </a:rPr>
              <a:t>The number of times that you would need to communicate with that individual and/or the number of times that you may need to communicate with more than one person. </a:t>
            </a:r>
            <a:endParaRPr dirty="0"/>
          </a:p>
          <a:p>
            <a:pPr marL="514350" marR="0" lvl="1" indent="-171450" algn="l" rtl="0">
              <a:lnSpc>
                <a:spcPct val="100000"/>
              </a:lnSpc>
              <a:spcBef>
                <a:spcPts val="600"/>
              </a:spcBef>
              <a:spcAft>
                <a:spcPts val="0"/>
              </a:spcAft>
              <a:buClr>
                <a:srgbClr val="233151"/>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33151"/>
              </a:buClr>
              <a:buSzPts val="1800"/>
              <a:buFont typeface="Arial"/>
              <a:buNone/>
            </a:pPr>
            <a:r>
              <a:rPr lang="en-US" sz="1800" b="0" i="0" u="none" strike="noStrike" cap="none" dirty="0">
                <a:solidFill>
                  <a:srgbClr val="000000"/>
                </a:solidFill>
                <a:latin typeface="Arial"/>
                <a:ea typeface="Arial"/>
                <a:cs typeface="Arial"/>
                <a:sym typeface="Arial"/>
              </a:rPr>
              <a:t>When choosing how you want to communicate, keep in mind that the more personal you can make your communication, the better.  For example, while maintaining confidentiality, you might share some actual stories about your work in EI/ECSE.</a:t>
            </a:r>
            <a:endParaRPr dirty="0"/>
          </a:p>
          <a:p>
            <a:pPr marL="0" marR="0" lvl="0" indent="0" algn="l" rtl="0">
              <a:lnSpc>
                <a:spcPct val="100000"/>
              </a:lnSpc>
              <a:spcBef>
                <a:spcPts val="600"/>
              </a:spcBef>
              <a:spcAft>
                <a:spcPts val="0"/>
              </a:spcAft>
              <a:buClr>
                <a:srgbClr val="233151"/>
              </a:buClr>
              <a:buSzPts val="1800"/>
              <a:buFont typeface="Calibri"/>
              <a:buNone/>
            </a:pPr>
            <a:endParaRPr sz="1800" b="0" i="0" u="none" strike="noStrike" cap="none" dirty="0">
              <a:solidFill>
                <a:srgbClr val="000000"/>
              </a:solidFill>
              <a:latin typeface="Arial"/>
              <a:ea typeface="Arial"/>
              <a:cs typeface="Arial"/>
              <a:sym typeface="Arial"/>
            </a:endParaRPr>
          </a:p>
          <a:p>
            <a:pPr marL="514350" marR="0" lvl="1" indent="-171450" algn="l" rtl="0">
              <a:lnSpc>
                <a:spcPct val="100000"/>
              </a:lnSpc>
              <a:spcBef>
                <a:spcPts val="600"/>
              </a:spcBef>
              <a:spcAft>
                <a:spcPts val="0"/>
              </a:spcAft>
              <a:buClr>
                <a:srgbClr val="233151"/>
              </a:buClr>
              <a:buSzPts val="1800"/>
              <a:buFont typeface="Arial"/>
              <a:buNone/>
            </a:pPr>
            <a:endParaRPr sz="1800" b="0" i="0" u="none" strike="noStrike" cap="none" dirty="0">
              <a:solidFill>
                <a:srgbClr val="000000"/>
              </a:solidFill>
              <a:latin typeface="Arial"/>
              <a:ea typeface="Arial"/>
              <a:cs typeface="Arial"/>
              <a:sym typeface="Arial"/>
            </a:endParaRPr>
          </a:p>
          <a:p>
            <a:pPr marL="228600" marR="0" lvl="1" indent="0" algn="l" rtl="0">
              <a:lnSpc>
                <a:spcPct val="100000"/>
              </a:lnSpc>
              <a:spcBef>
                <a:spcPts val="600"/>
              </a:spcBef>
              <a:spcAft>
                <a:spcPts val="0"/>
              </a:spcAft>
              <a:buClr>
                <a:srgbClr val="233151"/>
              </a:buClr>
              <a:buSzPts val="1800"/>
              <a:buFont typeface="Arial"/>
              <a:buNone/>
            </a:pPr>
            <a:r>
              <a:rPr lang="en-US" sz="1800" b="0" i="0" u="none" strike="noStrike" cap="none" dirty="0">
                <a:solidFill>
                  <a:srgbClr val="000000"/>
                </a:solidFill>
                <a:latin typeface="Arial"/>
                <a:ea typeface="Arial"/>
                <a:cs typeface="Arial"/>
                <a:sym typeface="Arial"/>
              </a:rPr>
              <a:t> </a:t>
            </a:r>
            <a:endParaRPr dirty="0"/>
          </a:p>
          <a:p>
            <a:pPr marL="0" lvl="0" indent="0" algn="l" rtl="0">
              <a:spcBef>
                <a:spcPts val="0"/>
              </a:spcBef>
              <a:spcAft>
                <a:spcPts val="0"/>
              </a:spcAft>
              <a:buNone/>
            </a:pPr>
            <a:endParaRPr dirty="0"/>
          </a:p>
        </p:txBody>
      </p:sp>
      <p:sp>
        <p:nvSpPr>
          <p:cNvPr id="187" name="Google Shape;1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an advocate, there are many ways that you might communicate your message with decision-makers, elected officials, and/or other individuals who have influence specific to the issue or problem.</a:t>
            </a:r>
            <a:endParaRPr/>
          </a:p>
          <a:p>
            <a:pPr marL="0" lvl="0" indent="0" algn="l" rtl="0">
              <a:spcBef>
                <a:spcPts val="0"/>
              </a:spcBef>
              <a:spcAft>
                <a:spcPts val="0"/>
              </a:spcAft>
              <a:buNone/>
            </a:pPr>
            <a:endParaRPr/>
          </a:p>
          <a:p>
            <a:pPr marL="0" lvl="0" indent="0" algn="l" rtl="0">
              <a:spcBef>
                <a:spcPts val="0"/>
              </a:spcBef>
              <a:spcAft>
                <a:spcPts val="0"/>
              </a:spcAft>
              <a:buNone/>
            </a:pPr>
            <a:r>
              <a:rPr lang="en-US"/>
              <a:t>Four of the common communication strategies are phone calls, writing letters, sending emails, and meeting with the individuals. For each of these, we will identify some of the things that have proven to be most effective for that particular communication strategy, as well as some of the resources available to you specific to that strategy.     </a:t>
            </a:r>
            <a:endParaRPr/>
          </a:p>
        </p:txBody>
      </p:sp>
      <p:sp>
        <p:nvSpPr>
          <p:cNvPr id="196" name="Google Shape;19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Plan</a:t>
            </a:r>
            <a:r>
              <a:rPr lang="en-US"/>
              <a:t> – Before making the phone call, think about what you will say. Remember to keep the message brief and simple.</a:t>
            </a:r>
            <a:endParaRPr/>
          </a:p>
          <a:p>
            <a:pPr marL="0" lvl="0" indent="0" algn="l" rtl="0">
              <a:spcBef>
                <a:spcPts val="0"/>
              </a:spcBef>
              <a:spcAft>
                <a:spcPts val="0"/>
              </a:spcAft>
              <a:buNone/>
            </a:pPr>
            <a:endParaRPr/>
          </a:p>
          <a:p>
            <a:pPr marL="0" lvl="0" indent="0" algn="l" rtl="0">
              <a:spcBef>
                <a:spcPts val="0"/>
              </a:spcBef>
              <a:spcAft>
                <a:spcPts val="0"/>
              </a:spcAft>
              <a:buNone/>
            </a:pPr>
            <a:r>
              <a:rPr lang="en-US" b="1"/>
              <a:t>Your Message </a:t>
            </a:r>
            <a:r>
              <a:rPr lang="en-US" b="0"/>
              <a:t>– Identify the key 1-2 points that you want to make and any specific example or story that will support that message. If you are calling about an issue that has “two sides”, be sure that your key point(s)  and any examples clearly articulate your position regarding the issue. You may want to practice what you will say prior to making the call.</a:t>
            </a:r>
            <a:endParaRPr/>
          </a:p>
          <a:p>
            <a:pPr marL="0" lvl="0" indent="0" algn="l" rtl="0">
              <a:spcBef>
                <a:spcPts val="0"/>
              </a:spcBef>
              <a:spcAft>
                <a:spcPts val="0"/>
              </a:spcAft>
              <a:buNone/>
            </a:pPr>
            <a:endParaRPr b="0"/>
          </a:p>
          <a:p>
            <a:pPr marL="0" lvl="0" indent="0" algn="l" rtl="0">
              <a:spcBef>
                <a:spcPts val="0"/>
              </a:spcBef>
              <a:spcAft>
                <a:spcPts val="0"/>
              </a:spcAft>
              <a:buNone/>
            </a:pPr>
            <a:r>
              <a:rPr lang="en-US" b="1"/>
              <a:t>Make the Call </a:t>
            </a:r>
            <a:r>
              <a:rPr lang="en-US" b="0"/>
              <a:t>– When you have reached the person who you are calling or a “message center”, state your name, identify yourself as a constituent of that legislative district or community, and state the role that you are representing during this phone call (e.g., early interventionist, preschool teacher, administrator, family member). Share your message.</a:t>
            </a:r>
            <a:endParaRPr/>
          </a:p>
          <a:p>
            <a:pPr marL="0" lvl="0" indent="0" algn="l" rtl="0">
              <a:spcBef>
                <a:spcPts val="0"/>
              </a:spcBef>
              <a:spcAft>
                <a:spcPts val="0"/>
              </a:spcAft>
              <a:buNone/>
            </a:pPr>
            <a:endParaRPr b="0"/>
          </a:p>
          <a:p>
            <a:pPr marL="0" lvl="0" indent="0" algn="l" rtl="0">
              <a:spcBef>
                <a:spcPts val="0"/>
              </a:spcBef>
              <a:spcAft>
                <a:spcPts val="0"/>
              </a:spcAft>
              <a:buNone/>
            </a:pPr>
            <a:r>
              <a:rPr lang="en-US" b="1"/>
              <a:t>Talk with a Staff Person or “Message Center” </a:t>
            </a:r>
            <a:r>
              <a:rPr lang="en-US" b="0"/>
              <a:t>– You may reach a staff person instead of the person who you are attempting to phone, or you may be asked to leave a message. Share your message in the same manner as above, including your key point(s).  Part of the staff role is typically to educate and persuade the individual for whom they work.</a:t>
            </a:r>
            <a:endParaRPr/>
          </a:p>
          <a:p>
            <a:pPr marL="0" lvl="0" indent="0" algn="l" rtl="0">
              <a:spcBef>
                <a:spcPts val="0"/>
              </a:spcBef>
              <a:spcAft>
                <a:spcPts val="0"/>
              </a:spcAft>
              <a:buNone/>
            </a:pPr>
            <a:endParaRPr b="0"/>
          </a:p>
          <a:p>
            <a:pPr marL="0" lvl="0" indent="0" algn="l" rtl="0">
              <a:spcBef>
                <a:spcPts val="0"/>
              </a:spcBef>
              <a:spcAft>
                <a:spcPts val="0"/>
              </a:spcAft>
              <a:buNone/>
            </a:pPr>
            <a:r>
              <a:rPr lang="en-US" b="0"/>
              <a:t>  </a:t>
            </a:r>
            <a:r>
              <a:rPr lang="en-US"/>
              <a:t> </a:t>
            </a:r>
            <a:endParaRPr/>
          </a:p>
        </p:txBody>
      </p:sp>
      <p:sp>
        <p:nvSpPr>
          <p:cNvPr id="204" name="Google Shape;20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Identify Who You Are </a:t>
            </a:r>
            <a:r>
              <a:rPr lang="en-US" b="0" dirty="0"/>
              <a:t>- I</a:t>
            </a:r>
            <a:r>
              <a:rPr lang="en-US" sz="1200" b="0" i="0" u="none" strike="noStrike" cap="none" dirty="0">
                <a:solidFill>
                  <a:srgbClr val="000000"/>
                </a:solidFill>
                <a:latin typeface="Calibri"/>
                <a:ea typeface="Calibri"/>
                <a:cs typeface="Calibri"/>
                <a:sym typeface="Calibri"/>
              </a:rPr>
              <a:t>dentify yourself as a constituent of that legislative district or community and state the role that you are representing as the letter writer (e.g., early interventionist, preschool teacher, administrator, family member). </a:t>
            </a:r>
            <a:endParaRPr dirty="0"/>
          </a:p>
          <a:p>
            <a:pPr marL="0" lvl="0" indent="0" algn="l" rtl="0">
              <a:spcBef>
                <a:spcPts val="0"/>
              </a:spcBef>
              <a:spcAft>
                <a:spcPts val="0"/>
              </a:spcAft>
              <a:buNone/>
            </a:pPr>
            <a:endParaRPr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1" i="0" u="none" strike="noStrike" cap="none" dirty="0">
                <a:solidFill>
                  <a:srgbClr val="000000"/>
                </a:solidFill>
                <a:latin typeface="Calibri"/>
                <a:ea typeface="Calibri"/>
                <a:cs typeface="Calibri"/>
                <a:sym typeface="Calibri"/>
              </a:rPr>
              <a:t>Personalize the Letter </a:t>
            </a:r>
            <a:r>
              <a:rPr lang="en-US" sz="1200" b="0" i="0" u="none" strike="noStrike" cap="none" dirty="0">
                <a:solidFill>
                  <a:srgbClr val="000000"/>
                </a:solidFill>
                <a:latin typeface="Calibri"/>
                <a:ea typeface="Calibri"/>
                <a:cs typeface="Calibri"/>
                <a:sym typeface="Calibri"/>
              </a:rPr>
              <a:t>– Research indicates that personal letters have the most impact. Therefore, it is important to include any specific real-life examples and stories to support your point(s).  If you are using a template and/or a form letter such as those that CEC includes on their website for specific policy issues, add a personal statement in addition to the statement that is already in the letter. Or better yet, rewrite the letter on your personal stationery or letterhead.</a:t>
            </a:r>
            <a:endParaRPr dirty="0"/>
          </a:p>
          <a:p>
            <a:pPr marL="0" lvl="0" indent="0" algn="l" rtl="0">
              <a:spcBef>
                <a:spcPts val="0"/>
              </a:spcBef>
              <a:spcAft>
                <a:spcPts val="0"/>
              </a:spcAft>
              <a:buNone/>
            </a:pPr>
            <a:endParaRPr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1" i="0" u="none" strike="noStrike" cap="none" dirty="0">
                <a:solidFill>
                  <a:srgbClr val="000000"/>
                </a:solidFill>
                <a:latin typeface="Calibri"/>
                <a:ea typeface="Calibri"/>
                <a:cs typeface="Calibri"/>
                <a:sym typeface="Calibri"/>
              </a:rPr>
              <a:t>Emphasize a Local Connection </a:t>
            </a:r>
            <a:r>
              <a:rPr lang="en-US" sz="1200" b="0" i="0" u="none" strike="noStrike" cap="none" dirty="0">
                <a:solidFill>
                  <a:srgbClr val="000000"/>
                </a:solidFill>
                <a:latin typeface="Calibri"/>
                <a:ea typeface="Calibri"/>
                <a:cs typeface="Calibri"/>
                <a:sym typeface="Calibri"/>
              </a:rPr>
              <a:t>– Make connections as to how the issue/problem is evident in your own community and how early intervention and early childhood special education services, children, and families are being impacted. </a:t>
            </a:r>
            <a:endParaRPr dirty="0"/>
          </a:p>
          <a:p>
            <a:pPr marL="0" lvl="0" indent="0" algn="l" rtl="0">
              <a:spcBef>
                <a:spcPts val="0"/>
              </a:spcBef>
              <a:spcAft>
                <a:spcPts val="0"/>
              </a:spcAft>
              <a:buNone/>
            </a:pPr>
            <a:endParaRPr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1" i="0" u="none" strike="noStrike" cap="none" dirty="0">
                <a:solidFill>
                  <a:srgbClr val="000000"/>
                </a:solidFill>
                <a:latin typeface="Calibri"/>
                <a:ea typeface="Calibri"/>
                <a:cs typeface="Calibri"/>
                <a:sym typeface="Calibri"/>
              </a:rPr>
              <a:t>Keep it Brief </a:t>
            </a:r>
            <a:r>
              <a:rPr lang="en-US" sz="1200" b="0" i="0" u="none" strike="noStrike" cap="none" dirty="0">
                <a:solidFill>
                  <a:srgbClr val="000000"/>
                </a:solidFill>
                <a:latin typeface="Calibri"/>
                <a:ea typeface="Calibri"/>
                <a:cs typeface="Calibri"/>
                <a:sym typeface="Calibri"/>
              </a:rPr>
              <a:t>– Your letter should be no more than 1 to 1 ½ pages in length. As with phone calls, Identify the key 1-2 points that you want to make and any specific example or story that will support that message. If you are writing about an issue that has “two sides”, be sure that your key point(s)  and any examples clearly articulate your position regarding the issue. End the letter on a positive note and thank the recipient for the opportunity to communicate with them. And state that you would be willing to provide additional information and communicate further about the matter, including an email address and/or phone number.  </a:t>
            </a:r>
            <a:endParaRPr b="1" dirty="0"/>
          </a:p>
        </p:txBody>
      </p:sp>
      <p:sp>
        <p:nvSpPr>
          <p:cNvPr id="212" name="Google Shape;21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Advocacy letters are somewhat different types of letters in that they are written in support or opposition of a particular piece of legislation and provide information and examples to support or oppose that legislation. The letter is written in a positive, non-threatening manner and thank the recipient for attending to the issue.  The writer offers to provide more information about the issue and their stance on the legislation, as well as requests a reply from the recipient. Therefore, the writer’s contact information is provided, typically email and phone number.</a:t>
            </a:r>
            <a:endParaRPr dirty="0"/>
          </a:p>
        </p:txBody>
      </p:sp>
      <p:sp>
        <p:nvSpPr>
          <p:cNvPr id="220" name="Google Shape;2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09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“message body” of the letter should be drafted individually. The letter could then be reviewed by a peer for clarity and relevance of content and adherence to writing conventions prior to it being submitted.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https://exceptionalchildren.org/takeaction</a:t>
            </a:r>
          </a:p>
          <a:p>
            <a:pPr marL="0" lvl="0" indent="0" algn="l" rtl="0">
              <a:spcBef>
                <a:spcPts val="0"/>
              </a:spcBef>
              <a:spcAft>
                <a:spcPts val="0"/>
              </a:spcAft>
              <a:buNone/>
            </a:pPr>
            <a:r>
              <a:rPr lang="en-US" dirty="0"/>
              <a:t>https://www.dec-sped.org/</a:t>
            </a:r>
            <a:endParaRPr dirty="0"/>
          </a:p>
        </p:txBody>
      </p:sp>
      <p:sp>
        <p:nvSpPr>
          <p:cNvPr id="227" name="Google Shape;22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Identify yourself in the subject line </a:t>
            </a:r>
            <a:r>
              <a:rPr lang="en-US" b="0" dirty="0"/>
              <a:t>– Your email is more likely to be read if you identify yourself as a constituent and/or community member of the recipient and also identify the role that you are representing in sending the email (e.g., family member, preschool teacher).</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Personalize the content – </a:t>
            </a:r>
            <a:r>
              <a:rPr lang="en-US" b="0" dirty="0"/>
              <a:t>Include your personal story and perspective. If you have received an email message from a group that could be copied and pasted into a new email, revise it to be more credible.</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Follow-up </a:t>
            </a:r>
            <a:r>
              <a:rPr lang="en-US" b="0" dirty="0"/>
              <a:t>– Email is a more casual means of communication and many individuals’ inboxes are extremely full, so to ensure that your message is received follow-up using some other form of communication.   </a:t>
            </a:r>
            <a:endParaRPr dirty="0"/>
          </a:p>
        </p:txBody>
      </p:sp>
      <p:sp>
        <p:nvSpPr>
          <p:cNvPr id="234" name="Google Shape;23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planned meeting with your elected official/policy maker is typically a more personal way to interact and convey your message than other forms of communication.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Before the meeting </a:t>
            </a:r>
            <a:r>
              <a:rPr lang="en-US" b="0" dirty="0"/>
              <a:t>– Plan what you intend to succinctly say including: </a:t>
            </a:r>
            <a:endParaRPr dirty="0"/>
          </a:p>
          <a:p>
            <a:pPr marL="171450" lvl="0" indent="-171450" algn="l" rtl="0">
              <a:spcBef>
                <a:spcPts val="0"/>
              </a:spcBef>
              <a:spcAft>
                <a:spcPts val="0"/>
              </a:spcAft>
              <a:buClr>
                <a:schemeClr val="dk1"/>
              </a:buClr>
              <a:buSzPts val="1200"/>
              <a:buFont typeface="Arial"/>
              <a:buChar char="•"/>
            </a:pPr>
            <a:r>
              <a:rPr lang="en-US" b="0" dirty="0"/>
              <a:t>the issue or bill that you want to discuss,</a:t>
            </a:r>
            <a:endParaRPr dirty="0"/>
          </a:p>
          <a:p>
            <a:pPr marL="171450" lvl="0" indent="-171450" algn="l" rtl="0">
              <a:spcBef>
                <a:spcPts val="0"/>
              </a:spcBef>
              <a:spcAft>
                <a:spcPts val="0"/>
              </a:spcAft>
              <a:buClr>
                <a:schemeClr val="dk1"/>
              </a:buClr>
              <a:buSzPts val="1200"/>
              <a:buFont typeface="Arial"/>
              <a:buChar char="•"/>
            </a:pPr>
            <a:r>
              <a:rPr lang="en-US" b="0" dirty="0"/>
              <a:t>your interest in this issue, why you care,</a:t>
            </a:r>
            <a:endParaRPr dirty="0"/>
          </a:p>
          <a:p>
            <a:pPr marL="171450" lvl="0" indent="-171450" algn="l" rtl="0">
              <a:spcBef>
                <a:spcPts val="0"/>
              </a:spcBef>
              <a:spcAft>
                <a:spcPts val="0"/>
              </a:spcAft>
              <a:buClr>
                <a:schemeClr val="dk1"/>
              </a:buClr>
              <a:buSzPts val="1200"/>
              <a:buFont typeface="Arial"/>
              <a:buChar char="•"/>
            </a:pPr>
            <a:r>
              <a:rPr lang="en-US" b="0" dirty="0"/>
              <a:t>the impact on other people in the official’s constituency area, and </a:t>
            </a:r>
            <a:endParaRPr dirty="0"/>
          </a:p>
          <a:p>
            <a:pPr marL="171450" lvl="0" indent="-171450" algn="l" rtl="0">
              <a:spcBef>
                <a:spcPts val="0"/>
              </a:spcBef>
              <a:spcAft>
                <a:spcPts val="0"/>
              </a:spcAft>
              <a:buClr>
                <a:schemeClr val="dk1"/>
              </a:buClr>
              <a:buSzPts val="1200"/>
              <a:buFont typeface="Arial"/>
              <a:buChar char="•"/>
            </a:pPr>
            <a:r>
              <a:rPr lang="en-US" b="0" dirty="0"/>
              <a:t>an “ask”, what do you want him/her to do.  </a:t>
            </a:r>
            <a:endParaRPr dirty="0"/>
          </a:p>
          <a:p>
            <a:pPr marL="171450" lvl="0" indent="-95250" algn="l" rtl="0">
              <a:spcBef>
                <a:spcPts val="0"/>
              </a:spcBef>
              <a:spcAft>
                <a:spcPts val="0"/>
              </a:spcAft>
              <a:buClr>
                <a:schemeClr val="dk1"/>
              </a:buClr>
              <a:buSzPts val="1200"/>
              <a:buFont typeface="Arial"/>
              <a:buNone/>
            </a:pPr>
            <a:endParaRPr b="0" dirty="0"/>
          </a:p>
          <a:p>
            <a:pPr marL="0" lvl="0" indent="0" algn="l" rtl="0">
              <a:spcBef>
                <a:spcPts val="0"/>
              </a:spcBef>
              <a:spcAft>
                <a:spcPts val="0"/>
              </a:spcAft>
              <a:buClr>
                <a:schemeClr val="dk1"/>
              </a:buClr>
              <a:buSzPts val="1200"/>
              <a:buFont typeface="Calibri"/>
              <a:buNone/>
            </a:pPr>
            <a:r>
              <a:rPr lang="en-US" b="1" dirty="0"/>
              <a:t>During the meeting </a:t>
            </a:r>
            <a:r>
              <a:rPr lang="en-US" b="0" dirty="0"/>
              <a:t>– Allow time for discussion, questions, and sharing any printed or other information. If you don’t know the answer to a question, say so, and volunteer to follow-up and provide an answer to the question. You may also want to leave a 1–2-page fact sheet or FAQs about the issue. Often, parents or family members may share a photo that represents something related to the issue and/or its impact on the family. Keep the meeting positive and non-confrontational.</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After the meeting </a:t>
            </a:r>
            <a:r>
              <a:rPr lang="en-US" b="0" dirty="0"/>
              <a:t>– As the meeting ends, thank the official for their time and let them know how they can follow-up with you with questions. Have a business card, etc. ready with your contact information. Send a follow-up thank-you by e-mail or a brief note.</a:t>
            </a:r>
            <a:endParaRPr b="1" dirty="0"/>
          </a:p>
        </p:txBody>
      </p:sp>
      <p:sp>
        <p:nvSpPr>
          <p:cNvPr id="243" name="Google Shape;24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Impromptu, unplanned opportunities may arise to speak to an elected official/policy maker. When this occurs, it is important to have a pre-prepared brief message. Since you will likely have no more than 2 minutes to get your message across, you will want to identify the issue or policy, your key point, and possibly implications succinctly and without jargon. It is okay to be passionate as you want to get the interest of the listener. End the “speech” with a request to talk further, ask for a business card, and provide yours.    </a:t>
            </a:r>
            <a:endParaRPr dirty="0"/>
          </a:p>
        </p:txBody>
      </p:sp>
      <p:sp>
        <p:nvSpPr>
          <p:cNvPr id="250" name="Google Shape;25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After the elevator pitches have been given, discuss them as a group. You might ask students questions such as: </a:t>
            </a:r>
            <a:endParaRPr dirty="0"/>
          </a:p>
          <a:p>
            <a:pPr marL="171450" lvl="0" indent="-171450" algn="l" rtl="0">
              <a:spcBef>
                <a:spcPts val="0"/>
              </a:spcBef>
              <a:spcAft>
                <a:spcPts val="0"/>
              </a:spcAft>
              <a:buClr>
                <a:schemeClr val="dk1"/>
              </a:buClr>
              <a:buSzPts val="1200"/>
              <a:buFont typeface="Arial"/>
              <a:buChar char="•"/>
            </a:pPr>
            <a:r>
              <a:rPr lang="en-US" dirty="0"/>
              <a:t>Which elevator speech seemed most persuasive to you? What are some of the characteristics of that elevator pitch that caused you to consider it most persuasive.</a:t>
            </a:r>
            <a:endParaRPr dirty="0"/>
          </a:p>
          <a:p>
            <a:pPr marL="171450" lvl="0" indent="-171450" algn="l" rtl="0">
              <a:spcBef>
                <a:spcPts val="0"/>
              </a:spcBef>
              <a:spcAft>
                <a:spcPts val="0"/>
              </a:spcAft>
              <a:buClr>
                <a:schemeClr val="dk1"/>
              </a:buClr>
              <a:buSzPts val="1200"/>
              <a:buFont typeface="Arial"/>
              <a:buChar char="•"/>
            </a:pPr>
            <a:r>
              <a:rPr lang="en-US" dirty="0"/>
              <a:t>Ask the President which elevator pitch that he/she would be most likely to want to follow-up with more communication with the speaker. </a:t>
            </a:r>
            <a:endParaRPr dirty="0"/>
          </a:p>
          <a:p>
            <a:pPr marL="171450" lvl="0" indent="-171450" algn="l" rtl="0">
              <a:spcBef>
                <a:spcPts val="0"/>
              </a:spcBef>
              <a:spcAft>
                <a:spcPts val="0"/>
              </a:spcAft>
              <a:buClr>
                <a:schemeClr val="dk1"/>
              </a:buClr>
              <a:buSzPts val="1200"/>
              <a:buFont typeface="Arial"/>
              <a:buChar char="•"/>
            </a:pPr>
            <a:r>
              <a:rPr lang="en-US" dirty="0"/>
              <a:t>Identify 1-2 of the other elevator pitches and ask what could have been said differently? Included? Eliminated from the pitch? </a:t>
            </a:r>
            <a:endParaRPr dirty="0"/>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EI/ECSE professionals, an important aspect of our professional ethics and advocacy role is to seek, use, and advocate for evidence-based information to guide our practices. This is emphasized in both DEC’s code of ethics and in its recommended practices.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One of the four areas in the DEC Code of Ethics is Professional Practice which has six more specific principles and guidelines for practice.  Two of the six are specific to evidence-based practices and advocacy for those practices.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One of the DEC leadership recommended practices is also relevant:  </a:t>
            </a:r>
            <a:endParaRPr dirty="0"/>
          </a:p>
          <a:p>
            <a:pPr marL="0" lvl="0" indent="0" algn="l" rtl="0">
              <a:spcBef>
                <a:spcPts val="0"/>
              </a:spcBef>
              <a:spcAft>
                <a:spcPts val="0"/>
              </a:spcAft>
              <a:buNone/>
            </a:pPr>
            <a:r>
              <a:rPr lang="en-US" dirty="0"/>
              <a:t>“L5. Leaders advocate for policies and resources that promote the implementation of the … DEC Recommended Practices.” (DEC 2014, p.5).</a:t>
            </a:r>
            <a:endParaRPr dirty="0"/>
          </a:p>
        </p:txBody>
      </p:sp>
      <p:sp>
        <p:nvSpPr>
          <p:cNvPr id="265" name="Google Shape;26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Two sample definitions for evidence-based practices are provided on this and the next slide. DEC uses the term, recommended practices. The DEC recommended practices are organized into eight content areas:</a:t>
            </a:r>
            <a:endParaRPr dirty="0"/>
          </a:p>
          <a:p>
            <a:pPr marL="171450" lvl="0" indent="-171450" algn="l" rtl="0">
              <a:spcBef>
                <a:spcPts val="0"/>
              </a:spcBef>
              <a:spcAft>
                <a:spcPts val="0"/>
              </a:spcAft>
              <a:buClr>
                <a:schemeClr val="dk1"/>
              </a:buClr>
              <a:buSzPts val="1200"/>
              <a:buFont typeface="Arial"/>
              <a:buChar char="•"/>
            </a:pPr>
            <a:r>
              <a:rPr lang="en-US" dirty="0"/>
              <a:t>Leadership,</a:t>
            </a:r>
            <a:endParaRPr dirty="0"/>
          </a:p>
          <a:p>
            <a:pPr marL="171450" lvl="0" indent="-171450" algn="l" rtl="0">
              <a:spcBef>
                <a:spcPts val="0"/>
              </a:spcBef>
              <a:spcAft>
                <a:spcPts val="0"/>
              </a:spcAft>
              <a:buClr>
                <a:schemeClr val="dk1"/>
              </a:buClr>
              <a:buSzPts val="1200"/>
              <a:buFont typeface="Arial"/>
              <a:buChar char="•"/>
            </a:pPr>
            <a:r>
              <a:rPr lang="en-US" dirty="0"/>
              <a:t>Assessment,</a:t>
            </a:r>
            <a:endParaRPr dirty="0"/>
          </a:p>
          <a:p>
            <a:pPr marL="171450" lvl="0" indent="-171450" algn="l" rtl="0">
              <a:spcBef>
                <a:spcPts val="0"/>
              </a:spcBef>
              <a:spcAft>
                <a:spcPts val="0"/>
              </a:spcAft>
              <a:buClr>
                <a:schemeClr val="dk1"/>
              </a:buClr>
              <a:buSzPts val="1200"/>
              <a:buFont typeface="Arial"/>
              <a:buChar char="•"/>
            </a:pPr>
            <a:r>
              <a:rPr lang="en-US" dirty="0"/>
              <a:t>Environment,</a:t>
            </a:r>
            <a:endParaRPr dirty="0"/>
          </a:p>
          <a:p>
            <a:pPr marL="171450" lvl="0" indent="-171450" algn="l" rtl="0">
              <a:spcBef>
                <a:spcPts val="0"/>
              </a:spcBef>
              <a:spcAft>
                <a:spcPts val="0"/>
              </a:spcAft>
              <a:buClr>
                <a:schemeClr val="dk1"/>
              </a:buClr>
              <a:buSzPts val="1200"/>
              <a:buFont typeface="Arial"/>
              <a:buChar char="•"/>
            </a:pPr>
            <a:r>
              <a:rPr lang="en-US" dirty="0"/>
              <a:t>Family, </a:t>
            </a:r>
            <a:endParaRPr dirty="0"/>
          </a:p>
          <a:p>
            <a:pPr marL="171450" lvl="0" indent="-171450" algn="l" rtl="0">
              <a:spcBef>
                <a:spcPts val="0"/>
              </a:spcBef>
              <a:spcAft>
                <a:spcPts val="0"/>
              </a:spcAft>
              <a:buClr>
                <a:schemeClr val="dk1"/>
              </a:buClr>
              <a:buSzPts val="1200"/>
              <a:buFont typeface="Arial"/>
              <a:buChar char="•"/>
            </a:pPr>
            <a:r>
              <a:rPr lang="en-US" dirty="0"/>
              <a:t>Instruction,</a:t>
            </a:r>
            <a:endParaRPr dirty="0"/>
          </a:p>
          <a:p>
            <a:pPr marL="171450" lvl="0" indent="-171450" algn="l" rtl="0">
              <a:spcBef>
                <a:spcPts val="0"/>
              </a:spcBef>
              <a:spcAft>
                <a:spcPts val="0"/>
              </a:spcAft>
              <a:buClr>
                <a:schemeClr val="dk1"/>
              </a:buClr>
              <a:buSzPts val="1200"/>
              <a:buFont typeface="Arial"/>
              <a:buChar char="•"/>
            </a:pPr>
            <a:r>
              <a:rPr lang="en-US" dirty="0"/>
              <a:t>Interaction,</a:t>
            </a:r>
            <a:endParaRPr dirty="0"/>
          </a:p>
          <a:p>
            <a:pPr marL="171450" lvl="0" indent="-171450" algn="l" rtl="0">
              <a:spcBef>
                <a:spcPts val="0"/>
              </a:spcBef>
              <a:spcAft>
                <a:spcPts val="0"/>
              </a:spcAft>
              <a:buClr>
                <a:schemeClr val="dk1"/>
              </a:buClr>
              <a:buSzPts val="1200"/>
              <a:buFont typeface="Arial"/>
              <a:buChar char="•"/>
            </a:pPr>
            <a:r>
              <a:rPr lang="en-US" dirty="0"/>
              <a:t>Teaming and collaboration, and</a:t>
            </a:r>
            <a:endParaRPr dirty="0"/>
          </a:p>
          <a:p>
            <a:pPr marL="171450" lvl="0" indent="-171450" algn="l" rtl="0">
              <a:spcBef>
                <a:spcPts val="0"/>
              </a:spcBef>
              <a:spcAft>
                <a:spcPts val="0"/>
              </a:spcAft>
              <a:buClr>
                <a:schemeClr val="dk1"/>
              </a:buClr>
              <a:buSzPts val="1200"/>
              <a:buFont typeface="Arial"/>
              <a:buChar char="•"/>
            </a:pPr>
            <a:r>
              <a:rPr lang="en-US" dirty="0"/>
              <a:t>Transition.</a:t>
            </a:r>
            <a:endParaRPr dirty="0"/>
          </a:p>
        </p:txBody>
      </p:sp>
      <p:sp>
        <p:nvSpPr>
          <p:cNvPr id="271" name="Google Shape;27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may have noticed when looking at the sample advocacy letters that some of them are signed by multiple organizations/groups. Some of the things that you do as an advocate may be done individually. However, you do not have to advocate alone. Previously, we discussed the importance of belonging to a professional association which has as part of its mission advocating for issues/policies that are important to its membership. And as noted in the advocacy letters, your professional association may then join with others to advocate for common concerns.  You can also do this on a smaller scale by joining with colleagues, families, and other community members in advocating for a policy. For example, you may go as a group to meet with an elected official.</a:t>
            </a:r>
            <a:endParaRPr dirty="0"/>
          </a:p>
        </p:txBody>
      </p:sp>
      <p:sp>
        <p:nvSpPr>
          <p:cNvPr id="284" name="Google Shape;28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we complete the discussion of advocacy, it is critical to remember to “stay in your lane”. As noted in the DEC recommended practices and code of ethics, it is our professional responsibility to be advocates for the use of evidence-based practice and Parts C and B 619 services, However, you do need to know what you can do in your professional role and how this might differ from what you can do as a private citizen. It is essential to know your employer’s policy about advocacy.    </a:t>
            </a:r>
            <a:endParaRPr dirty="0"/>
          </a:p>
        </p:txBody>
      </p:sp>
      <p:sp>
        <p:nvSpPr>
          <p:cNvPr id="291" name="Google Shape;29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the text aloud to the group</a:t>
            </a:r>
            <a:endParaRPr/>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https://www.afj.org/</a:t>
            </a:r>
          </a:p>
          <a:p>
            <a:pPr marL="0" lvl="0" indent="0" algn="l" rtl="0">
              <a:spcBef>
                <a:spcPts val="0"/>
              </a:spcBef>
              <a:spcAft>
                <a:spcPts val="0"/>
              </a:spcAft>
              <a:buNone/>
            </a:pPr>
            <a:r>
              <a:rPr lang="en-US" dirty="0"/>
              <a:t>https://www.aap.org/en/advocacy/advocacy-training-modules/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https://exceptionalchildren.org/</a:t>
            </a:r>
          </a:p>
          <a:p>
            <a:pPr marL="0" lvl="0" indent="0" algn="l" rtl="0">
              <a:spcBef>
                <a:spcPts val="0"/>
              </a:spcBef>
              <a:spcAft>
                <a:spcPts val="0"/>
              </a:spcAft>
              <a:buNone/>
            </a:pPr>
            <a:r>
              <a:rPr lang="en-US" dirty="0"/>
              <a:t>https://exceptionalchildren.org/policy-and-advocacy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https://www.congress.gov/about</a:t>
            </a:r>
          </a:p>
          <a:p>
            <a:pPr marL="0" lvl="0" indent="0" algn="l" rtl="0">
              <a:spcBef>
                <a:spcPts val="0"/>
              </a:spcBef>
              <a:spcAft>
                <a:spcPts val="0"/>
              </a:spcAft>
              <a:buNone/>
            </a:pPr>
            <a:r>
              <a:rPr lang="en-US" dirty="0"/>
              <a:t>https://www.decpolicy.org/</a:t>
            </a:r>
            <a:endParaRPr dirty="0"/>
          </a:p>
        </p:txBody>
      </p:sp>
      <p:sp>
        <p:nvSpPr>
          <p:cNvPr id="297" name="Google Shape;29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https://divisionearlychildhood.egnyte.com/dl/7urLPWCt5U/?</a:t>
            </a:r>
          </a:p>
          <a:p>
            <a:pPr marL="0" lvl="0" indent="0" algn="l" rtl="0">
              <a:spcBef>
                <a:spcPts val="0"/>
              </a:spcBef>
              <a:spcAft>
                <a:spcPts val="0"/>
              </a:spcAft>
              <a:buNone/>
            </a:pPr>
            <a:r>
              <a:rPr lang="en-US" dirty="0"/>
              <a:t>https://ecpcta.org/curriculum-module/standard-7-professionalism-and-ethical-practice/</a:t>
            </a:r>
          </a:p>
          <a:p>
            <a:pPr marL="0" lvl="0" indent="0" algn="l" rtl="0">
              <a:spcBef>
                <a:spcPts val="0"/>
              </a:spcBef>
              <a:spcAft>
                <a:spcPts val="0"/>
              </a:spcAft>
              <a:buNone/>
            </a:pPr>
            <a:r>
              <a:rPr lang="en-US" dirty="0"/>
              <a:t>https://ectacenter.org/topics/evbased/evbased.asp</a:t>
            </a:r>
            <a:endParaRPr dirty="0"/>
          </a:p>
        </p:txBody>
      </p:sp>
      <p:sp>
        <p:nvSpPr>
          <p:cNvPr id="303" name="Google Shape;30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https://journals.sagepub.com/doi/10.1177/1096250620950311</a:t>
            </a:r>
          </a:p>
          <a:p>
            <a:pPr marL="0" lvl="0" indent="0" algn="l" rtl="0">
              <a:spcBef>
                <a:spcPts val="0"/>
              </a:spcBef>
              <a:spcAft>
                <a:spcPts val="0"/>
              </a:spcAft>
              <a:buNone/>
            </a:pPr>
            <a:r>
              <a:rPr lang="en-US" dirty="0"/>
              <a:t>https://www2.ed.gov/policy/landing.jhtml?src=ft</a:t>
            </a:r>
          </a:p>
          <a:p>
            <a:pPr marL="0" lvl="0" indent="0" algn="l" rtl="0">
              <a:spcBef>
                <a:spcPts val="0"/>
              </a:spcBef>
              <a:spcAft>
                <a:spcPts val="0"/>
              </a:spcAft>
              <a:buNone/>
            </a:pPr>
            <a:r>
              <a:rPr lang="en-US" dirty="0"/>
              <a:t>https://www.usa.gov/agencies</a:t>
            </a:r>
          </a:p>
          <a:p>
            <a:pPr marL="0" lvl="0" indent="0" algn="l" rtl="0">
              <a:spcBef>
                <a:spcPts val="0"/>
              </a:spcBef>
              <a:spcAft>
                <a:spcPts val="0"/>
              </a:spcAft>
              <a:buNone/>
            </a:pPr>
            <a:endParaRPr dirty="0"/>
          </a:p>
        </p:txBody>
      </p:sp>
      <p:sp>
        <p:nvSpPr>
          <p:cNvPr id="310" name="Google Shape;31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the objectives aloud to the group</a:t>
            </a:r>
            <a:endParaRPr/>
          </a:p>
        </p:txBody>
      </p:sp>
      <p:sp>
        <p:nvSpPr>
          <p:cNvPr id="75" name="Google Shape;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 is important for EI/ECSE professionals to have foundational knowledge of policy and advocacy to  engage in advocacy and to support families in becoming advocates and engaging in leadership. As part of this foundational knowledge, it is important to understand systems for developing and amending policies</a:t>
            </a:r>
            <a:r>
              <a:rPr lang="en-US" sz="1200" b="0" i="0" u="none" strike="noStrike" cap="none">
                <a:solidFill>
                  <a:srgbClr val="000000"/>
                </a:solidFill>
                <a:latin typeface="Calibri"/>
                <a:ea typeface="Calibri"/>
                <a:cs typeface="Calibri"/>
                <a:sym typeface="Calibri"/>
              </a:rPr>
              <a:t>that impact services for children and families </a:t>
            </a:r>
            <a:r>
              <a:rPr lang="en-US"/>
              <a:t>at the local, state, and federal levels.   </a:t>
            </a:r>
            <a:endParaRPr/>
          </a:p>
        </p:txBody>
      </p:sp>
      <p:sp>
        <p:nvSpPr>
          <p:cNvPr id="82" name="Google Shape;8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the definition for policy. Before we discuss ways that you can become or continue to be an advocate and advocacy strategies, we will focus on public policy with an overview of policy processes and development at the federal, state, and local levels.     </a:t>
            </a:r>
            <a:endParaRPr/>
          </a:p>
        </p:txBody>
      </p:sp>
      <p:sp>
        <p:nvSpPr>
          <p:cNvPr id="89" name="Google Shape;8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By understanding how policies are developed and what policies exist at different levels, including within the program in which you currently or may work in the future, you will be better prepared to argue for and support policies that ensure quality services for young children and their families. This slide includes three  definitions for advocacy.  </a:t>
            </a:r>
            <a:endParaRPr/>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Advocacy and advocacy strategies as discussed in this set of power point slides applies to each of the levels below.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Federal Level </a:t>
            </a:r>
            <a:r>
              <a:rPr lang="en-US" dirty="0"/>
              <a:t>- </a:t>
            </a:r>
            <a:r>
              <a:rPr lang="en-US" i="1" dirty="0">
                <a:solidFill>
                  <a:srgbClr val="FF0000"/>
                </a:solidFill>
              </a:rPr>
              <a:t>Statutes or legislation</a:t>
            </a:r>
            <a:r>
              <a:rPr lang="en-US" dirty="0">
                <a:solidFill>
                  <a:srgbClr val="FF0000"/>
                </a:solidFill>
              </a:rPr>
              <a:t> </a:t>
            </a:r>
            <a:r>
              <a:rPr lang="en-US" dirty="0"/>
              <a:t>are laws that are passed by Congress. IDEA is an example of a federal statute. Regulations define what the law looks like in practice. For example, Part C </a:t>
            </a:r>
            <a:r>
              <a:rPr lang="en-US" i="1" dirty="0"/>
              <a:t>regulations</a:t>
            </a:r>
            <a:r>
              <a:rPr lang="en-US" dirty="0"/>
              <a:t> further describe what is meant by natural environments, identify the requirements for IFSP development and implementation, etc. For example, Part B 619 regulations further describe assessment/evaluation and eligibility requirements.  </a:t>
            </a:r>
            <a:r>
              <a:rPr lang="en-US" i="1" dirty="0"/>
              <a:t>Policy letters or statements </a:t>
            </a:r>
            <a:r>
              <a:rPr lang="en-US" dirty="0"/>
              <a:t>provide a consensus statement about a specific topic or issue. As an example,  the U.S. Department of Engagement and the Department of Health and Human Services recently published and disseminated a policy statement regarding inclusion. </a:t>
            </a:r>
            <a:r>
              <a:rPr lang="en-US" i="1" dirty="0"/>
              <a:t>Court decisions </a:t>
            </a:r>
            <a:r>
              <a:rPr lang="en-US" i="0" dirty="0"/>
              <a:t>may impact how statutes and regulation are interpreted or result in a need for new statutes or regulations or amending current ones.</a:t>
            </a:r>
            <a:r>
              <a:rPr lang="en-US" dirty="0"/>
              <a:t>  For example, in </a:t>
            </a:r>
            <a:r>
              <a:rPr lang="en-US" dirty="0" err="1"/>
              <a:t>Endrew</a:t>
            </a:r>
            <a:r>
              <a:rPr lang="en-US" dirty="0"/>
              <a:t> F. v. Douglas County School District, the U.S. Supreme Court ruled that for students with IEPs, schools have the responsibility to provide educational services that allow for more than minimal progress on IEP goals.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State Level</a:t>
            </a:r>
            <a:r>
              <a:rPr lang="en-US" dirty="0"/>
              <a:t> – </a:t>
            </a:r>
            <a:r>
              <a:rPr lang="en-US" i="1" dirty="0"/>
              <a:t>Statutes and regulations </a:t>
            </a:r>
            <a:r>
              <a:rPr lang="en-US" dirty="0"/>
              <a:t>at the state level must meet the requirements of federal statute and regulation requirements, if there are relevant federal laws/regulations. For example, your state probably has a statute and regulations for the Part C program in your state that includes the federal requirements and then, adds additional requirements for the state. For example, some states require that those in the special instructor role must hold the same certification as preschool teachers in that state to provide those Part C services.  States may also have </a:t>
            </a:r>
            <a:r>
              <a:rPr lang="en-US" i="1" dirty="0"/>
              <a:t>policy, procedure, and/or guidance documents </a:t>
            </a:r>
            <a:r>
              <a:rPr lang="en-US" dirty="0"/>
              <a:t>that provide more specific guidelines related to personnel and service delivery. These are typically developed by state level administrators for specific programs, sometimes with input from an advisory group. For example, your state’s Part C and Part B619 programs may have policies about required continuing education for providers. The state’s Part C Interagency Coordinating Council (ICC) may have made recommendations as to what the policy should say about continuing education.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233151"/>
              </a:buClr>
              <a:buSzPts val="1800"/>
              <a:buFont typeface="Arial"/>
              <a:buNone/>
            </a:pPr>
            <a:r>
              <a:rPr lang="en-US" sz="1800" b="0" i="0" u="none" strike="noStrike" cap="none" dirty="0">
                <a:solidFill>
                  <a:srgbClr val="000000"/>
                </a:solidFill>
                <a:latin typeface="Arial"/>
                <a:ea typeface="Arial"/>
                <a:cs typeface="Arial"/>
                <a:sym typeface="Arial"/>
              </a:rPr>
              <a:t>Each state operates under a different law-making process; however, many commonalities exist among states. Forty-nine states have bicameral, or 2 chamber legislatures. The “upper” chamber is commonly known as the Senate and the “lower” chamber is known as the house of representatives or the assembly.  The exception is Nebraska, which is unicameral, or 1 house. Legislative sessions vary from state to state and year to year. The governor is the chief executive of a state and is responsible for the administration of the government.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Local level </a:t>
            </a:r>
            <a:r>
              <a:rPr lang="en-US" b="0" dirty="0"/>
              <a:t>– At the local level, the agency/entity that administers a specific early childhood program (e.g., Part C, Head Start, public school preschool) may also develop </a:t>
            </a:r>
            <a:r>
              <a:rPr lang="en-US" b="0" i="1" dirty="0"/>
              <a:t>policies and procedures </a:t>
            </a:r>
            <a:r>
              <a:rPr lang="en-US" b="0" dirty="0"/>
              <a:t>that provide specific guidelines for implementing state statutes and regulations. For example, local policies and procedures may identify a specific form for IFSPs and IEPs, as well as who within the agency can chair those meetings. </a:t>
            </a:r>
            <a:endParaRPr dirty="0"/>
          </a:p>
        </p:txBody>
      </p:sp>
      <p:sp>
        <p:nvSpPr>
          <p:cNvPr id="124" name="Google Shape;12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some of the main policy makers/elected officials that you may be interacting with as you advocate for a specific policy, concern, etc. At the federal level, it is important to know who your representatives and senators are, and to also know who your state legislators are.  Slide 9 provides a link that will assist you in identifying your elected officials at the local, state and federal levels.   </a:t>
            </a:r>
            <a:endParaRPr dirty="0"/>
          </a:p>
        </p:txBody>
      </p:sp>
      <p:sp>
        <p:nvSpPr>
          <p:cNvPr id="138" name="Google Shape;13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44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782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592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164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6BEE66E1-D7D3-434C-5349-96022A7AD4EE}"/>
              </a:ext>
            </a:extLst>
          </p:cNvPr>
          <p:cNvSpPr txBox="1"/>
          <p:nvPr userDrawn="1"/>
        </p:nvSpPr>
        <p:spPr>
          <a:xfrm>
            <a:off x="178068" y="2152657"/>
            <a:ext cx="8787865" cy="25526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the content does not necessarily represent the policy of the Department of Education, and you should not assume endorsement by the Federal Government. University of Connecticut Center for Excellence in Developmental Disabilities Education, Research and Service© 2022. All rights reserved.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263 Farmington Avenue, Farmington, CT 06030-6222 • 860.679.1500 • infoucedd@uchc.edu</a:t>
            </a:r>
          </a:p>
        </p:txBody>
      </p:sp>
    </p:spTree>
    <p:extLst>
      <p:ext uri="{BB962C8B-B14F-4D97-AF65-F5344CB8AC3E}">
        <p14:creationId xmlns:p14="http://schemas.microsoft.com/office/powerpoint/2010/main" val="39175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31"/>
        <p:cNvGrpSpPr/>
        <p:nvPr/>
      </p:nvGrpSpPr>
      <p:grpSpPr>
        <a:xfrm>
          <a:off x="0" y="0"/>
          <a:ext cx="0" cy="0"/>
          <a:chOff x="0" y="0"/>
          <a:chExt cx="0" cy="0"/>
        </a:xfrm>
      </p:grpSpPr>
      <p:sp>
        <p:nvSpPr>
          <p:cNvPr id="32" name="Google Shape;32;p40"/>
          <p:cNvSpPr txBox="1">
            <a:spLocks noGrp="1"/>
          </p:cNvSpPr>
          <p:nvPr>
            <p:ph type="body" idx="1"/>
          </p:nvPr>
        </p:nvSpPr>
        <p:spPr>
          <a:xfrm>
            <a:off x="685800" y="609600"/>
            <a:ext cx="777240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292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5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946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88760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01724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7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1050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9398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965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587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gov/elected-officia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sa.gov/elected-offici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youtu.be/E1CIWwu6KdQ"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ngress.gov/help/learn-about-the-legislative-proces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usa.gov/agencies" TargetMode="External"/><Relationship Id="rId5" Type="http://schemas.openxmlformats.org/officeDocument/2006/relationships/hyperlink" Target="https://www.vote.org/" TargetMode="External"/><Relationship Id="rId4" Type="http://schemas.openxmlformats.org/officeDocument/2006/relationships/hyperlink" Target="https://www2.ed.gov/policy/landing.j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2.ed.gov/policy/landing.j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usa.gov/agencies" TargetMode="External"/><Relationship Id="rId4" Type="http://schemas.openxmlformats.org/officeDocument/2006/relationships/hyperlink" Target="https://exceptionalchildren.org/takeac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xceptionalchildren.org/takeac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dec-sped.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decpolicy.org/" TargetMode="External"/><Relationship Id="rId3" Type="http://schemas.openxmlformats.org/officeDocument/2006/relationships/hyperlink" Target="https://www.afj.org/" TargetMode="External"/><Relationship Id="rId7" Type="http://schemas.openxmlformats.org/officeDocument/2006/relationships/hyperlink" Target="https://www.congress.gov/abou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exceptionalchildren.org/policy-and-advocacy" TargetMode="External"/><Relationship Id="rId5" Type="http://schemas.openxmlformats.org/officeDocument/2006/relationships/hyperlink" Target="https://exceptionalchildren.org/" TargetMode="External"/><Relationship Id="rId4" Type="http://schemas.openxmlformats.org/officeDocument/2006/relationships/hyperlink" Target="https://services.aap.org/en/advocacy/advocacy-training-modul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ivisionearlychildhood.egnyte.com/dl/7urLPWCt5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ectacenter.org/topics/evbased/evbased.asp" TargetMode="External"/><Relationship Id="rId4" Type="http://schemas.openxmlformats.org/officeDocument/2006/relationships/hyperlink" Target="https://ecpcta.org/curriculum-module/standard-7-professionalism-and-ethical-practic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77/109625062095031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usa.gov/agencies" TargetMode="External"/><Relationship Id="rId4" Type="http://schemas.openxmlformats.org/officeDocument/2006/relationships/hyperlink" Target="https://www2.ed.gov/policy/landing.jhtml?src=f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lvl="0">
              <a:spcBef>
                <a:spcPts val="0"/>
              </a:spcBef>
              <a:buClr>
                <a:schemeClr val="dk1"/>
              </a:buClr>
              <a:buSzPts val="6000"/>
            </a:pPr>
            <a:r>
              <a:rPr lang="en-US" sz="4000" dirty="0"/>
              <a:t>Professionalism and Ethical Practice </a:t>
            </a:r>
            <a:endParaRPr sz="4000" b="0" dirty="0">
              <a:solidFill>
                <a:srgbClr val="002060"/>
              </a:solidFill>
            </a:endParaRPr>
          </a:p>
        </p:txBody>
      </p:sp>
      <p:sp>
        <p:nvSpPr>
          <p:cNvPr id="64" name="Google Shape;64;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Initial Practice-Based Professional Preparation Standards Early Interventionists/Early Childhood Special Educators </a:t>
            </a:r>
            <a:endParaRPr dirty="0"/>
          </a:p>
          <a:p>
            <a:pPr marL="0" lvl="0" indent="0" algn="ctr" rtl="0">
              <a:lnSpc>
                <a:spcPct val="90000"/>
              </a:lnSpc>
              <a:spcBef>
                <a:spcPts val="1000"/>
              </a:spcBef>
              <a:spcAft>
                <a:spcPts val="0"/>
              </a:spcAft>
              <a:buClr>
                <a:schemeClr val="dk1"/>
              </a:buClr>
              <a:buSzPts val="2400"/>
              <a:buNone/>
            </a:pPr>
            <a:r>
              <a:rPr lang="en-US" dirty="0"/>
              <a:t>7.3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Video: The Legislative Process: Overview</a:t>
            </a:r>
            <a:endParaRPr b="0" dirty="0">
              <a:solidFill>
                <a:srgbClr val="002060"/>
              </a:solidFill>
            </a:endParaRPr>
          </a:p>
        </p:txBody>
      </p:sp>
      <p:sp>
        <p:nvSpPr>
          <p:cNvPr id="155" name="Google Shape;155;p12"/>
          <p:cNvSpPr txBox="1">
            <a:spLocks noGrp="1"/>
          </p:cNvSpPr>
          <p:nvPr>
            <p:ph idx="1"/>
          </p:nvPr>
        </p:nvSpPr>
        <p:spPr>
          <a:xfrm>
            <a:off x="628650" y="1690689"/>
            <a:ext cx="7886700" cy="4351338"/>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buClr>
                <a:schemeClr val="dk1"/>
              </a:buClr>
              <a:buSzPts val="2800"/>
              <a:buNone/>
            </a:pPr>
            <a:r>
              <a:rPr lang="en-US" dirty="0"/>
              <a:t>Watch the video “</a:t>
            </a:r>
            <a:r>
              <a:rPr lang="en-US" dirty="0">
                <a:hlinkClick r:id="rId3"/>
              </a:rPr>
              <a:t>The Legislative Process: Overview</a:t>
            </a:r>
            <a:r>
              <a:rPr lang="en-US" dirty="0"/>
              <a:t>” on the next slide before breaking into small groups;</a:t>
            </a:r>
            <a:endParaRPr dirty="0"/>
          </a:p>
          <a:p>
            <a:pPr marL="228600" lvl="0" indent="-228600" algn="l" rtl="0">
              <a:lnSpc>
                <a:spcPct val="90000"/>
              </a:lnSpc>
              <a:spcBef>
                <a:spcPts val="1000"/>
              </a:spcBef>
              <a:spcAft>
                <a:spcPts val="0"/>
              </a:spcAft>
              <a:buClr>
                <a:schemeClr val="dk1"/>
              </a:buClr>
              <a:buSzPts val="2800"/>
              <a:buChar char="•"/>
            </a:pPr>
            <a:r>
              <a:rPr lang="en-US" dirty="0"/>
              <a:t>In your small group:</a:t>
            </a:r>
            <a:endParaRPr dirty="0"/>
          </a:p>
          <a:p>
            <a:pPr marL="685800" lvl="1" indent="-228600" algn="l" rtl="0">
              <a:lnSpc>
                <a:spcPct val="90000"/>
              </a:lnSpc>
              <a:spcBef>
                <a:spcPts val="500"/>
              </a:spcBef>
              <a:spcAft>
                <a:spcPts val="0"/>
              </a:spcAft>
              <a:buClr>
                <a:schemeClr val="dk1"/>
              </a:buClr>
              <a:buSzPts val="2800"/>
              <a:buFont typeface="Courier New"/>
              <a:buChar char="o"/>
            </a:pPr>
            <a:r>
              <a:rPr lang="en-US" sz="2800" dirty="0"/>
              <a:t>identify who the Federal Representatives and Senators are for your state, your region of the state, </a:t>
            </a:r>
            <a:endParaRPr dirty="0"/>
          </a:p>
          <a:p>
            <a:pPr marL="685800" lvl="1" indent="-228600" algn="l" rtl="0">
              <a:lnSpc>
                <a:spcPct val="90000"/>
              </a:lnSpc>
              <a:spcBef>
                <a:spcPts val="500"/>
              </a:spcBef>
              <a:spcAft>
                <a:spcPts val="0"/>
              </a:spcAft>
              <a:buClr>
                <a:schemeClr val="dk1"/>
              </a:buClr>
              <a:buSzPts val="2800"/>
              <a:buFont typeface="Courier New"/>
              <a:buChar char="o"/>
            </a:pPr>
            <a:r>
              <a:rPr lang="en-US" sz="2800" dirty="0"/>
              <a:t>determine their committee assignments, and </a:t>
            </a:r>
            <a:endParaRPr dirty="0"/>
          </a:p>
          <a:p>
            <a:pPr marL="685800" lvl="1" indent="-228600" algn="l" rtl="0">
              <a:lnSpc>
                <a:spcPct val="90000"/>
              </a:lnSpc>
              <a:spcBef>
                <a:spcPts val="500"/>
              </a:spcBef>
              <a:spcAft>
                <a:spcPts val="0"/>
              </a:spcAft>
              <a:buClr>
                <a:schemeClr val="dk1"/>
              </a:buClr>
              <a:buSzPts val="2800"/>
              <a:buFont typeface="Courier New"/>
              <a:buChar char="o"/>
            </a:pPr>
            <a:r>
              <a:rPr lang="en-US" sz="2800" dirty="0"/>
              <a:t>find out if any of them are in committee leadership roles.</a:t>
            </a:r>
            <a:endParaRPr dirty="0"/>
          </a:p>
          <a:p>
            <a:pPr marL="228600" lvl="0" indent="-228600" algn="l" rtl="0">
              <a:lnSpc>
                <a:spcPct val="90000"/>
              </a:lnSpc>
              <a:spcBef>
                <a:spcPts val="1000"/>
              </a:spcBef>
              <a:spcAft>
                <a:spcPts val="0"/>
              </a:spcAft>
              <a:buClr>
                <a:schemeClr val="dk1"/>
              </a:buClr>
              <a:buSzPts val="2800"/>
              <a:buChar char="•"/>
            </a:pPr>
            <a:r>
              <a:rPr lang="en-US" dirty="0"/>
              <a:t>Use the following website to access this information: </a:t>
            </a:r>
            <a:r>
              <a:rPr lang="en-US" u="sng" dirty="0">
                <a:solidFill>
                  <a:schemeClr val="hlink"/>
                </a:solidFill>
                <a:hlinkClick r:id="rId3"/>
              </a:rPr>
              <a:t>U.S. Government</a:t>
            </a:r>
            <a:r>
              <a:rPr lang="en-US" dirty="0"/>
              <a:t>.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44" y="136526"/>
            <a:ext cx="7886700" cy="1325563"/>
          </a:xfrm>
        </p:spPr>
        <p:txBody>
          <a:bodyPr/>
          <a:lstStyle/>
          <a:p>
            <a:pPr algn="ctr"/>
            <a:r>
              <a:rPr lang="en-US" dirty="0">
                <a:hlinkClick r:id="rId3"/>
              </a:rPr>
              <a:t>Video: Overview of the Legislative Process</a:t>
            </a:r>
            <a:endParaRPr lang="en-US" dirty="0"/>
          </a:p>
        </p:txBody>
      </p:sp>
      <p:pic>
        <p:nvPicPr>
          <p:cNvPr id="5" name="Picture 4">
            <a:hlinkClick r:id="rId4"/>
          </p:cNvPr>
          <p:cNvPicPr>
            <a:picLocks noChangeAspect="1"/>
          </p:cNvPicPr>
          <p:nvPr/>
        </p:nvPicPr>
        <p:blipFill>
          <a:blip r:embed="rId5"/>
          <a:stretch>
            <a:fillRect/>
          </a:stretch>
        </p:blipFill>
        <p:spPr>
          <a:xfrm>
            <a:off x="2058785" y="1615259"/>
            <a:ext cx="5239415" cy="3657600"/>
          </a:xfrm>
          <a:prstGeom prst="rect">
            <a:avLst/>
          </a:prstGeom>
        </p:spPr>
      </p:pic>
      <p:sp>
        <p:nvSpPr>
          <p:cNvPr id="6" name="Rectangle 5"/>
          <p:cNvSpPr/>
          <p:nvPr/>
        </p:nvSpPr>
        <p:spPr>
          <a:xfrm>
            <a:off x="3545811" y="5426030"/>
            <a:ext cx="2265364" cy="276999"/>
          </a:xfrm>
          <a:prstGeom prst="rect">
            <a:avLst/>
          </a:prstGeom>
        </p:spPr>
        <p:txBody>
          <a:bodyPr wrap="none">
            <a:spAutoFit/>
          </a:bodyPr>
          <a:lstStyle/>
          <a:p>
            <a:r>
              <a:rPr lang="en-US" sz="1200" dirty="0">
                <a:latin typeface="+mn-lt"/>
                <a:hlinkClick r:id="rId4"/>
              </a:rPr>
              <a:t>https://youtu.be/E1CIWwu6KdQ</a:t>
            </a:r>
            <a:r>
              <a:rPr lang="en-US" sz="1200" dirty="0">
                <a:latin typeface="+mn-lt"/>
              </a:rPr>
              <a:t> </a:t>
            </a:r>
          </a:p>
        </p:txBody>
      </p:sp>
    </p:spTree>
    <p:extLst>
      <p:ext uri="{BB962C8B-B14F-4D97-AF65-F5344CB8AC3E}">
        <p14:creationId xmlns:p14="http://schemas.microsoft.com/office/powerpoint/2010/main" val="214781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0" y="365126"/>
            <a:ext cx="9144000" cy="1325563"/>
          </a:xfrm>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Phases of the Public Policy </a:t>
            </a:r>
            <a:br>
              <a:rPr lang="en-US" dirty="0"/>
            </a:br>
            <a:r>
              <a:rPr lang="en-US" dirty="0"/>
              <a:t>Life Cycle </a:t>
            </a:r>
            <a:endParaRPr b="0" dirty="0">
              <a:solidFill>
                <a:srgbClr val="002060"/>
              </a:solidFill>
            </a:endParaRPr>
          </a:p>
        </p:txBody>
      </p:sp>
      <p:sp>
        <p:nvSpPr>
          <p:cNvPr id="163" name="Google Shape;163;p13"/>
          <p:cNvSpPr/>
          <p:nvPr/>
        </p:nvSpPr>
        <p:spPr>
          <a:xfrm>
            <a:off x="1030062" y="3824619"/>
            <a:ext cx="7023652" cy="1789907"/>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The life cycle is only a framework – not all policy is formed according to this linear model. However, all policy creation is incremental and builds upon prior developments and activities.   </a:t>
            </a:r>
            <a:endParaRPr/>
          </a:p>
        </p:txBody>
      </p:sp>
      <p:sp>
        <p:nvSpPr>
          <p:cNvPr id="164" name="Google Shape;164;p13"/>
          <p:cNvSpPr/>
          <p:nvPr/>
        </p:nvSpPr>
        <p:spPr>
          <a:xfrm>
            <a:off x="771179" y="2173357"/>
            <a:ext cx="1264370" cy="1126086"/>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Definition of the Problem</a:t>
            </a:r>
            <a:endParaRPr/>
          </a:p>
        </p:txBody>
      </p:sp>
      <p:sp>
        <p:nvSpPr>
          <p:cNvPr id="165" name="Google Shape;165;p13"/>
          <p:cNvSpPr/>
          <p:nvPr/>
        </p:nvSpPr>
        <p:spPr>
          <a:xfrm>
            <a:off x="2222836" y="2182019"/>
            <a:ext cx="1264370" cy="1117424"/>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Agenda Setting</a:t>
            </a:r>
            <a:endParaRPr dirty="0"/>
          </a:p>
        </p:txBody>
      </p:sp>
      <p:sp>
        <p:nvSpPr>
          <p:cNvPr id="166" name="Google Shape;166;p13"/>
          <p:cNvSpPr/>
          <p:nvPr/>
        </p:nvSpPr>
        <p:spPr>
          <a:xfrm>
            <a:off x="3674493" y="2180381"/>
            <a:ext cx="1261430" cy="110561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Policy Adoption</a:t>
            </a:r>
            <a:endParaRPr dirty="0"/>
          </a:p>
        </p:txBody>
      </p:sp>
      <p:sp>
        <p:nvSpPr>
          <p:cNvPr id="167" name="Google Shape;167;p13"/>
          <p:cNvSpPr/>
          <p:nvPr/>
        </p:nvSpPr>
        <p:spPr>
          <a:xfrm>
            <a:off x="5123210" y="2181258"/>
            <a:ext cx="1793784" cy="110473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Implementation</a:t>
            </a:r>
            <a:endParaRPr sz="1800" dirty="0"/>
          </a:p>
        </p:txBody>
      </p:sp>
      <p:sp>
        <p:nvSpPr>
          <p:cNvPr id="168" name="Google Shape;168;p13"/>
          <p:cNvSpPr/>
          <p:nvPr/>
        </p:nvSpPr>
        <p:spPr>
          <a:xfrm>
            <a:off x="7104281" y="2181258"/>
            <a:ext cx="1161801" cy="1104733"/>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Evaluation</a:t>
            </a:r>
            <a:endParaRPr/>
          </a:p>
        </p:txBody>
      </p:sp>
      <p:cxnSp>
        <p:nvCxnSpPr>
          <p:cNvPr id="169" name="Google Shape;169;p13"/>
          <p:cNvCxnSpPr>
            <a:cxnSpLocks/>
            <a:stCxn id="165" idx="1"/>
            <a:endCxn id="165" idx="1"/>
          </p:cNvCxnSpPr>
          <p:nvPr/>
        </p:nvCxnSpPr>
        <p:spPr>
          <a:xfrm>
            <a:off x="2222836" y="2740731"/>
            <a:ext cx="0"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Ways to Engage in Advocacy </a:t>
            </a:r>
            <a:endParaRPr b="0" dirty="0">
              <a:solidFill>
                <a:srgbClr val="002060"/>
              </a:solidFill>
            </a:endParaRPr>
          </a:p>
        </p:txBody>
      </p:sp>
      <p:sp>
        <p:nvSpPr>
          <p:cNvPr id="176" name="Google Shape;176;p14"/>
          <p:cNvSpPr txBox="1">
            <a:spLocks noGrp="1"/>
          </p:cNvSpPr>
          <p:nvPr>
            <p:ph idx="1"/>
          </p:nvPr>
        </p:nvSpPr>
        <p:spPr>
          <a:xfrm>
            <a:off x="628650" y="1868557"/>
            <a:ext cx="7886700" cy="43084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000" dirty="0"/>
              <a:t>Understand the </a:t>
            </a:r>
            <a:r>
              <a:rPr lang="en-US" sz="3000" u="sng" dirty="0">
                <a:solidFill>
                  <a:schemeClr val="hlink"/>
                </a:solidFill>
                <a:hlinkClick r:id="rId3"/>
              </a:rPr>
              <a:t>legislative process</a:t>
            </a:r>
            <a:endParaRPr sz="3000" dirty="0"/>
          </a:p>
          <a:p>
            <a:pPr marL="228600" marR="0" lvl="0" indent="-228600" algn="l" rtl="0">
              <a:lnSpc>
                <a:spcPct val="90000"/>
              </a:lnSpc>
              <a:spcBef>
                <a:spcPts val="1000"/>
              </a:spcBef>
              <a:spcAft>
                <a:spcPts val="0"/>
              </a:spcAft>
              <a:buClr>
                <a:srgbClr val="000000"/>
              </a:buClr>
              <a:buSzPts val="3200"/>
              <a:buFont typeface="Arial"/>
              <a:buChar char="•"/>
            </a:pPr>
            <a:r>
              <a:rPr lang="en-US" sz="3000" b="0" i="0" u="none" strike="noStrike" cap="none" dirty="0">
                <a:solidFill>
                  <a:srgbClr val="000000"/>
                </a:solidFill>
                <a:latin typeface="Calibri"/>
                <a:ea typeface="Calibri"/>
                <a:cs typeface="Calibri"/>
                <a:sym typeface="Calibri"/>
              </a:rPr>
              <a:t>Join professional associations </a:t>
            </a:r>
            <a:endParaRPr sz="3000" dirty="0"/>
          </a:p>
          <a:p>
            <a:pPr marL="228600" lvl="0" indent="-228600" algn="l" rtl="0">
              <a:lnSpc>
                <a:spcPct val="90000"/>
              </a:lnSpc>
              <a:spcBef>
                <a:spcPts val="1000"/>
              </a:spcBef>
              <a:spcAft>
                <a:spcPts val="0"/>
              </a:spcAft>
              <a:buClr>
                <a:schemeClr val="dk1"/>
              </a:buClr>
              <a:buSzPts val="3200"/>
              <a:buChar char="•"/>
            </a:pPr>
            <a:r>
              <a:rPr lang="en-US" sz="3000" u="sng" dirty="0">
                <a:solidFill>
                  <a:schemeClr val="hlink"/>
                </a:solidFill>
                <a:hlinkClick r:id="rId4"/>
              </a:rPr>
              <a:t>Stay informed </a:t>
            </a:r>
            <a:r>
              <a:rPr lang="en-US" sz="3000" dirty="0"/>
              <a:t>about issues</a:t>
            </a:r>
            <a:endParaRPr sz="3000" dirty="0"/>
          </a:p>
          <a:p>
            <a:pPr marL="228600" lvl="0" indent="-228600" algn="l" rtl="0">
              <a:lnSpc>
                <a:spcPct val="90000"/>
              </a:lnSpc>
              <a:spcBef>
                <a:spcPts val="1000"/>
              </a:spcBef>
              <a:spcAft>
                <a:spcPts val="0"/>
              </a:spcAft>
              <a:buClr>
                <a:schemeClr val="dk1"/>
              </a:buClr>
              <a:buSzPts val="3200"/>
              <a:buChar char="•"/>
            </a:pPr>
            <a:r>
              <a:rPr lang="en-US" sz="3000" u="sng" dirty="0">
                <a:solidFill>
                  <a:schemeClr val="hlink"/>
                </a:solidFill>
                <a:hlinkClick r:id="rId5"/>
              </a:rPr>
              <a:t>Vote</a:t>
            </a:r>
            <a:r>
              <a:rPr lang="en-US" sz="3000" dirty="0"/>
              <a:t> for federal, state, and local officials</a:t>
            </a:r>
            <a:endParaRPr sz="3000" dirty="0"/>
          </a:p>
          <a:p>
            <a:pPr marL="228600" lvl="0" indent="-228600" algn="l" rtl="0">
              <a:lnSpc>
                <a:spcPct val="90000"/>
              </a:lnSpc>
              <a:spcBef>
                <a:spcPts val="1000"/>
              </a:spcBef>
              <a:spcAft>
                <a:spcPts val="0"/>
              </a:spcAft>
              <a:buClr>
                <a:schemeClr val="dk1"/>
              </a:buClr>
              <a:buSzPts val="3200"/>
              <a:buChar char="•"/>
            </a:pPr>
            <a:r>
              <a:rPr lang="en-US" sz="3000" dirty="0"/>
              <a:t>Know </a:t>
            </a:r>
            <a:r>
              <a:rPr lang="en-US" sz="3000" u="sng" dirty="0">
                <a:solidFill>
                  <a:schemeClr val="hlink"/>
                </a:solidFill>
                <a:hlinkClick r:id="rId6"/>
              </a:rPr>
              <a:t>your elected officials </a:t>
            </a:r>
            <a:r>
              <a:rPr lang="en-US" sz="3000" dirty="0"/>
              <a:t>and communicate with them</a:t>
            </a:r>
            <a:endParaRPr sz="3000" dirty="0"/>
          </a:p>
          <a:p>
            <a:pPr marL="228600" lvl="0" indent="-228600" algn="l" rtl="0">
              <a:lnSpc>
                <a:spcPct val="90000"/>
              </a:lnSpc>
              <a:spcBef>
                <a:spcPts val="1000"/>
              </a:spcBef>
              <a:spcAft>
                <a:spcPts val="0"/>
              </a:spcAft>
              <a:buClr>
                <a:schemeClr val="dk1"/>
              </a:buClr>
              <a:buSzPts val="3200"/>
              <a:buChar char="•"/>
            </a:pPr>
            <a:r>
              <a:rPr lang="en-US" sz="3000" dirty="0"/>
              <a:t>Identify and use advocacy resources</a:t>
            </a:r>
            <a:endParaRPr sz="3000" dirty="0"/>
          </a:p>
          <a:p>
            <a:pPr marL="228600" lvl="0" indent="-50800" algn="l" rtl="0">
              <a:lnSpc>
                <a:spcPct val="90000"/>
              </a:lnSpc>
              <a:spcBef>
                <a:spcPts val="1000"/>
              </a:spcBef>
              <a:spcAft>
                <a:spcPts val="0"/>
              </a:spcAft>
              <a:buClr>
                <a:schemeClr val="dk1"/>
              </a:buClr>
              <a:buSzPts val="2800"/>
              <a:buNone/>
            </a:pPr>
            <a:endParaRPr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lgn="ctr">
              <a:spcBef>
                <a:spcPts val="0"/>
              </a:spcBef>
              <a:buClr>
                <a:schemeClr val="dk1"/>
              </a:buClr>
              <a:buSzPct val="100000"/>
            </a:pPr>
            <a:r>
              <a:rPr lang="en-US" dirty="0"/>
              <a:t>Identifying an Issue and Identifying With Whom to Communicate</a:t>
            </a:r>
            <a:endParaRPr b="0" dirty="0">
              <a:solidFill>
                <a:srgbClr val="002060"/>
              </a:solidFill>
            </a:endParaRPr>
          </a:p>
        </p:txBody>
      </p:sp>
      <p:sp>
        <p:nvSpPr>
          <p:cNvPr id="183" name="Google Shape;183;p1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Using the links below, identify an issue at the state or national level that is of concern to you:</a:t>
            </a:r>
            <a:endParaRPr dirty="0"/>
          </a:p>
          <a:p>
            <a:pPr marL="0" lvl="0" indent="0" algn="l" rtl="0">
              <a:lnSpc>
                <a:spcPct val="90000"/>
              </a:lnSpc>
              <a:spcBef>
                <a:spcPts val="1000"/>
              </a:spcBef>
              <a:spcAft>
                <a:spcPts val="0"/>
              </a:spcAft>
              <a:buClr>
                <a:schemeClr val="dk1"/>
              </a:buClr>
              <a:buSzPts val="2800"/>
              <a:buNone/>
            </a:pPr>
            <a:r>
              <a:rPr lang="en-US" u="sng" dirty="0">
                <a:solidFill>
                  <a:schemeClr val="hlink"/>
                </a:solidFill>
                <a:hlinkClick r:id="rId3"/>
              </a:rPr>
              <a:t>U.S. Department of Education Laws &amp; Guidance</a:t>
            </a:r>
            <a:endParaRPr dirty="0"/>
          </a:p>
          <a:p>
            <a:pPr marL="228600" lvl="0" indent="-228600" algn="l" rtl="0">
              <a:lnSpc>
                <a:spcPct val="90000"/>
              </a:lnSpc>
              <a:spcBef>
                <a:spcPts val="1000"/>
              </a:spcBef>
              <a:spcAft>
                <a:spcPts val="0"/>
              </a:spcAft>
              <a:buClr>
                <a:schemeClr val="dk1"/>
              </a:buClr>
              <a:buSzPts val="2800"/>
              <a:buChar char="•"/>
            </a:pPr>
            <a:r>
              <a:rPr lang="en-US" dirty="0"/>
              <a:t>Discuss the importance of the issue to EI/ECSE</a:t>
            </a:r>
            <a:endParaRPr dirty="0"/>
          </a:p>
          <a:p>
            <a:pPr marL="228600" lvl="0" indent="-228600" algn="l" rtl="0">
              <a:lnSpc>
                <a:spcPct val="90000"/>
              </a:lnSpc>
              <a:spcBef>
                <a:spcPts val="1000"/>
              </a:spcBef>
              <a:spcAft>
                <a:spcPts val="0"/>
              </a:spcAft>
              <a:buClr>
                <a:schemeClr val="dk1"/>
              </a:buClr>
              <a:buSzPts val="2800"/>
              <a:buChar char="•"/>
            </a:pPr>
            <a:r>
              <a:rPr lang="en-US" dirty="0"/>
              <a:t>Using the links below, identify the policy makers with whom you will communicate about the issue:</a:t>
            </a:r>
            <a:endParaRPr dirty="0"/>
          </a:p>
          <a:p>
            <a:pPr marL="0" marR="0" lvl="0" indent="0" algn="l" rtl="0">
              <a:lnSpc>
                <a:spcPct val="90000"/>
              </a:lnSpc>
              <a:spcBef>
                <a:spcPts val="1000"/>
              </a:spcBef>
              <a:spcAft>
                <a:spcPts val="0"/>
              </a:spcAft>
              <a:buClr>
                <a:srgbClr val="000000"/>
              </a:buClr>
              <a:buSzPts val="2800"/>
              <a:buFont typeface="Arial"/>
              <a:buNone/>
            </a:pPr>
            <a:r>
              <a:rPr lang="en-US" sz="2800" b="0" i="0" u="sng" strike="noStrike" cap="none" dirty="0">
                <a:solidFill>
                  <a:srgbClr val="0070C0"/>
                </a:solidFill>
                <a:latin typeface="Calibri"/>
                <a:ea typeface="Calibri"/>
                <a:cs typeface="Calibri"/>
                <a:sym typeface="Calibri"/>
                <a:hlinkClick r:id="rId4"/>
              </a:rPr>
              <a:t>CEC Legislative Action Center </a:t>
            </a:r>
            <a:endParaRPr sz="2800" b="0" i="0" u="none" strike="noStrike" cap="none" dirty="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2800"/>
              <a:buFont typeface="Arial"/>
              <a:buNone/>
            </a:pPr>
            <a:r>
              <a:rPr lang="en-US" u="sng"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Government Agencies and Elected Officials</a:t>
            </a:r>
            <a:endParaRPr sz="2800" b="0" i="0" u="none" strike="noStrike" cap="none" dirty="0">
              <a:solidFill>
                <a:srgbClr val="0070C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628650" y="365126"/>
            <a:ext cx="7886700" cy="1052857"/>
          </a:xfrm>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cs typeface="Calibri"/>
              </a:rPr>
              <a:t>The Contact Pyramid </a:t>
            </a:r>
            <a:endParaRPr b="0" dirty="0">
              <a:solidFill>
                <a:srgbClr val="002060"/>
              </a:solidFill>
            </a:endParaRPr>
          </a:p>
        </p:txBody>
      </p:sp>
      <p:sp>
        <p:nvSpPr>
          <p:cNvPr id="190" name="Google Shape;190;p16"/>
          <p:cNvSpPr txBox="1">
            <a:spLocks noGrp="1"/>
          </p:cNvSpPr>
          <p:nvPr>
            <p:ph idx="1"/>
          </p:nvPr>
        </p:nvSpPr>
        <p:spPr>
          <a:xfrm>
            <a:off x="628650" y="1510748"/>
            <a:ext cx="7886700" cy="45587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latin typeface="Calibri"/>
                <a:ea typeface="Calibri"/>
                <a:cs typeface="Calibri"/>
                <a:sym typeface="Calibri"/>
              </a:rPr>
              <a:t>American Academy of Pediatrics (AAP). (n.d.). </a:t>
            </a:r>
            <a:r>
              <a:rPr lang="en-US" sz="1800" i="1">
                <a:latin typeface="Calibri"/>
                <a:ea typeface="Calibri"/>
                <a:cs typeface="Calibri"/>
                <a:sym typeface="Calibri"/>
              </a:rPr>
              <a:t>Advocacy Training Module 3: Working with Decision-Makers</a:t>
            </a:r>
            <a:r>
              <a:rPr lang="en-US" sz="1800">
                <a:latin typeface="Calibri"/>
                <a:ea typeface="Calibri"/>
                <a:cs typeface="Calibri"/>
                <a:sym typeface="Calibri"/>
              </a:rPr>
              <a:t>. AAP. </a:t>
            </a:r>
            <a:endParaRPr/>
          </a:p>
          <a:p>
            <a:pPr marL="0" marR="0" lvl="0" indent="0" algn="l" rtl="0">
              <a:lnSpc>
                <a:spcPct val="107000"/>
              </a:lnSpc>
              <a:spcBef>
                <a:spcPts val="0"/>
              </a:spcBef>
              <a:spcAft>
                <a:spcPts val="0"/>
              </a:spcAft>
              <a:buClr>
                <a:schemeClr val="dk1"/>
              </a:buClr>
              <a:buSzPts val="2800"/>
              <a:buChar char="•"/>
            </a:pPr>
            <a:r>
              <a:rPr lang="en-US" sz="2800">
                <a:latin typeface="Calibri"/>
                <a:ea typeface="Calibri"/>
                <a:cs typeface="Calibri"/>
                <a:sym typeface="Calibri"/>
              </a:rPr>
              <a:t>American Academy of Pediatrics (AAP). (n.d.). </a:t>
            </a:r>
            <a:r>
              <a:rPr lang="en-US" sz="2800" i="1">
                <a:latin typeface="Calibri"/>
                <a:ea typeface="Calibri"/>
                <a:cs typeface="Calibri"/>
                <a:sym typeface="Calibri"/>
              </a:rPr>
              <a:t>Advocacy Training Module 3: Working with Decision-Makers</a:t>
            </a:r>
            <a:r>
              <a:rPr lang="en-US" sz="2800">
                <a:latin typeface="Calibri"/>
                <a:ea typeface="Calibri"/>
                <a:cs typeface="Calibri"/>
                <a:sym typeface="Calibri"/>
              </a:rPr>
              <a:t>. AAP</a:t>
            </a:r>
            <a:r>
              <a:rPr lang="en-US" sz="1600">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800"/>
              <a:buNone/>
            </a:pPr>
            <a:endParaRPr/>
          </a:p>
        </p:txBody>
      </p:sp>
      <p:pic>
        <p:nvPicPr>
          <p:cNvPr id="191" name="Google Shape;191;p16" descr="The contact pyramid represented in this slide identifies the amount of contacts that would be needed with a local, state, or national decision-maker when the issue is more or less personal. More contacts are needed for less personal issues, while fewer contacts are needed for more personal issues. "/>
          <p:cNvPicPr preferRelativeResize="0"/>
          <p:nvPr/>
        </p:nvPicPr>
        <p:blipFill rotWithShape="1">
          <a:blip r:embed="rId3">
            <a:alphaModFix/>
          </a:blip>
          <a:srcRect/>
          <a:stretch/>
        </p:blipFill>
        <p:spPr>
          <a:xfrm>
            <a:off x="628650" y="1510749"/>
            <a:ext cx="7886701" cy="3521628"/>
          </a:xfrm>
          <a:prstGeom prst="rect">
            <a:avLst/>
          </a:prstGeom>
          <a:noFill/>
          <a:ln>
            <a:noFill/>
          </a:ln>
        </p:spPr>
      </p:pic>
      <p:pic>
        <p:nvPicPr>
          <p:cNvPr id="192" name="Google Shape;192;p16"/>
          <p:cNvPicPr preferRelativeResize="0"/>
          <p:nvPr/>
        </p:nvPicPr>
        <p:blipFill rotWithShape="1">
          <a:blip r:embed="rId4">
            <a:alphaModFix/>
          </a:blip>
          <a:srcRect/>
          <a:stretch/>
        </p:blipFill>
        <p:spPr>
          <a:xfrm>
            <a:off x="3578087" y="5347251"/>
            <a:ext cx="5221356" cy="60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400"/>
            </a:pPr>
            <a:r>
              <a:rPr lang="en-US" dirty="0">
                <a:latin typeface="Calibri"/>
                <a:sym typeface="Calibri"/>
              </a:rPr>
              <a:t>Ways to Communicate</a:t>
            </a:r>
            <a:endParaRPr dirty="0">
              <a:latin typeface="Calibri"/>
              <a:sym typeface="Calibri"/>
            </a:endParaRPr>
          </a:p>
        </p:txBody>
      </p:sp>
      <p:sp>
        <p:nvSpPr>
          <p:cNvPr id="199" name="Google Shape;199;p17"/>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3200"/>
              <a:buChar char="•"/>
            </a:pPr>
            <a:r>
              <a:rPr lang="en-US" sz="3200" dirty="0"/>
              <a:t>Phone calls</a:t>
            </a:r>
            <a:endParaRPr dirty="0"/>
          </a:p>
          <a:p>
            <a:pPr marL="228600" lvl="0" indent="-228600" algn="l" rtl="0">
              <a:lnSpc>
                <a:spcPct val="150000"/>
              </a:lnSpc>
              <a:spcBef>
                <a:spcPts val="1000"/>
              </a:spcBef>
              <a:spcAft>
                <a:spcPts val="0"/>
              </a:spcAft>
              <a:buClr>
                <a:schemeClr val="dk1"/>
              </a:buClr>
              <a:buSzPts val="3200"/>
              <a:buChar char="•"/>
            </a:pPr>
            <a:r>
              <a:rPr lang="en-US" sz="3200" dirty="0"/>
              <a:t>Writing letters</a:t>
            </a:r>
            <a:endParaRPr dirty="0"/>
          </a:p>
          <a:p>
            <a:pPr marL="228600" lvl="0" indent="-228600" algn="l" rtl="0">
              <a:lnSpc>
                <a:spcPct val="150000"/>
              </a:lnSpc>
              <a:spcBef>
                <a:spcPts val="1000"/>
              </a:spcBef>
              <a:spcAft>
                <a:spcPts val="0"/>
              </a:spcAft>
              <a:buClr>
                <a:schemeClr val="dk1"/>
              </a:buClr>
              <a:buSzPts val="3200"/>
              <a:buChar char="•"/>
            </a:pPr>
            <a:r>
              <a:rPr lang="en-US" sz="3200" dirty="0"/>
              <a:t>Sending emails</a:t>
            </a:r>
            <a:endParaRPr dirty="0"/>
          </a:p>
          <a:p>
            <a:pPr marL="228600" lvl="0" indent="-228600" algn="l" rtl="0">
              <a:lnSpc>
                <a:spcPct val="150000"/>
              </a:lnSpc>
              <a:spcBef>
                <a:spcPts val="1000"/>
              </a:spcBef>
              <a:spcAft>
                <a:spcPts val="0"/>
              </a:spcAft>
              <a:buClr>
                <a:schemeClr val="dk1"/>
              </a:buClr>
              <a:buSzPts val="3200"/>
              <a:buChar char="•"/>
            </a:pPr>
            <a:r>
              <a:rPr lang="en-US" sz="3200" dirty="0"/>
              <a:t>Meetings</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00" name="Google Shape;200;p17" descr="using laptop - types of communication stock pictures, royalty-free photos &amp; images"/>
          <p:cNvPicPr preferRelativeResize="0"/>
          <p:nvPr/>
        </p:nvPicPr>
        <p:blipFill rotWithShape="1">
          <a:blip r:embed="rId3">
            <a:alphaModFix/>
          </a:blip>
          <a:srcRect l="17151" r="23233" b="-1"/>
          <a:stretch/>
        </p:blipFill>
        <p:spPr>
          <a:xfrm>
            <a:off x="4629150" y="1825625"/>
            <a:ext cx="3886200" cy="3717925"/>
          </a:xfrm>
          <a:prstGeom prst="rect">
            <a:avLst/>
          </a:prstGeom>
          <a:solidFill>
            <a:srgbClr val="FFFFFF"/>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628650" y="365127"/>
            <a:ext cx="7886700" cy="702648"/>
          </a:xfrm>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Phone Calls</a:t>
            </a:r>
            <a:endParaRPr b="0" dirty="0">
              <a:solidFill>
                <a:srgbClr val="002060"/>
              </a:solidFill>
            </a:endParaRPr>
          </a:p>
        </p:txBody>
      </p:sp>
      <p:sp>
        <p:nvSpPr>
          <p:cNvPr id="207" name="Google Shape;207;p18"/>
          <p:cNvSpPr txBox="1">
            <a:spLocks noGrp="1"/>
          </p:cNvSpPr>
          <p:nvPr>
            <p:ph idx="1"/>
          </p:nvPr>
        </p:nvSpPr>
        <p:spPr>
          <a:xfrm>
            <a:off x="628650" y="1432902"/>
            <a:ext cx="7886700" cy="474406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dirty="0"/>
              <a:t>Plan before making the call</a:t>
            </a:r>
            <a:endParaRPr dirty="0"/>
          </a:p>
          <a:p>
            <a:pPr marL="228600" lvl="0" indent="-228600" algn="l" rtl="0">
              <a:lnSpc>
                <a:spcPct val="90000"/>
              </a:lnSpc>
              <a:spcBef>
                <a:spcPts val="1000"/>
              </a:spcBef>
              <a:spcAft>
                <a:spcPts val="0"/>
              </a:spcAft>
              <a:buClr>
                <a:schemeClr val="dk1"/>
              </a:buClr>
              <a:buSzPts val="3200"/>
              <a:buChar char="•"/>
            </a:pPr>
            <a:r>
              <a:rPr lang="en-US" sz="3200" dirty="0"/>
              <a:t>Identify the key point(s) of </a:t>
            </a:r>
            <a:endParaRPr dirty="0"/>
          </a:p>
          <a:p>
            <a:pPr marL="0" lvl="0" indent="0" algn="l" rtl="0">
              <a:lnSpc>
                <a:spcPct val="90000"/>
              </a:lnSpc>
              <a:spcBef>
                <a:spcPts val="1000"/>
              </a:spcBef>
              <a:spcAft>
                <a:spcPts val="0"/>
              </a:spcAft>
              <a:buClr>
                <a:schemeClr val="dk1"/>
              </a:buClr>
              <a:buSzPts val="3200"/>
              <a:buNone/>
            </a:pPr>
            <a:r>
              <a:rPr lang="en-US" sz="3200" dirty="0"/>
              <a:t>    your message</a:t>
            </a:r>
            <a:endParaRPr dirty="0"/>
          </a:p>
          <a:p>
            <a:pPr marL="228600" lvl="0" indent="-228600" algn="l" rtl="0">
              <a:lnSpc>
                <a:spcPct val="90000"/>
              </a:lnSpc>
              <a:spcBef>
                <a:spcPts val="1000"/>
              </a:spcBef>
              <a:spcAft>
                <a:spcPts val="0"/>
              </a:spcAft>
              <a:buClr>
                <a:schemeClr val="dk1"/>
              </a:buClr>
              <a:buSzPts val="3200"/>
              <a:buChar char="•"/>
            </a:pPr>
            <a:r>
              <a:rPr lang="en-US" sz="3200" dirty="0"/>
              <a:t>Make the call</a:t>
            </a:r>
            <a:endParaRPr dirty="0"/>
          </a:p>
          <a:p>
            <a:pPr marL="228600" lvl="0" indent="-228600" algn="l" rtl="0">
              <a:lnSpc>
                <a:spcPct val="90000"/>
              </a:lnSpc>
              <a:spcBef>
                <a:spcPts val="1000"/>
              </a:spcBef>
              <a:spcAft>
                <a:spcPts val="0"/>
              </a:spcAft>
              <a:buClr>
                <a:schemeClr val="dk1"/>
              </a:buClr>
              <a:buSzPts val="3200"/>
              <a:buChar char="•"/>
            </a:pPr>
            <a:r>
              <a:rPr lang="en-US" sz="3200" dirty="0"/>
              <a:t>Prepare to talk to a staff </a:t>
            </a:r>
            <a:endParaRPr dirty="0"/>
          </a:p>
          <a:p>
            <a:pPr marL="0" lvl="0" indent="0" algn="l" rtl="0">
              <a:lnSpc>
                <a:spcPct val="90000"/>
              </a:lnSpc>
              <a:spcBef>
                <a:spcPts val="1000"/>
              </a:spcBef>
              <a:spcAft>
                <a:spcPts val="0"/>
              </a:spcAft>
              <a:buClr>
                <a:schemeClr val="dk1"/>
              </a:buClr>
              <a:buSzPts val="3200"/>
              <a:buNone/>
            </a:pPr>
            <a:r>
              <a:rPr lang="en-US" sz="3200" dirty="0"/>
              <a:t>   person or leave a message</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08" name="Google Shape;208;p18" descr="Black Woman chatting on a smartphone sitting at the cafe table. Happy freelancer or office female working remotely use a laptop. Black Woman chatting on a smartphone sitting at the cafe table. Happy freelancer or office female working remotely use a laptop. African girl looking at the phone, drinking coffee at the workplace. calling phone stock illustrations"/>
          <p:cNvPicPr preferRelativeResize="0"/>
          <p:nvPr/>
        </p:nvPicPr>
        <p:blipFill rotWithShape="1">
          <a:blip r:embed="rId3">
            <a:alphaModFix/>
          </a:blip>
          <a:srcRect/>
          <a:stretch/>
        </p:blipFill>
        <p:spPr>
          <a:xfrm>
            <a:off x="5552661" y="1219201"/>
            <a:ext cx="3405808" cy="33925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Writing Letters </a:t>
            </a:r>
            <a:endParaRPr b="0" dirty="0">
              <a:solidFill>
                <a:srgbClr val="002060"/>
              </a:solidFill>
            </a:endParaRPr>
          </a:p>
        </p:txBody>
      </p:sp>
      <p:sp>
        <p:nvSpPr>
          <p:cNvPr id="215" name="Google Shape;215;p1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3200"/>
              <a:buChar char="•"/>
            </a:pPr>
            <a:r>
              <a:rPr lang="en-US" sz="3200"/>
              <a:t>Identify who you are</a:t>
            </a:r>
            <a:endParaRPr/>
          </a:p>
          <a:p>
            <a:pPr marL="228600" lvl="0" indent="-228600" algn="l" rtl="0">
              <a:lnSpc>
                <a:spcPct val="150000"/>
              </a:lnSpc>
              <a:spcBef>
                <a:spcPts val="1000"/>
              </a:spcBef>
              <a:spcAft>
                <a:spcPts val="0"/>
              </a:spcAft>
              <a:buClr>
                <a:schemeClr val="dk1"/>
              </a:buClr>
              <a:buSzPts val="3200"/>
              <a:buChar char="•"/>
            </a:pPr>
            <a:r>
              <a:rPr lang="en-US" sz="3200"/>
              <a:t>Personalize the letter</a:t>
            </a:r>
            <a:endParaRPr/>
          </a:p>
          <a:p>
            <a:pPr marL="228600" lvl="0" indent="-228600" algn="l" rtl="0">
              <a:lnSpc>
                <a:spcPct val="150000"/>
              </a:lnSpc>
              <a:spcBef>
                <a:spcPts val="1000"/>
              </a:spcBef>
              <a:spcAft>
                <a:spcPts val="0"/>
              </a:spcAft>
              <a:buClr>
                <a:schemeClr val="dk1"/>
              </a:buClr>
              <a:buSzPts val="3200"/>
              <a:buChar char="•"/>
            </a:pPr>
            <a:r>
              <a:rPr lang="en-US" sz="3200"/>
              <a:t>Emphasize a local connection</a:t>
            </a:r>
            <a:endParaRPr/>
          </a:p>
          <a:p>
            <a:pPr marL="228600" lvl="0" indent="-228600" algn="l" rtl="0">
              <a:lnSpc>
                <a:spcPct val="150000"/>
              </a:lnSpc>
              <a:spcBef>
                <a:spcPts val="1000"/>
              </a:spcBef>
              <a:spcAft>
                <a:spcPts val="0"/>
              </a:spcAft>
              <a:buClr>
                <a:schemeClr val="dk1"/>
              </a:buClr>
              <a:buSzPts val="3200"/>
              <a:buChar char="•"/>
            </a:pPr>
            <a:r>
              <a:rPr lang="en-US" sz="3200"/>
              <a:t>Keep it brief</a:t>
            </a:r>
            <a:endParaRPr/>
          </a:p>
        </p:txBody>
      </p:sp>
      <p:pic>
        <p:nvPicPr>
          <p:cNvPr id="216" name="Google Shape;216;p19"/>
          <p:cNvPicPr preferRelativeResize="0"/>
          <p:nvPr/>
        </p:nvPicPr>
        <p:blipFill rotWithShape="1">
          <a:blip r:embed="rId3">
            <a:alphaModFix/>
          </a:blip>
          <a:srcRect/>
          <a:stretch/>
        </p:blipFill>
        <p:spPr>
          <a:xfrm>
            <a:off x="5844208" y="2080591"/>
            <a:ext cx="2671142" cy="30612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Advocacy Letter for Legislation: What to Include </a:t>
            </a:r>
            <a:endParaRPr b="0" dirty="0">
              <a:solidFill>
                <a:srgbClr val="002060"/>
              </a:solidFill>
            </a:endParaRPr>
          </a:p>
        </p:txBody>
      </p:sp>
      <p:sp>
        <p:nvSpPr>
          <p:cNvPr id="223" name="Google Shape;223;p20"/>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Salutation – Dear Senator/Representative______</a:t>
            </a:r>
            <a:endParaRPr dirty="0"/>
          </a:p>
          <a:p>
            <a:pPr marL="228600" lvl="0" indent="-228600" algn="l" rtl="0">
              <a:lnSpc>
                <a:spcPct val="90000"/>
              </a:lnSpc>
              <a:spcBef>
                <a:spcPts val="1000"/>
              </a:spcBef>
              <a:spcAft>
                <a:spcPts val="0"/>
              </a:spcAft>
              <a:buClr>
                <a:schemeClr val="dk1"/>
              </a:buClr>
              <a:buSzPts val="2800"/>
              <a:buChar char="•"/>
            </a:pPr>
            <a:r>
              <a:rPr lang="en-US" dirty="0"/>
              <a:t>Opening paragraph – subject of letter, bill number/name, information about the writer</a:t>
            </a:r>
            <a:endParaRPr dirty="0"/>
          </a:p>
          <a:p>
            <a:pPr marL="228600" lvl="0" indent="-228600" algn="l" rtl="0">
              <a:lnSpc>
                <a:spcPct val="90000"/>
              </a:lnSpc>
              <a:spcBef>
                <a:spcPts val="1000"/>
              </a:spcBef>
              <a:spcAft>
                <a:spcPts val="0"/>
              </a:spcAft>
              <a:buClr>
                <a:schemeClr val="dk1"/>
              </a:buClr>
              <a:buSzPts val="2800"/>
              <a:buChar char="•"/>
            </a:pPr>
            <a:r>
              <a:rPr lang="en-US" dirty="0"/>
              <a:t>Body of letter</a:t>
            </a:r>
            <a:endParaRPr dirty="0"/>
          </a:p>
          <a:p>
            <a:pPr marL="685800" lvl="1" indent="-228600" algn="l" rtl="0">
              <a:lnSpc>
                <a:spcPct val="90000"/>
              </a:lnSpc>
              <a:spcBef>
                <a:spcPts val="500"/>
              </a:spcBef>
              <a:spcAft>
                <a:spcPts val="0"/>
              </a:spcAft>
              <a:buClr>
                <a:schemeClr val="dk1"/>
              </a:buClr>
              <a:buSzPts val="2800"/>
              <a:buFont typeface="Noto Sans Symbols"/>
              <a:buChar char="⮚"/>
            </a:pPr>
            <a:r>
              <a:rPr lang="en-US" sz="2800" dirty="0"/>
              <a:t>  Simple, factual explanation of issue</a:t>
            </a:r>
            <a:endParaRPr dirty="0"/>
          </a:p>
          <a:p>
            <a:pPr marL="685800" lvl="1" indent="-228600" algn="l" rtl="0">
              <a:lnSpc>
                <a:spcPct val="90000"/>
              </a:lnSpc>
              <a:spcBef>
                <a:spcPts val="500"/>
              </a:spcBef>
              <a:spcAft>
                <a:spcPts val="0"/>
              </a:spcAft>
              <a:buClr>
                <a:schemeClr val="dk1"/>
              </a:buClr>
              <a:buSzPts val="2800"/>
              <a:buFont typeface="Noto Sans Symbols"/>
              <a:buChar char="⮚"/>
            </a:pPr>
            <a:r>
              <a:rPr lang="en-US" sz="2800" dirty="0"/>
              <a:t>  Local example of implications </a:t>
            </a:r>
            <a:endParaRPr dirty="0"/>
          </a:p>
          <a:p>
            <a:pPr marL="685800" lvl="1" indent="-228600" algn="l" rtl="0">
              <a:lnSpc>
                <a:spcPct val="90000"/>
              </a:lnSpc>
              <a:spcBef>
                <a:spcPts val="500"/>
              </a:spcBef>
              <a:spcAft>
                <a:spcPts val="0"/>
              </a:spcAft>
              <a:buClr>
                <a:schemeClr val="dk1"/>
              </a:buClr>
              <a:buSzPts val="2800"/>
              <a:buFont typeface="Noto Sans Symbols"/>
              <a:buChar char="⮚"/>
            </a:pPr>
            <a:r>
              <a:rPr lang="en-US" sz="2800" dirty="0"/>
              <a:t>  Support or opposition of the bill</a:t>
            </a:r>
            <a:endParaRPr dirty="0"/>
          </a:p>
          <a:p>
            <a:pPr marL="685800" lvl="1" indent="-228600" algn="l" rtl="0">
              <a:lnSpc>
                <a:spcPct val="90000"/>
              </a:lnSpc>
              <a:spcBef>
                <a:spcPts val="500"/>
              </a:spcBef>
              <a:spcAft>
                <a:spcPts val="0"/>
              </a:spcAft>
              <a:buClr>
                <a:schemeClr val="dk1"/>
              </a:buClr>
              <a:buSzPts val="2800"/>
              <a:buFont typeface="Noto Sans Symbols"/>
              <a:buChar char="⮚"/>
            </a:pPr>
            <a:r>
              <a:rPr lang="en-US" sz="2800" dirty="0"/>
              <a:t>  Offer to provide more information</a:t>
            </a:r>
            <a:endParaRPr dirty="0"/>
          </a:p>
          <a:p>
            <a:pPr marL="685800" lvl="1" indent="-228600" algn="l" rtl="0">
              <a:lnSpc>
                <a:spcPct val="90000"/>
              </a:lnSpc>
              <a:spcBef>
                <a:spcPts val="500"/>
              </a:spcBef>
              <a:spcAft>
                <a:spcPts val="0"/>
              </a:spcAft>
              <a:buClr>
                <a:schemeClr val="dk1"/>
              </a:buClr>
              <a:buSzPts val="2800"/>
              <a:buFont typeface="Noto Sans Symbols"/>
              <a:buChar char="⮚"/>
            </a:pPr>
            <a:r>
              <a:rPr lang="en-US" sz="2800" dirty="0"/>
              <a:t>  Reply requested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Clr>
                <a:schemeClr val="dk1"/>
              </a:buClr>
              <a:buSzPts val="3600"/>
            </a:pPr>
            <a:r>
              <a:rPr lang="en-US" kern="1200" dirty="0"/>
              <a:t>Standard 7 </a:t>
            </a:r>
            <a:endParaRPr dirty="0">
              <a:solidFill>
                <a:srgbClr val="002060"/>
              </a:solidFill>
            </a:endParaRPr>
          </a:p>
        </p:txBody>
      </p:sp>
      <p:sp>
        <p:nvSpPr>
          <p:cNvPr id="59" name="Google Shape;59;p2"/>
          <p:cNvSpPr txBox="1">
            <a:spLocks noGrp="1"/>
          </p:cNvSpPr>
          <p:nvPr>
            <p:ph idx="1"/>
          </p:nvPr>
        </p:nvSpPr>
        <p:spPr>
          <a:xfrm>
            <a:off x="628650" y="1526687"/>
            <a:ext cx="78867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chemeClr val="dk1"/>
              </a:buClr>
              <a:buSzPts val="2800"/>
              <a:buNone/>
            </a:pPr>
            <a:r>
              <a:rPr lang="en-US" dirty="0"/>
              <a:t>Candidates identify and engage with the profession of early intervention and early childhood special education (EI/ECSE) by exhibiting skills in reflective practice, advocacy, and leadership while adhering to ethical and legal guidelines. Evidence-based and recommended practices are promoted and used by candidates.</a:t>
            </a:r>
            <a:endParaRPr dirty="0"/>
          </a:p>
        </p:txBody>
      </p:sp>
    </p:spTree>
    <p:extLst>
      <p:ext uri="{BB962C8B-B14F-4D97-AF65-F5344CB8AC3E}">
        <p14:creationId xmlns:p14="http://schemas.microsoft.com/office/powerpoint/2010/main" val="552754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Sample Advocacy Letters </a:t>
            </a:r>
            <a:endParaRPr b="0" dirty="0">
              <a:solidFill>
                <a:srgbClr val="002060"/>
              </a:solidFill>
            </a:endParaRPr>
          </a:p>
        </p:txBody>
      </p:sp>
      <p:sp>
        <p:nvSpPr>
          <p:cNvPr id="230" name="Google Shape;230;p21"/>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3200" dirty="0"/>
              <a:t>Open the two URL links below:</a:t>
            </a:r>
            <a:endParaRPr dirty="0"/>
          </a:p>
          <a:p>
            <a:pPr marL="228600" lvl="0" indent="-228600" algn="l" rtl="0">
              <a:lnSpc>
                <a:spcPct val="90000"/>
              </a:lnSpc>
              <a:spcBef>
                <a:spcPts val="1000"/>
              </a:spcBef>
              <a:spcAft>
                <a:spcPts val="0"/>
              </a:spcAft>
              <a:buClr>
                <a:schemeClr val="dk1"/>
              </a:buClr>
              <a:buSzPct val="100000"/>
              <a:buChar char="•"/>
            </a:pPr>
            <a:r>
              <a:rPr lang="en-US" sz="3200" dirty="0"/>
              <a:t>Read the form letter on the CEC website</a:t>
            </a:r>
            <a:endParaRPr dirty="0"/>
          </a:p>
          <a:p>
            <a:pPr marL="228600" lvl="0" indent="-228600" algn="l" rtl="0">
              <a:lnSpc>
                <a:spcPct val="90000"/>
              </a:lnSpc>
              <a:spcBef>
                <a:spcPts val="1000"/>
              </a:spcBef>
              <a:spcAft>
                <a:spcPts val="0"/>
              </a:spcAft>
              <a:buClr>
                <a:schemeClr val="dk1"/>
              </a:buClr>
              <a:buSzPct val="100000"/>
              <a:buChar char="•"/>
            </a:pPr>
            <a:r>
              <a:rPr lang="en-US" sz="3200" dirty="0"/>
              <a:t>Read 1-2 of the advocacy letters on the DEC website</a:t>
            </a:r>
            <a:endParaRPr dirty="0"/>
          </a:p>
          <a:p>
            <a:pPr marL="228600" lvl="0" indent="-228600" algn="l" rtl="0">
              <a:lnSpc>
                <a:spcPct val="90000"/>
              </a:lnSpc>
              <a:spcBef>
                <a:spcPts val="1000"/>
              </a:spcBef>
              <a:spcAft>
                <a:spcPts val="0"/>
              </a:spcAft>
              <a:buClr>
                <a:schemeClr val="dk1"/>
              </a:buClr>
              <a:buSzPct val="100000"/>
              <a:buChar char="•"/>
            </a:pPr>
            <a:r>
              <a:rPr lang="en-US" sz="3200" dirty="0"/>
              <a:t>Revise the message body of the form letter and submit based on review of the sample letters and “what to include” tips on the previous slide </a:t>
            </a:r>
            <a:endParaRPr dirty="0"/>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sz="2400" dirty="0"/>
              <a:t>CEC Legislative Action Center – </a:t>
            </a:r>
            <a:r>
              <a:rPr lang="en-US" sz="2400" u="sng" dirty="0">
                <a:solidFill>
                  <a:schemeClr val="hlink"/>
                </a:solidFill>
                <a:hlinkClick r:id="rId3"/>
              </a:rPr>
              <a:t>form letters</a:t>
            </a:r>
            <a:endParaRPr sz="2400" dirty="0"/>
          </a:p>
          <a:p>
            <a:pPr marL="0" marR="0" lvl="0" indent="0" algn="l" rtl="0">
              <a:lnSpc>
                <a:spcPct val="90000"/>
              </a:lnSpc>
              <a:spcBef>
                <a:spcPts val="1000"/>
              </a:spcBef>
              <a:spcAft>
                <a:spcPts val="0"/>
              </a:spcAft>
              <a:buClr>
                <a:schemeClr val="dk1"/>
              </a:buClr>
              <a:buSzPct val="100000"/>
              <a:buNone/>
            </a:pPr>
            <a:r>
              <a:rPr lang="en-US" sz="2400" dirty="0"/>
              <a:t>DEC Policy and Advocacy – </a:t>
            </a:r>
            <a:r>
              <a:rPr lang="en-US" sz="2400" u="sng" dirty="0">
                <a:solidFill>
                  <a:schemeClr val="hlink"/>
                </a:solidFill>
                <a:hlinkClick r:id="rId4"/>
              </a:rPr>
              <a:t>sample advocacy letters</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400"/>
            </a:pPr>
            <a:r>
              <a:rPr lang="en-US" dirty="0">
                <a:latin typeface="Calibri"/>
                <a:sym typeface="Calibri"/>
              </a:rPr>
              <a:t>Sending Emails </a:t>
            </a:r>
            <a:endParaRPr dirty="0">
              <a:latin typeface="Calibri"/>
              <a:sym typeface="Calibri"/>
            </a:endParaRPr>
          </a:p>
        </p:txBody>
      </p:sp>
      <p:sp>
        <p:nvSpPr>
          <p:cNvPr id="237" name="Google Shape;237;p22"/>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US" sz="3000" dirty="0"/>
              <a:t>Identify yourself in the subject line</a:t>
            </a:r>
            <a:endParaRPr sz="3000" dirty="0"/>
          </a:p>
          <a:p>
            <a:pPr marL="228600" lvl="0" indent="-228600" algn="l" rtl="0">
              <a:lnSpc>
                <a:spcPct val="100000"/>
              </a:lnSpc>
              <a:spcBef>
                <a:spcPts val="1000"/>
              </a:spcBef>
              <a:spcAft>
                <a:spcPts val="0"/>
              </a:spcAft>
              <a:buClr>
                <a:schemeClr val="dk1"/>
              </a:buClr>
              <a:buSzPts val="3200"/>
              <a:buChar char="•"/>
            </a:pPr>
            <a:r>
              <a:rPr lang="en-US" sz="3000" dirty="0"/>
              <a:t>Personalize the content</a:t>
            </a:r>
            <a:endParaRPr sz="3000" dirty="0"/>
          </a:p>
          <a:p>
            <a:pPr marL="228600" lvl="0" indent="-228600" algn="l" rtl="0">
              <a:lnSpc>
                <a:spcPct val="100000"/>
              </a:lnSpc>
              <a:spcBef>
                <a:spcPts val="1000"/>
              </a:spcBef>
              <a:spcAft>
                <a:spcPts val="0"/>
              </a:spcAft>
              <a:buClr>
                <a:schemeClr val="dk1"/>
              </a:buClr>
              <a:buSzPts val="3200"/>
              <a:buChar char="•"/>
            </a:pPr>
            <a:r>
              <a:rPr lang="en-US" sz="3000" dirty="0"/>
              <a:t>Follow-up by phone, letter, or meeting</a:t>
            </a:r>
            <a:endParaRPr sz="3000" dirty="0"/>
          </a:p>
        </p:txBody>
      </p:sp>
      <p:sp>
        <p:nvSpPr>
          <p:cNvPr id="238" name="Google Shape;238;p22"/>
          <p:cNvSpPr txBox="1">
            <a:spLocks noGrp="1"/>
          </p:cNvSpPr>
          <p:nvPr>
            <p:ph sz="half" idx="2"/>
          </p:nvPr>
        </p:nvSpPr>
        <p:spPr>
          <a:xfrm>
            <a:off x="5433390" y="1825625"/>
            <a:ext cx="308196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p:txBody>
      </p:sp>
      <p:pic>
        <p:nvPicPr>
          <p:cNvPr id="239" name="Google Shape;239;p22"/>
          <p:cNvPicPr preferRelativeResize="0"/>
          <p:nvPr/>
        </p:nvPicPr>
        <p:blipFill rotWithShape="1">
          <a:blip r:embed="rId3">
            <a:alphaModFix/>
          </a:blip>
          <a:srcRect/>
          <a:stretch/>
        </p:blipFill>
        <p:spPr>
          <a:xfrm>
            <a:off x="4969566" y="1825626"/>
            <a:ext cx="3545784" cy="2653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Scheduled Meetings </a:t>
            </a:r>
            <a:endParaRPr b="0" dirty="0">
              <a:solidFill>
                <a:srgbClr val="002060"/>
              </a:solidFill>
            </a:endParaRPr>
          </a:p>
        </p:txBody>
      </p:sp>
      <p:sp>
        <p:nvSpPr>
          <p:cNvPr id="246" name="Google Shape;246;p23"/>
          <p:cNvSpPr txBox="1">
            <a:spLocks noGrp="1"/>
          </p:cNvSpPr>
          <p:nvPr>
            <p:ph idx="1"/>
          </p:nvPr>
        </p:nvSpPr>
        <p:spPr>
          <a:xfrm>
            <a:off x="628650" y="1838877"/>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Before the meeting – plan</a:t>
            </a:r>
            <a:endParaRPr dirty="0"/>
          </a:p>
          <a:p>
            <a:pPr marL="228600" lvl="0" indent="-228600" algn="l" rtl="0">
              <a:lnSpc>
                <a:spcPct val="150000"/>
              </a:lnSpc>
              <a:spcBef>
                <a:spcPts val="1000"/>
              </a:spcBef>
              <a:spcAft>
                <a:spcPts val="0"/>
              </a:spcAft>
              <a:buClr>
                <a:schemeClr val="dk1"/>
              </a:buClr>
              <a:buSzPts val="2800"/>
              <a:buChar char="•"/>
            </a:pPr>
            <a:r>
              <a:rPr lang="en-US" dirty="0"/>
              <a:t>During the meeting – allow for discussion, share information visually</a:t>
            </a:r>
            <a:endParaRPr dirty="0"/>
          </a:p>
          <a:p>
            <a:pPr marL="228600" lvl="0" indent="-228600" algn="l" rtl="0">
              <a:lnSpc>
                <a:spcPct val="150000"/>
              </a:lnSpc>
              <a:spcBef>
                <a:spcPts val="1000"/>
              </a:spcBef>
              <a:spcAft>
                <a:spcPts val="0"/>
              </a:spcAft>
              <a:buClr>
                <a:schemeClr val="dk1"/>
              </a:buClr>
              <a:buSzPts val="2800"/>
              <a:buChar char="•"/>
            </a:pPr>
            <a:r>
              <a:rPr lang="en-US" dirty="0"/>
              <a:t>After the meeting – follow-up</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Calibri"/>
                <a:sym typeface="Calibri"/>
              </a:rPr>
              <a:t>Impromptu Meetings: </a:t>
            </a:r>
            <a:br>
              <a:rPr lang="en-US" dirty="0">
                <a:latin typeface="Calibri"/>
                <a:sym typeface="Calibri"/>
              </a:rPr>
            </a:br>
            <a:r>
              <a:rPr lang="en-US" dirty="0">
                <a:latin typeface="Calibri"/>
                <a:sym typeface="Calibri"/>
              </a:rPr>
              <a:t>Elevator Pitch</a:t>
            </a:r>
            <a:endParaRPr dirty="0">
              <a:latin typeface="Calibri"/>
              <a:sym typeface="Calibri"/>
            </a:endParaRPr>
          </a:p>
        </p:txBody>
      </p:sp>
      <p:sp>
        <p:nvSpPr>
          <p:cNvPr id="253" name="Google Shape;253;p2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3200"/>
              <a:buChar char="•"/>
            </a:pPr>
            <a:r>
              <a:rPr lang="en-US" sz="3000" dirty="0"/>
              <a:t>Brief summary of an issue/problem delivered in 30 seconds to 2 minutes</a:t>
            </a:r>
            <a:endParaRPr sz="3000" dirty="0"/>
          </a:p>
          <a:p>
            <a:pPr marL="228600" lvl="0" indent="-228600" algn="l" rtl="0">
              <a:lnSpc>
                <a:spcPct val="150000"/>
              </a:lnSpc>
              <a:spcBef>
                <a:spcPts val="1000"/>
              </a:spcBef>
              <a:spcAft>
                <a:spcPts val="0"/>
              </a:spcAft>
              <a:buClr>
                <a:schemeClr val="dk1"/>
              </a:buClr>
              <a:buSzPts val="3200"/>
              <a:buChar char="•"/>
            </a:pPr>
            <a:r>
              <a:rPr lang="en-US" sz="3000" dirty="0"/>
              <a:t>Planned “speech” for impromptu delivery</a:t>
            </a:r>
            <a:endParaRPr sz="3000" dirty="0"/>
          </a:p>
          <a:p>
            <a:pPr marL="228600" lvl="0" indent="-228600" algn="l" rtl="0">
              <a:lnSpc>
                <a:spcPct val="150000"/>
              </a:lnSpc>
              <a:spcBef>
                <a:spcPts val="1000"/>
              </a:spcBef>
              <a:spcAft>
                <a:spcPts val="0"/>
              </a:spcAft>
              <a:buClr>
                <a:schemeClr val="dk1"/>
              </a:buClr>
              <a:buSzPts val="3200"/>
              <a:buChar char="•"/>
            </a:pPr>
            <a:r>
              <a:rPr lang="en-US" sz="3000" dirty="0"/>
              <a:t>Goal – to pique the interest of the listener and lead to a follow-up meeting </a:t>
            </a:r>
            <a:endParaRPr sz="3000" dirty="0"/>
          </a:p>
        </p:txBody>
      </p:sp>
      <p:pic>
        <p:nvPicPr>
          <p:cNvPr id="254" name="Google Shape;254;p24"/>
          <p:cNvPicPr preferRelativeResize="0"/>
          <p:nvPr/>
        </p:nvPicPr>
        <p:blipFill rotWithShape="1">
          <a:blip r:embed="rId3">
            <a:alphaModFix/>
          </a:blip>
          <a:srcRect/>
          <a:stretch/>
        </p:blipFill>
        <p:spPr>
          <a:xfrm>
            <a:off x="6527523" y="462966"/>
            <a:ext cx="1842053" cy="1257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Elevator Pitch </a:t>
            </a:r>
            <a:endParaRPr b="0" dirty="0">
              <a:solidFill>
                <a:srgbClr val="002060"/>
              </a:solidFill>
            </a:endParaRPr>
          </a:p>
        </p:txBody>
      </p:sp>
      <p:sp>
        <p:nvSpPr>
          <p:cNvPr id="261" name="Google Shape;261;p2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3200"/>
              <a:buChar char="•"/>
            </a:pPr>
            <a:r>
              <a:rPr lang="en-US" sz="3200" b="0" i="0" u="none" strike="noStrike" cap="none" dirty="0">
                <a:solidFill>
                  <a:srgbClr val="000000"/>
                </a:solidFill>
                <a:latin typeface="Calibri"/>
                <a:ea typeface="Calibri"/>
                <a:cs typeface="Calibri"/>
                <a:sym typeface="Calibri"/>
              </a:rPr>
              <a:t>Prepare with your group a two-minute elevator pitch to the President of the U.S. asking for full funding of IDEA.</a:t>
            </a:r>
            <a:endParaRPr dirty="0"/>
          </a:p>
          <a:p>
            <a:pPr marL="0" marR="0" lvl="0" indent="0" algn="l" rtl="0">
              <a:lnSpc>
                <a:spcPct val="90000"/>
              </a:lnSpc>
              <a:spcBef>
                <a:spcPts val="1000"/>
              </a:spcBef>
              <a:spcAft>
                <a:spcPts val="0"/>
              </a:spcAft>
              <a:buClr>
                <a:schemeClr val="dk1"/>
              </a:buClr>
              <a:buSzPts val="3200"/>
              <a:buNone/>
            </a:pPr>
            <a:endParaRPr sz="3200" b="0" i="0" u="none" strike="noStrike" cap="none" dirty="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ts val="3200"/>
              <a:buChar char="•"/>
            </a:pPr>
            <a:r>
              <a:rPr lang="en-US" sz="3200" dirty="0">
                <a:solidFill>
                  <a:srgbClr val="000000"/>
                </a:solidFill>
                <a:latin typeface="Calibri"/>
                <a:ea typeface="Calibri"/>
                <a:cs typeface="Calibri"/>
                <a:sym typeface="Calibri"/>
              </a:rPr>
              <a:t>Have someone role-play the President and someone from each group delivers the elevator pitch. </a:t>
            </a:r>
            <a:endParaRPr sz="3200" b="0" i="0" u="none" strike="noStrike" cap="none"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p:nvPr/>
        </p:nvSpPr>
        <p:spPr>
          <a:xfrm flipH="1">
            <a:off x="1740877" y="1441937"/>
            <a:ext cx="5662246" cy="3112477"/>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Calibri"/>
                <a:ea typeface="Calibri"/>
                <a:cs typeface="Calibri"/>
                <a:sym typeface="Calibri"/>
              </a:rPr>
              <a:t>Advocating for Evidence-Based Practices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rgbClr val="000000"/>
              </a:buClr>
              <a:buSzPts val="4000"/>
            </a:pPr>
            <a:r>
              <a:rPr lang="en-US" dirty="0">
                <a:sym typeface="Calibri"/>
              </a:rPr>
              <a:t>Evidence-Based Practices (EBPs): Definition (DEC, 2014) </a:t>
            </a:r>
            <a:endParaRPr dirty="0">
              <a:solidFill>
                <a:srgbClr val="002060"/>
              </a:solidFill>
            </a:endParaRPr>
          </a:p>
        </p:txBody>
      </p:sp>
      <p:sp>
        <p:nvSpPr>
          <p:cNvPr id="274" name="Google Shape;274;p27"/>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r>
              <a:rPr lang="en-US" sz="3200" dirty="0"/>
              <a:t>“…the most effective ways to improve the learning outcomes and promote the development of young children, birth through five years, who have or are at-risk for developmental delays or disabilities. …..”based on the best empirical evidence as well as the wisdom and experience of the field.” (p.2). </a:t>
            </a:r>
            <a:endParaRPr dirty="0"/>
          </a:p>
          <a:p>
            <a:pPr marL="0" lvl="0" indent="0" algn="l" rtl="0">
              <a:lnSpc>
                <a:spcPct val="90000"/>
              </a:lnSpc>
              <a:spcBef>
                <a:spcPts val="1000"/>
              </a:spcBef>
              <a:spcAft>
                <a:spcPts val="0"/>
              </a:spcAft>
              <a:buClr>
                <a:schemeClr val="dk1"/>
              </a:buClr>
              <a:buSzPts val="3200"/>
              <a:buNone/>
            </a:pPr>
            <a:endParaRPr sz="3200" dirty="0"/>
          </a:p>
          <a:p>
            <a:pPr marL="0" lvl="0" indent="0" algn="l" rtl="0">
              <a:lnSpc>
                <a:spcPct val="90000"/>
              </a:lnSpc>
              <a:spcBef>
                <a:spcPts val="1000"/>
              </a:spcBef>
              <a:spcAft>
                <a:spcPts val="0"/>
              </a:spcAft>
              <a:buClr>
                <a:schemeClr val="dk1"/>
              </a:buClr>
              <a:buSzPts val="3200"/>
              <a:buNone/>
            </a:pPr>
            <a:r>
              <a:rPr lang="en-US" sz="3200" i="1" dirty="0"/>
              <a:t>Note: </a:t>
            </a:r>
            <a:r>
              <a:rPr lang="en-US" sz="3200" dirty="0"/>
              <a:t>DEC uses the term </a:t>
            </a:r>
            <a:r>
              <a:rPr lang="en-US" sz="3200" i="1" dirty="0"/>
              <a:t>recommended practices.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555814" y="298304"/>
            <a:ext cx="7540268" cy="1274933"/>
          </a:xfrm>
          <a:prstGeom prst="rect">
            <a:avLst/>
          </a:prstGeom>
          <a:noFill/>
          <a:ln>
            <a:noFill/>
          </a:ln>
        </p:spPr>
        <p:txBody>
          <a:bodyPr spcFirstLastPara="1" wrap="square" lIns="91425" tIns="45700" rIns="91425" bIns="45700" anchor="ctr" anchorCtr="0">
            <a:normAutofit fontScale="90000"/>
          </a:bodyPr>
          <a:lstStyle/>
          <a:p>
            <a:pPr lvl="0" algn="ctr">
              <a:spcBef>
                <a:spcPts val="0"/>
              </a:spcBef>
              <a:buClr>
                <a:schemeClr val="dk1"/>
              </a:buClr>
              <a:buSzPct val="100000"/>
            </a:pPr>
            <a:r>
              <a:rPr lang="en-US" dirty="0"/>
              <a:t>Evidence-Based Practices (EBPs): Definition (ECTA) </a:t>
            </a:r>
            <a:endParaRPr b="0" dirty="0">
              <a:solidFill>
                <a:srgbClr val="002060"/>
              </a:solidFill>
            </a:endParaRPr>
          </a:p>
        </p:txBody>
      </p:sp>
      <p:sp>
        <p:nvSpPr>
          <p:cNvPr id="280" name="Google Shape;280;p28"/>
          <p:cNvSpPr txBox="1">
            <a:spLocks noGrp="1"/>
          </p:cNvSpPr>
          <p:nvPr>
            <p:ph idx="1"/>
          </p:nvPr>
        </p:nvSpPr>
        <p:spPr>
          <a:xfrm>
            <a:off x="628650" y="1761067"/>
            <a:ext cx="7886700" cy="468682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ct val="100000"/>
              <a:buNone/>
            </a:pPr>
            <a:r>
              <a:rPr lang="en-US" sz="3200" dirty="0"/>
              <a:t>“…the process that pulls together the best available research, knowledge from professional experts, and data and input from children and their caregivers, to identify and provide services, evaluated and proven to achieve positive outcomes for children and families.”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Build Coalitions </a:t>
            </a:r>
            <a:endParaRPr b="0" dirty="0">
              <a:solidFill>
                <a:srgbClr val="002060"/>
              </a:solidFill>
            </a:endParaRPr>
          </a:p>
        </p:txBody>
      </p:sp>
      <p:pic>
        <p:nvPicPr>
          <p:cNvPr id="287" name="Google Shape;287;p29" descr="A picture containing text&#10;&#10;Description automatically generated"/>
          <p:cNvPicPr preferRelativeResize="0"/>
          <p:nvPr/>
        </p:nvPicPr>
        <p:blipFill rotWithShape="1">
          <a:blip r:embed="rId3">
            <a:alphaModFix/>
          </a:blip>
          <a:srcRect/>
          <a:stretch/>
        </p:blipFill>
        <p:spPr>
          <a:xfrm>
            <a:off x="1673815" y="1253199"/>
            <a:ext cx="6518858" cy="43516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0"/>
          <p:cNvPicPr preferRelativeResize="0"/>
          <p:nvPr/>
        </p:nvPicPr>
        <p:blipFill rotWithShape="1">
          <a:blip r:embed="rId3">
            <a:alphaModFix/>
          </a:blip>
          <a:srcRect/>
          <a:stretch/>
        </p:blipFill>
        <p:spPr>
          <a:xfrm>
            <a:off x="685800" y="1157097"/>
            <a:ext cx="7772400" cy="43914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Component: 7.3 </a:t>
            </a:r>
            <a:endParaRPr b="0" dirty="0">
              <a:solidFill>
                <a:srgbClr val="002060"/>
              </a:solidFill>
            </a:endParaRPr>
          </a:p>
        </p:txBody>
      </p:sp>
      <p:sp>
        <p:nvSpPr>
          <p:cNvPr id="71" name="Google Shape;71;p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3200"/>
              <a:buNone/>
            </a:pPr>
            <a:r>
              <a:rPr lang="en-US" sz="3000" dirty="0">
                <a:latin typeface="Calibri"/>
                <a:ea typeface="Calibri"/>
                <a:cs typeface="Calibri"/>
                <a:sym typeface="Calibri"/>
              </a:rPr>
              <a:t>Candidates exhibit leadership skills in advocating for improved outcomes for young children, families, and the profession, including the promotion of and use of evidence-based practices and decision-making.</a:t>
            </a:r>
            <a:endParaRP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rgbClr val="000000"/>
              </a:buClr>
              <a:buSzPts val="4400"/>
            </a:pPr>
            <a:r>
              <a:rPr lang="en-US" dirty="0">
                <a:sym typeface="Calibri"/>
              </a:rPr>
              <a:t>References and Resources </a:t>
            </a:r>
            <a:endParaRPr dirty="0">
              <a:solidFill>
                <a:srgbClr val="002060"/>
              </a:solidFill>
            </a:endParaRPr>
          </a:p>
        </p:txBody>
      </p:sp>
      <p:sp>
        <p:nvSpPr>
          <p:cNvPr id="300" name="Google Shape;300;p3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a:spcBef>
                <a:spcPts val="0"/>
              </a:spcBef>
              <a:buClr>
                <a:schemeClr val="dk1"/>
              </a:buClr>
              <a:buSzPts val="2800"/>
            </a:pPr>
            <a:r>
              <a:rPr lang="en-US" u="sng" dirty="0">
                <a:solidFill>
                  <a:schemeClr val="hlink"/>
                </a:solidFill>
                <a:hlinkClick r:id="rId3"/>
              </a:rPr>
              <a:t>Alliance for Justice</a:t>
            </a:r>
            <a:endParaRPr dirty="0"/>
          </a:p>
          <a:p>
            <a:pPr>
              <a:buClr>
                <a:schemeClr val="dk1"/>
              </a:buClr>
              <a:buSzPts val="2800"/>
            </a:pPr>
            <a:r>
              <a:rPr lang="en-US" dirty="0"/>
              <a:t>American Academy of Pediatrics (AAP). (n.d.). </a:t>
            </a:r>
            <a:r>
              <a:rPr lang="en-US" i="1" u="sng" dirty="0">
                <a:solidFill>
                  <a:schemeClr val="hlink"/>
                </a:solidFill>
                <a:hlinkClick r:id="rId4"/>
              </a:rPr>
              <a:t>Advocacy training modules</a:t>
            </a:r>
            <a:r>
              <a:rPr lang="en-US" dirty="0"/>
              <a:t>. AAP. </a:t>
            </a:r>
            <a:endParaRPr dirty="0"/>
          </a:p>
          <a:p>
            <a:pPr>
              <a:buClr>
                <a:schemeClr val="dk1"/>
              </a:buClr>
              <a:buSzPts val="2800"/>
            </a:pPr>
            <a:r>
              <a:rPr lang="en-US" dirty="0">
                <a:hlinkClick r:id="rId5"/>
              </a:rPr>
              <a:t>Council for Exceptional Children </a:t>
            </a:r>
            <a:r>
              <a:rPr lang="en-US" dirty="0"/>
              <a:t>(CEC). (n.d.). </a:t>
            </a:r>
            <a:r>
              <a:rPr lang="en-US" i="1" u="sng" dirty="0">
                <a:solidFill>
                  <a:schemeClr val="hlink"/>
                </a:solidFill>
                <a:hlinkClick r:id="rId6"/>
              </a:rPr>
              <a:t>Policy and advocacy</a:t>
            </a:r>
            <a:r>
              <a:rPr lang="en-US" dirty="0"/>
              <a:t>. CEC.</a:t>
            </a:r>
            <a:endParaRPr dirty="0"/>
          </a:p>
          <a:p>
            <a:pPr>
              <a:buClr>
                <a:schemeClr val="dk1"/>
              </a:buClr>
              <a:buSzPts val="2800"/>
            </a:pPr>
            <a:r>
              <a:rPr lang="en-US" u="sng" dirty="0">
                <a:solidFill>
                  <a:schemeClr val="hlink"/>
                </a:solidFill>
                <a:hlinkClick r:id="rId7"/>
              </a:rPr>
              <a:t>Congress.gov</a:t>
            </a:r>
            <a:endParaRPr dirty="0"/>
          </a:p>
          <a:p>
            <a:pPr>
              <a:buClr>
                <a:srgbClr val="000000"/>
              </a:buClr>
              <a:buSzPts val="2800"/>
            </a:pPr>
            <a:r>
              <a:rPr lang="en-US" sz="2800" b="0" i="0" u="none" strike="noStrike" cap="none" dirty="0">
                <a:solidFill>
                  <a:srgbClr val="000000"/>
                </a:solidFill>
                <a:latin typeface="Calibri"/>
                <a:ea typeface="Calibri"/>
                <a:cs typeface="Calibri"/>
                <a:sym typeface="Calibri"/>
              </a:rPr>
              <a:t>Division for Early Childhood (DEC). (n.d.). </a:t>
            </a:r>
            <a:r>
              <a:rPr lang="en-US" sz="2800" b="0" i="1" u="sng" strike="noStrike" cap="none" dirty="0">
                <a:solidFill>
                  <a:srgbClr val="000000"/>
                </a:solidFill>
                <a:latin typeface="Calibri"/>
                <a:ea typeface="Calibri"/>
                <a:cs typeface="Calibri"/>
                <a:sym typeface="Calibri"/>
                <a:hlinkClick r:id="rId8"/>
              </a:rPr>
              <a:t>Policy</a:t>
            </a:r>
            <a:r>
              <a:rPr lang="en-US" sz="2800" b="0" i="1" u="none" strike="noStrike" cap="none" dirty="0">
                <a:solidFill>
                  <a:srgbClr val="000000"/>
                </a:solidFill>
                <a:latin typeface="Calibri"/>
                <a:ea typeface="Calibri"/>
                <a:cs typeface="Calibri"/>
                <a:sym typeface="Calibri"/>
                <a:hlinkClick r:id="rId8"/>
              </a:rPr>
              <a:t> and</a:t>
            </a:r>
            <a:r>
              <a:rPr lang="en-US" dirty="0">
                <a:sym typeface="Calibri"/>
                <a:hlinkClick r:id="rId8"/>
              </a:rPr>
              <a:t> </a:t>
            </a:r>
            <a:r>
              <a:rPr lang="en-US" sz="2800" b="0" i="1" u="none" strike="noStrike" cap="none" dirty="0">
                <a:solidFill>
                  <a:srgbClr val="000000"/>
                </a:solidFill>
                <a:latin typeface="Calibri"/>
                <a:ea typeface="Calibri"/>
                <a:cs typeface="Calibri"/>
                <a:sym typeface="Calibri"/>
                <a:hlinkClick r:id="rId8"/>
              </a:rPr>
              <a:t>advocacy</a:t>
            </a:r>
            <a:r>
              <a:rPr lang="en-US" sz="2800" b="0" i="1" u="none" strike="noStrike" cap="none" dirty="0">
                <a:solidFill>
                  <a:srgbClr val="000000"/>
                </a:solidFill>
                <a:latin typeface="Calibri"/>
                <a:ea typeface="Calibri"/>
                <a:cs typeface="Calibri"/>
                <a:sym typeface="Calibri"/>
              </a:rPr>
              <a:t>. </a:t>
            </a:r>
            <a:r>
              <a:rPr lang="en-US" sz="2800" b="0" i="0" u="none" strike="noStrike" cap="none" dirty="0">
                <a:solidFill>
                  <a:srgbClr val="000000"/>
                </a:solidFill>
                <a:latin typeface="Calibri"/>
                <a:ea typeface="Calibri"/>
                <a:cs typeface="Calibri"/>
                <a:sym typeface="Calibri"/>
              </a:rPr>
              <a:t>CEC</a:t>
            </a:r>
            <a:r>
              <a:rPr lang="en-US" sz="2800" b="0" i="1" u="none" strike="noStrike" cap="none" dirty="0">
                <a:solidFill>
                  <a:srgbClr val="000000"/>
                </a:solidFill>
                <a:latin typeface="Calibri"/>
                <a:ea typeface="Calibri"/>
                <a:cs typeface="Calibri"/>
                <a:sym typeface="Calibri"/>
              </a:rPr>
              <a:t>.</a:t>
            </a:r>
            <a:r>
              <a:rPr lang="en-US" sz="2800" b="0" i="0" u="none" strike="noStrike" cap="none" dirty="0">
                <a:solidFill>
                  <a:srgbClr val="000000"/>
                </a:solidFill>
                <a:latin typeface="Calibri"/>
                <a:ea typeface="Calibri"/>
                <a:cs typeface="Calibri"/>
                <a:sym typeface="Calibri"/>
              </a:rPr>
              <a:t> </a:t>
            </a:r>
            <a:endParaRPr sz="2800" b="0" i="1" u="none" strike="noStrike" cap="none"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rgbClr val="000000"/>
              </a:buClr>
              <a:buSzPts val="4400"/>
            </a:pPr>
            <a:r>
              <a:rPr lang="en-US" dirty="0">
                <a:sym typeface="Calibri"/>
              </a:rPr>
              <a:t>References and Resources </a:t>
            </a:r>
            <a:endParaRPr dirty="0"/>
          </a:p>
        </p:txBody>
      </p:sp>
      <p:sp>
        <p:nvSpPr>
          <p:cNvPr id="306" name="Google Shape;306;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a:spcBef>
                <a:spcPts val="0"/>
              </a:spcBef>
              <a:buClr>
                <a:srgbClr val="000000"/>
              </a:buClr>
              <a:buSzPts val="2800"/>
            </a:pPr>
            <a:r>
              <a:rPr lang="en-US" sz="2800" b="0" i="0" u="none" strike="noStrike" cap="none" dirty="0">
                <a:solidFill>
                  <a:srgbClr val="000000"/>
                </a:solidFill>
                <a:latin typeface="Calibri"/>
                <a:ea typeface="Calibri"/>
                <a:cs typeface="Calibri"/>
                <a:sym typeface="Calibri"/>
              </a:rPr>
              <a:t>Division for Early Childhood (DEC). 2014. </a:t>
            </a:r>
            <a:r>
              <a:rPr lang="en-US" sz="2800" b="0" i="1" u="none" strike="noStrike" cap="none" dirty="0">
                <a:solidFill>
                  <a:srgbClr val="000000"/>
                </a:solidFill>
                <a:latin typeface="Calibri"/>
                <a:ea typeface="Calibri"/>
                <a:cs typeface="Calibri"/>
                <a:sym typeface="Calibri"/>
              </a:rPr>
              <a:t>DEC</a:t>
            </a:r>
            <a:r>
              <a:rPr lang="en-US" dirty="0">
                <a:sym typeface="Calibri"/>
              </a:rPr>
              <a:t> </a:t>
            </a:r>
            <a:r>
              <a:rPr lang="en-US" sz="2800" b="0" i="1"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recommended practices</a:t>
            </a:r>
            <a:r>
              <a:rPr lang="en-US" sz="2800" b="0" i="0" u="none" strike="noStrike" cap="none" dirty="0">
                <a:solidFill>
                  <a:srgbClr val="000000"/>
                </a:solidFill>
                <a:latin typeface="Calibri"/>
                <a:ea typeface="Calibri"/>
                <a:cs typeface="Calibri"/>
                <a:sym typeface="Calibri"/>
              </a:rPr>
              <a:t>. DEC.</a:t>
            </a:r>
          </a:p>
          <a:p>
            <a:pPr marL="0" indent="0">
              <a:spcBef>
                <a:spcPts val="0"/>
              </a:spcBef>
              <a:buClr>
                <a:srgbClr val="000000"/>
              </a:buClr>
              <a:buSzPts val="2800"/>
              <a:buNone/>
            </a:pPr>
            <a:endParaRPr dirty="0"/>
          </a:p>
          <a:p>
            <a:pPr>
              <a:buClr>
                <a:srgbClr val="000000"/>
              </a:buClr>
              <a:buSzPts val="2500"/>
            </a:pPr>
            <a:r>
              <a:rPr lang="en-US" sz="2500" b="0" i="0" u="none" strike="noStrike" cap="none" dirty="0">
                <a:solidFill>
                  <a:srgbClr val="000000"/>
                </a:solidFill>
                <a:latin typeface="Calibri"/>
                <a:ea typeface="Calibri"/>
                <a:cs typeface="Calibri"/>
                <a:sym typeface="Calibri"/>
              </a:rPr>
              <a:t>Early Childhood Personnel Center (ECPC). (n.d.).</a:t>
            </a:r>
            <a:r>
              <a:rPr lang="en-US" sz="2500" b="0" i="1" u="none" strike="noStrike" cap="none" dirty="0">
                <a:solidFill>
                  <a:srgbClr val="000000"/>
                </a:solidFill>
                <a:latin typeface="Calibri"/>
                <a:ea typeface="Calibri"/>
                <a:cs typeface="Calibri"/>
                <a:sym typeface="Calibri"/>
              </a:rPr>
              <a:t>Curriculum modules: Professional Standards,</a:t>
            </a:r>
            <a:r>
              <a:rPr lang="en-US" dirty="0">
                <a:sym typeface="Calibri"/>
              </a:rPr>
              <a:t> </a:t>
            </a:r>
            <a:r>
              <a:rPr lang="en-US" sz="2500" b="0" i="1" u="sng" strike="noStrike" cap="none"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Standard 7 Professionalism and Ethical Practice</a:t>
            </a:r>
            <a:r>
              <a:rPr lang="en-US" sz="2500" b="0" i="1" u="none" strike="noStrike" cap="none" dirty="0">
                <a:solidFill>
                  <a:srgbClr val="000000"/>
                </a:solidFill>
                <a:latin typeface="Calibri"/>
                <a:ea typeface="Calibri"/>
                <a:cs typeface="Calibri"/>
                <a:sym typeface="Calibri"/>
              </a:rPr>
              <a:t>. </a:t>
            </a:r>
            <a:r>
              <a:rPr lang="en-US" sz="2500" b="0" i="0" u="none" strike="noStrike" cap="none" dirty="0">
                <a:solidFill>
                  <a:srgbClr val="000000"/>
                </a:solidFill>
                <a:latin typeface="Calibri"/>
                <a:ea typeface="Calibri"/>
                <a:cs typeface="Calibri"/>
                <a:sym typeface="Calibri"/>
              </a:rPr>
              <a:t>ECPC.</a:t>
            </a:r>
          </a:p>
          <a:p>
            <a:pPr marL="0" indent="0">
              <a:buClr>
                <a:srgbClr val="000000"/>
              </a:buClr>
              <a:buSzPts val="2500"/>
              <a:buNone/>
            </a:pPr>
            <a:endParaRPr dirty="0"/>
          </a:p>
          <a:p>
            <a:pPr>
              <a:buClr>
                <a:srgbClr val="000000"/>
              </a:buClr>
              <a:buSzPts val="2500"/>
            </a:pPr>
            <a:r>
              <a:rPr lang="en-US" sz="2500" b="0" i="0" u="none" strike="noStrike" cap="none" dirty="0">
                <a:solidFill>
                  <a:srgbClr val="000000"/>
                </a:solidFill>
                <a:latin typeface="Calibri"/>
                <a:ea typeface="Calibri"/>
                <a:cs typeface="Calibri"/>
                <a:sym typeface="Calibri"/>
              </a:rPr>
              <a:t>Early Childhood Technical Assistance Center (ECTA).</a:t>
            </a:r>
            <a:r>
              <a:rPr lang="en-US" dirty="0">
                <a:sym typeface="Calibri"/>
              </a:rPr>
              <a:t> </a:t>
            </a:r>
            <a:r>
              <a:rPr lang="en-US" sz="2500" b="0" i="0" u="none" strike="noStrike" cap="none" dirty="0">
                <a:solidFill>
                  <a:srgbClr val="000000"/>
                </a:solidFill>
                <a:latin typeface="Calibri"/>
                <a:ea typeface="Calibri"/>
                <a:cs typeface="Calibri"/>
                <a:sym typeface="Calibri"/>
              </a:rPr>
              <a:t>(</a:t>
            </a:r>
            <a:r>
              <a:rPr lang="en-US" sz="2500" b="0" i="0" u="none" strike="noStrike" cap="none" dirty="0" err="1">
                <a:solidFill>
                  <a:srgbClr val="000000"/>
                </a:solidFill>
                <a:latin typeface="Calibri"/>
                <a:ea typeface="Calibri"/>
                <a:cs typeface="Calibri"/>
                <a:sym typeface="Calibri"/>
              </a:rPr>
              <a:t>n.d.</a:t>
            </a:r>
            <a:r>
              <a:rPr lang="en-US" sz="2500" b="0" i="0" u="none" strike="noStrike" cap="none" dirty="0">
                <a:solidFill>
                  <a:srgbClr val="000000"/>
                </a:solidFill>
                <a:latin typeface="Calibri"/>
                <a:ea typeface="Calibri"/>
                <a:cs typeface="Calibri"/>
                <a:sym typeface="Calibri"/>
              </a:rPr>
              <a:t>). </a:t>
            </a:r>
            <a:r>
              <a:rPr lang="en-US" sz="2500" b="0" i="1" u="sng" strike="noStrike" cap="none"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Evidence-based practice</a:t>
            </a:r>
            <a:r>
              <a:rPr lang="en-US" sz="2500" b="0" i="1" u="none" strike="noStrike" cap="none" dirty="0">
                <a:solidFill>
                  <a:srgbClr val="000000"/>
                </a:solidFill>
                <a:latin typeface="Calibri"/>
                <a:ea typeface="Calibri"/>
                <a:cs typeface="Calibri"/>
                <a:sym typeface="Calibri"/>
              </a:rPr>
              <a:t>. </a:t>
            </a:r>
            <a:r>
              <a:rPr lang="en-US" sz="2500" b="0" i="0" u="none" strike="noStrike" cap="none" dirty="0">
                <a:solidFill>
                  <a:srgbClr val="000000"/>
                </a:solidFill>
                <a:latin typeface="Calibri"/>
                <a:ea typeface="Calibri"/>
                <a:cs typeface="Calibri"/>
                <a:sym typeface="Calibri"/>
              </a:rPr>
              <a:t>ECTA.</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sym typeface="Calibri"/>
              </a:rPr>
              <a:t>References and Resources </a:t>
            </a:r>
            <a:endParaRPr dirty="0"/>
          </a:p>
        </p:txBody>
      </p:sp>
      <p:sp>
        <p:nvSpPr>
          <p:cNvPr id="313" name="Google Shape;313;p33"/>
          <p:cNvSpPr txBox="1">
            <a:spLocks noGrp="1"/>
          </p:cNvSpPr>
          <p:nvPr>
            <p:ph idx="1"/>
          </p:nvPr>
        </p:nvSpPr>
        <p:spPr>
          <a:xfrm>
            <a:off x="628650" y="1342698"/>
            <a:ext cx="7886700" cy="4697787"/>
          </a:xfrm>
          <a:prstGeom prst="rect">
            <a:avLst/>
          </a:prstGeom>
          <a:noFill/>
          <a:ln>
            <a:noFill/>
          </a:ln>
        </p:spPr>
        <p:txBody>
          <a:bodyPr spcFirstLastPara="1" wrap="square" lIns="91425" tIns="45700" rIns="91425" bIns="45700" anchor="t" anchorCtr="0">
            <a:noAutofit/>
          </a:bodyPr>
          <a:lstStyle/>
          <a:p>
            <a:pPr lvl="0"/>
            <a:r>
              <a:rPr lang="en-US" sz="2700" dirty="0" err="1"/>
              <a:t>Stegenga</a:t>
            </a:r>
            <a:r>
              <a:rPr lang="en-US" sz="2700" dirty="0"/>
              <a:t>, S. M., </a:t>
            </a:r>
            <a:r>
              <a:rPr lang="en-US" sz="2700" dirty="0" err="1"/>
              <a:t>Skubel</a:t>
            </a:r>
            <a:r>
              <a:rPr lang="en-US" sz="2700" dirty="0"/>
              <a:t>, A., </a:t>
            </a:r>
            <a:r>
              <a:rPr lang="en-US" sz="2700" dirty="0" err="1"/>
              <a:t>Corr</a:t>
            </a:r>
            <a:r>
              <a:rPr lang="en-US" sz="2700" dirty="0"/>
              <a:t>, C., &amp; </a:t>
            </a:r>
            <a:r>
              <a:rPr lang="en-US" sz="2700" dirty="0" err="1"/>
              <a:t>Nagro</a:t>
            </a:r>
            <a:r>
              <a:rPr lang="en-US" sz="2700" dirty="0"/>
              <a:t>, S. (2020). Your voice matters: A Practitioner’s Guide for Engaging in Policy Through Advocacy. </a:t>
            </a:r>
            <a:r>
              <a:rPr lang="en-US" sz="2700" i="1" dirty="0"/>
              <a:t>Young </a:t>
            </a:r>
            <a:r>
              <a:rPr lang="en-US" sz="2700" i="1"/>
              <a:t>Exceptional Children</a:t>
            </a:r>
            <a:r>
              <a:rPr lang="en-US" sz="2700"/>
              <a:t>. doi:</a:t>
            </a:r>
            <a:r>
              <a:rPr lang="en-US" sz="2700" u="sng">
                <a:hlinkClick r:id="rId3"/>
              </a:rPr>
              <a:t>10.1177/1096250620950311</a:t>
            </a:r>
            <a:endParaRPr lang="en-US" sz="2700" dirty="0"/>
          </a:p>
          <a:p>
            <a:pPr marL="0" indent="0">
              <a:buNone/>
            </a:pPr>
            <a:r>
              <a:rPr lang="en-US" sz="2700" dirty="0"/>
              <a:t> </a:t>
            </a:r>
          </a:p>
          <a:p>
            <a:pPr lvl="0"/>
            <a:r>
              <a:rPr lang="en-US" sz="2700" u="sng" dirty="0">
                <a:hlinkClick r:id="rId4"/>
              </a:rPr>
              <a:t>U.S. Department of Education</a:t>
            </a:r>
            <a:r>
              <a:rPr lang="en-US" sz="2700" dirty="0"/>
              <a:t>. (</a:t>
            </a:r>
            <a:r>
              <a:rPr lang="en-US" sz="2700" dirty="0" err="1"/>
              <a:t>n.d.</a:t>
            </a:r>
            <a:r>
              <a:rPr lang="en-US" sz="2700" dirty="0"/>
              <a:t>). </a:t>
            </a:r>
            <a:r>
              <a:rPr lang="en-US" sz="2700" i="1" dirty="0"/>
              <a:t>Laws &amp;</a:t>
            </a:r>
            <a:r>
              <a:rPr lang="en-US" sz="2700" dirty="0"/>
              <a:t> </a:t>
            </a:r>
            <a:r>
              <a:rPr lang="en-US" sz="2700" i="1" dirty="0"/>
              <a:t>Guidance. </a:t>
            </a:r>
            <a:r>
              <a:rPr lang="en-US" sz="2700" dirty="0"/>
              <a:t>U.S. Department of Education. </a:t>
            </a:r>
          </a:p>
          <a:p>
            <a:pPr marL="0" indent="0">
              <a:buNone/>
            </a:pPr>
            <a:r>
              <a:rPr lang="en-US" sz="2700" dirty="0"/>
              <a:t> </a:t>
            </a:r>
          </a:p>
          <a:p>
            <a:pPr lvl="0"/>
            <a:r>
              <a:rPr lang="en-US" sz="2700" dirty="0"/>
              <a:t>USA Gov. (</a:t>
            </a:r>
            <a:r>
              <a:rPr lang="en-US" sz="2700" dirty="0" err="1"/>
              <a:t>n.d.</a:t>
            </a:r>
            <a:r>
              <a:rPr lang="en-US" sz="2700" dirty="0"/>
              <a:t>). </a:t>
            </a:r>
            <a:r>
              <a:rPr lang="en-US" sz="2700" u="sng" dirty="0">
                <a:hlinkClick r:id="rId5"/>
              </a:rPr>
              <a:t>Government agencies &amp; elected</a:t>
            </a:r>
            <a:r>
              <a:rPr lang="en-US" sz="2700" dirty="0"/>
              <a:t> officials. USA Gov.</a:t>
            </a:r>
          </a:p>
          <a:p>
            <a:pPr marL="0" indent="0">
              <a:buNone/>
            </a:pPr>
            <a:r>
              <a:rPr lang="en-US" sz="27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9;p34">
            <a:extLst>
              <a:ext uri="{FF2B5EF4-FFF2-40B4-BE49-F238E27FC236}">
                <a16:creationId xmlns:a16="http://schemas.microsoft.com/office/drawing/2014/main" id="{766E8275-2381-418F-BEC5-A1CE2D0BC47B}"/>
              </a:ext>
            </a:extLst>
          </p:cNvPr>
          <p:cNvSpPr txBox="1">
            <a:spLocks/>
          </p:cNvSpPr>
          <p:nvPr/>
        </p:nvSpPr>
        <p:spPr>
          <a:xfrm>
            <a:off x="628650" y="428921"/>
            <a:ext cx="78867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spcBef>
                <a:spcPts val="0"/>
              </a:spcBef>
              <a:buClr>
                <a:schemeClr val="dk1"/>
              </a:buClr>
              <a:buSzPts val="3600"/>
              <a:buFont typeface="Calibri"/>
              <a:buNone/>
            </a:pPr>
            <a:r>
              <a:rPr lang="en-US" sz="3600" dirty="0">
                <a:latin typeface="Calibri" panose="020F0502020204030204" pitchFamily="34" charset="0"/>
                <a:cs typeface="Calibri" panose="020F0502020204030204" pitchFamily="34" charset="0"/>
              </a:rPr>
              <a:t>Disclaimer</a:t>
            </a:r>
            <a:endParaRPr lang="en-US" dirty="0"/>
          </a:p>
        </p:txBody>
      </p:sp>
    </p:spTree>
    <p:extLst>
      <p:ext uri="{BB962C8B-B14F-4D97-AF65-F5344CB8AC3E}">
        <p14:creationId xmlns:p14="http://schemas.microsoft.com/office/powerpoint/2010/main" val="369588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Objectives</a:t>
            </a:r>
            <a:r>
              <a:rPr lang="en-US" b="0" dirty="0">
                <a:solidFill>
                  <a:srgbClr val="002060"/>
                </a:solidFill>
              </a:rPr>
              <a:t> </a:t>
            </a:r>
            <a:endParaRPr b="0" dirty="0">
              <a:solidFill>
                <a:srgbClr val="002060"/>
              </a:solidFill>
            </a:endParaRPr>
          </a:p>
        </p:txBody>
      </p:sp>
      <p:sp>
        <p:nvSpPr>
          <p:cNvPr id="78" name="Google Shape;78;p3"/>
          <p:cNvSpPr txBox="1">
            <a:spLocks noGrp="1"/>
          </p:cNvSpPr>
          <p:nvPr>
            <p:ph idx="1"/>
          </p:nvPr>
        </p:nvSpPr>
        <p:spPr>
          <a:xfrm>
            <a:off x="628650" y="1442434"/>
            <a:ext cx="7886700" cy="47345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3200"/>
              <a:buChar char="•"/>
            </a:pPr>
            <a:r>
              <a:rPr lang="en-US" sz="2400" dirty="0">
                <a:latin typeface="Calibri"/>
                <a:ea typeface="Calibri"/>
                <a:cs typeface="Calibri"/>
                <a:sym typeface="Calibri"/>
              </a:rPr>
              <a:t>Describe the role of leadership and advocacy to improve outcomes for young children, families, and the profession.</a:t>
            </a:r>
            <a:endParaRPr sz="2400" dirty="0"/>
          </a:p>
          <a:p>
            <a:pPr marL="228600" lvl="0" indent="-228600" algn="l" rtl="0">
              <a:lnSpc>
                <a:spcPct val="150000"/>
              </a:lnSpc>
              <a:spcBef>
                <a:spcPts val="1000"/>
              </a:spcBef>
              <a:spcAft>
                <a:spcPts val="0"/>
              </a:spcAft>
              <a:buClr>
                <a:schemeClr val="dk1"/>
              </a:buClr>
              <a:buSzPts val="3200"/>
              <a:buChar char="•"/>
            </a:pPr>
            <a:r>
              <a:rPr lang="en-US" sz="2400" dirty="0">
                <a:latin typeface="Calibri"/>
                <a:ea typeface="Calibri"/>
                <a:cs typeface="Calibri"/>
                <a:sym typeface="Calibri"/>
              </a:rPr>
              <a:t>Describe the use of evidence-based practices and decision making to improve outcomes for young children, families, and the profession. </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Know the System </a:t>
            </a:r>
            <a:endParaRPr b="0" dirty="0">
              <a:solidFill>
                <a:srgbClr val="002060"/>
              </a:solidFill>
            </a:endParaRPr>
          </a:p>
        </p:txBody>
      </p:sp>
      <p:pic>
        <p:nvPicPr>
          <p:cNvPr id="85" name="Google Shape;85;p4"/>
          <p:cNvPicPr preferRelativeResize="0">
            <a:picLocks noGrp="1"/>
          </p:cNvPicPr>
          <p:nvPr>
            <p:ph idx="1"/>
          </p:nvPr>
        </p:nvPicPr>
        <p:blipFill rotWithShape="1">
          <a:blip r:embed="rId3">
            <a:alphaModFix/>
          </a:blip>
          <a:srcRect/>
          <a:stretch/>
        </p:blipFill>
        <p:spPr>
          <a:xfrm>
            <a:off x="967409" y="1690689"/>
            <a:ext cx="7547941" cy="41270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rgbClr val="000000"/>
              </a:buClr>
              <a:buSzPts val="4400"/>
            </a:pPr>
            <a:r>
              <a:rPr lang="en-US" dirty="0">
                <a:sym typeface="Calibri"/>
              </a:rPr>
              <a:t>Definition of Public Policy </a:t>
            </a:r>
            <a:endParaRPr dirty="0">
              <a:solidFill>
                <a:srgbClr val="002060"/>
              </a:solidFill>
            </a:endParaRPr>
          </a:p>
        </p:txBody>
      </p:sp>
      <p:sp>
        <p:nvSpPr>
          <p:cNvPr id="92" name="Google Shape;92;p5"/>
          <p:cNvSpPr txBox="1"/>
          <p:nvPr/>
        </p:nvSpPr>
        <p:spPr>
          <a:xfrm>
            <a:off x="838200" y="1911821"/>
            <a:ext cx="7467600" cy="3366947"/>
          </a:xfrm>
          <a:prstGeom prst="rect">
            <a:avLst/>
          </a:prstGeom>
          <a:solidFill>
            <a:srgbClr val="9CC2E5"/>
          </a:solid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0" i="0" u="none" strike="noStrike" cap="none" dirty="0">
                <a:solidFill>
                  <a:schemeClr val="dk1"/>
                </a:solidFill>
                <a:latin typeface="Calibri"/>
                <a:ea typeface="Calibri"/>
                <a:cs typeface="Calibri"/>
                <a:sym typeface="Calibri"/>
              </a:rPr>
              <a:t>A decision or action of government that addresses problems and issues.</a:t>
            </a:r>
            <a:endParaRPr dirty="0"/>
          </a:p>
          <a:p>
            <a:pPr marL="0" marR="0" lvl="0" indent="0" algn="ctr" rtl="0">
              <a:lnSpc>
                <a:spcPct val="150000"/>
              </a:lnSpc>
              <a:spcBef>
                <a:spcPts val="0"/>
              </a:spcBef>
              <a:spcAft>
                <a:spcPts val="0"/>
              </a:spcAft>
              <a:buNone/>
            </a:pPr>
            <a:r>
              <a:rPr lang="en-US" sz="1100" b="0" i="0" u="none" strike="noStrike" cap="none" dirty="0">
                <a:solidFill>
                  <a:schemeClr val="dk1"/>
                </a:solidFill>
                <a:latin typeface="Calibri"/>
                <a:ea typeface="Calibri"/>
                <a:cs typeface="Calibri"/>
                <a:sym typeface="Calibri"/>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Advocacy Definitions </a:t>
            </a:r>
            <a:endParaRPr b="0" dirty="0">
              <a:solidFill>
                <a:srgbClr val="002060"/>
              </a:solidFill>
            </a:endParaRPr>
          </a:p>
        </p:txBody>
      </p:sp>
      <p:sp>
        <p:nvSpPr>
          <p:cNvPr id="99" name="Google Shape;99;p6"/>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dirty="0">
                <a:latin typeface="Calibri"/>
                <a:ea typeface="Calibri"/>
                <a:cs typeface="Calibri"/>
                <a:sym typeface="Calibri"/>
              </a:rPr>
              <a:t>“The act or process of supporting a cause or proposal.” (Merriam-Webster)</a:t>
            </a:r>
            <a:endParaRPr dirty="0"/>
          </a:p>
          <a:p>
            <a:pPr marL="228600" lvl="0" indent="-228600" algn="l" rtl="0">
              <a:lnSpc>
                <a:spcPct val="90000"/>
              </a:lnSpc>
              <a:spcBef>
                <a:spcPts val="1000"/>
              </a:spcBef>
              <a:spcAft>
                <a:spcPts val="0"/>
              </a:spcAft>
              <a:buClr>
                <a:schemeClr val="dk1"/>
              </a:buClr>
              <a:buSzPts val="3200"/>
              <a:buChar char="•"/>
            </a:pPr>
            <a:r>
              <a:rPr lang="en-US" dirty="0">
                <a:latin typeface="Calibri"/>
                <a:ea typeface="Calibri"/>
                <a:cs typeface="Calibri"/>
                <a:sym typeface="Calibri"/>
              </a:rPr>
              <a:t>Actions that recommend, argue for a cause, support or defend, or plead on behalf of others. (Alliance for Justice)   </a:t>
            </a:r>
            <a:endParaRPr dirty="0"/>
          </a:p>
          <a:p>
            <a:pPr marL="228600" lvl="0" indent="-228600" algn="l" rtl="0">
              <a:lnSpc>
                <a:spcPct val="90000"/>
              </a:lnSpc>
              <a:spcBef>
                <a:spcPts val="1000"/>
              </a:spcBef>
              <a:spcAft>
                <a:spcPts val="0"/>
              </a:spcAft>
              <a:buClr>
                <a:schemeClr val="dk1"/>
              </a:buClr>
              <a:buSzPts val="3200"/>
              <a:buChar char="•"/>
            </a:pPr>
            <a:r>
              <a:rPr lang="en-US" dirty="0">
                <a:latin typeface="Calibri"/>
                <a:ea typeface="Calibri"/>
                <a:cs typeface="Calibri"/>
                <a:sym typeface="Calibri"/>
              </a:rPr>
              <a:t>“…understanding and engaging in activities that inform the legislative process at the federal, state, or local level.” (</a:t>
            </a:r>
            <a:r>
              <a:rPr lang="en-US" dirty="0" err="1">
                <a:latin typeface="Calibri"/>
                <a:ea typeface="Calibri"/>
                <a:cs typeface="Calibri"/>
                <a:sym typeface="Calibri"/>
              </a:rPr>
              <a:t>Stegenga</a:t>
            </a:r>
            <a:r>
              <a:rPr lang="en-US" dirty="0">
                <a:latin typeface="Calibri"/>
                <a:ea typeface="Calibri"/>
                <a:cs typeface="Calibri"/>
                <a:sym typeface="Calibri"/>
              </a:rPr>
              <a:t> et al., 2020, p.4)</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Policy Evolution </a:t>
            </a:r>
            <a:endParaRPr b="0" dirty="0">
              <a:solidFill>
                <a:srgbClr val="002060"/>
              </a:solidFill>
            </a:endParaRPr>
          </a:p>
        </p:txBody>
      </p:sp>
      <p:grpSp>
        <p:nvGrpSpPr>
          <p:cNvPr id="127" name="Google Shape;127;p10"/>
          <p:cNvGrpSpPr/>
          <p:nvPr/>
        </p:nvGrpSpPr>
        <p:grpSpPr>
          <a:xfrm>
            <a:off x="693941" y="1408236"/>
            <a:ext cx="2537755" cy="4378807"/>
            <a:chOff x="285577" y="84409"/>
            <a:chExt cx="2788730" cy="4296229"/>
          </a:xfrm>
        </p:grpSpPr>
        <p:sp>
          <p:nvSpPr>
            <p:cNvPr id="128" name="Google Shape;128;p10"/>
            <p:cNvSpPr/>
            <p:nvPr/>
          </p:nvSpPr>
          <p:spPr>
            <a:xfrm>
              <a:off x="285577" y="84409"/>
              <a:ext cx="2788730" cy="4296229"/>
            </a:xfrm>
            <a:prstGeom prst="rect">
              <a:avLst/>
            </a:prstGeom>
            <a:solidFill>
              <a:schemeClr val="accent1">
                <a:lumMod val="60000"/>
                <a:lumOff val="40000"/>
              </a:schemeClr>
            </a:solidFill>
            <a:ln w="158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dirty="0">
                  <a:solidFill>
                    <a:schemeClr val="dk1"/>
                  </a:solidFill>
                  <a:latin typeface="Calibri"/>
                  <a:ea typeface="Calibri"/>
                  <a:cs typeface="Calibri"/>
                  <a:sym typeface="Calibri"/>
                </a:rPr>
                <a:t>Federal</a:t>
              </a:r>
              <a:endParaRPr b="1"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Statute</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Regulations</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Policy Letters</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Court Decisions</a:t>
              </a:r>
              <a:endParaRPr dirty="0"/>
            </a:p>
          </p:txBody>
        </p:sp>
        <p:sp>
          <p:nvSpPr>
            <p:cNvPr id="129" name="Google Shape;129;p10"/>
            <p:cNvSpPr/>
            <p:nvPr/>
          </p:nvSpPr>
          <p:spPr>
            <a:xfrm>
              <a:off x="712326" y="2915460"/>
              <a:ext cx="1935231" cy="1118193"/>
            </a:xfrm>
            <a:prstGeom prst="rect">
              <a:avLst/>
            </a:prstGeom>
            <a:blipFill rotWithShape="1">
              <a:blip r:embed="rId3">
                <a:alphaModFix/>
              </a:blip>
              <a:stretch>
                <a:fillRect l="-24998" r="-24998"/>
              </a:stretch>
            </a:blipFill>
            <a:ln w="158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0"/>
          <p:cNvSpPr/>
          <p:nvPr/>
        </p:nvSpPr>
        <p:spPr>
          <a:xfrm>
            <a:off x="3407570" y="1408237"/>
            <a:ext cx="2328860" cy="4378807"/>
          </a:xfrm>
          <a:prstGeom prst="rect">
            <a:avLst/>
          </a:prstGeom>
          <a:solidFill>
            <a:schemeClr val="accent1">
              <a:lumMod val="60000"/>
              <a:lumOff val="40000"/>
            </a:schemeClr>
          </a:solidFill>
          <a:ln w="158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State</a:t>
            </a:r>
            <a:endParaRPr b="1"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Laws/Codes</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Regulations</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Policies </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Procedures</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Guidance</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Hearing or Court Decisions</a:t>
            </a:r>
            <a:endParaRPr dirty="0"/>
          </a:p>
        </p:txBody>
      </p:sp>
      <p:pic>
        <p:nvPicPr>
          <p:cNvPr id="131" name="Google Shape;131;p10"/>
          <p:cNvPicPr preferRelativeResize="0"/>
          <p:nvPr/>
        </p:nvPicPr>
        <p:blipFill rotWithShape="1">
          <a:blip r:embed="rId4">
            <a:alphaModFix/>
          </a:blip>
          <a:srcRect/>
          <a:stretch/>
        </p:blipFill>
        <p:spPr>
          <a:xfrm>
            <a:off x="3760839" y="4293703"/>
            <a:ext cx="1744079" cy="1139686"/>
          </a:xfrm>
          <a:prstGeom prst="rect">
            <a:avLst/>
          </a:prstGeom>
          <a:noFill/>
          <a:ln>
            <a:noFill/>
          </a:ln>
        </p:spPr>
      </p:pic>
      <p:grpSp>
        <p:nvGrpSpPr>
          <p:cNvPr id="132" name="Google Shape;132;p10"/>
          <p:cNvGrpSpPr/>
          <p:nvPr/>
        </p:nvGrpSpPr>
        <p:grpSpPr>
          <a:xfrm>
            <a:off x="6065731" y="1408237"/>
            <a:ext cx="2531039" cy="4378807"/>
            <a:chOff x="8023476" y="2152377"/>
            <a:chExt cx="2788730" cy="4296229"/>
          </a:xfrm>
        </p:grpSpPr>
        <p:sp>
          <p:nvSpPr>
            <p:cNvPr id="133" name="Google Shape;133;p10"/>
            <p:cNvSpPr/>
            <p:nvPr/>
          </p:nvSpPr>
          <p:spPr>
            <a:xfrm>
              <a:off x="8023476" y="2152377"/>
              <a:ext cx="2788730" cy="4296229"/>
            </a:xfrm>
            <a:prstGeom prst="rect">
              <a:avLst/>
            </a:prstGeom>
            <a:solidFill>
              <a:schemeClr val="accent1">
                <a:lumMod val="60000"/>
                <a:lumOff val="40000"/>
              </a:schemeClr>
            </a:solidFill>
            <a:ln w="158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Local</a:t>
              </a:r>
              <a:endParaRPr b="1"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County/City Rules</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Provider Agency Policies and Procedures</a:t>
              </a:r>
              <a:endParaRPr dirty="0"/>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School Board Policies and Procedures</a:t>
              </a:r>
              <a:endParaRPr dirty="0"/>
            </a:p>
          </p:txBody>
        </p:sp>
        <p:sp>
          <p:nvSpPr>
            <p:cNvPr id="134" name="Google Shape;134;p10"/>
            <p:cNvSpPr/>
            <p:nvPr/>
          </p:nvSpPr>
          <p:spPr>
            <a:xfrm>
              <a:off x="8343909" y="4983427"/>
              <a:ext cx="2080735" cy="1118194"/>
            </a:xfrm>
            <a:prstGeom prst="rect">
              <a:avLst/>
            </a:prstGeom>
            <a:blipFill rotWithShape="1">
              <a:blip r:embed="rId5">
                <a:alphaModFix/>
              </a:blip>
              <a:stretch>
                <a:fillRect l="-16997" r="-16998"/>
              </a:stretch>
            </a:blipFill>
            <a:ln w="158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chemeClr val="dk1"/>
              </a:buClr>
              <a:buSzPts val="4400"/>
            </a:pPr>
            <a:r>
              <a:rPr lang="en-US" dirty="0"/>
              <a:t>Who Are the Policy Makers? </a:t>
            </a:r>
            <a:endParaRPr b="0" dirty="0">
              <a:solidFill>
                <a:srgbClr val="002060"/>
              </a:solidFill>
            </a:endParaRPr>
          </a:p>
        </p:txBody>
      </p:sp>
      <p:grpSp>
        <p:nvGrpSpPr>
          <p:cNvPr id="141" name="Google Shape;141;p11"/>
          <p:cNvGrpSpPr/>
          <p:nvPr/>
        </p:nvGrpSpPr>
        <p:grpSpPr>
          <a:xfrm>
            <a:off x="693178" y="1372634"/>
            <a:ext cx="2537755" cy="4378807"/>
            <a:chOff x="328494" y="-227647"/>
            <a:chExt cx="2788730" cy="4296229"/>
          </a:xfrm>
        </p:grpSpPr>
        <p:sp>
          <p:nvSpPr>
            <p:cNvPr id="142" name="Google Shape;142;p11"/>
            <p:cNvSpPr/>
            <p:nvPr/>
          </p:nvSpPr>
          <p:spPr>
            <a:xfrm>
              <a:off x="328494" y="-227647"/>
              <a:ext cx="2788730" cy="4296229"/>
            </a:xfrm>
            <a:prstGeom prst="rect">
              <a:avLst/>
            </a:prstGeom>
            <a:solidFill>
              <a:schemeClr val="accent1">
                <a:lumMod val="60000"/>
                <a:lumOff val="40000"/>
              </a:schemeClr>
            </a:solidFill>
            <a:ln w="158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000000"/>
                  </a:solidFill>
                  <a:latin typeface="Calibri"/>
                  <a:ea typeface="Calibri"/>
                  <a:cs typeface="Calibri"/>
                  <a:sym typeface="Calibri"/>
                </a:rPr>
                <a:t>Federal</a:t>
              </a:r>
              <a:endParaRPr b="1" dirty="0"/>
            </a:p>
            <a:p>
              <a:pPr marL="342900" marR="0" lvl="0" indent="-342900" algn="l" rtl="0">
                <a:lnSpc>
                  <a:spcPct val="100000"/>
                </a:lnSpc>
                <a:spcBef>
                  <a:spcPts val="0"/>
                </a:spcBef>
                <a:spcAft>
                  <a:spcPts val="0"/>
                </a:spcAft>
                <a:buClr>
                  <a:srgbClr val="000000"/>
                </a:buClr>
                <a:buSzPts val="2000"/>
                <a:buFont typeface="Arial"/>
                <a:buChar char="•"/>
              </a:pPr>
              <a:r>
                <a:rPr lang="en-US" sz="2000" dirty="0">
                  <a:solidFill>
                    <a:srgbClr val="000000"/>
                  </a:solidFill>
                  <a:latin typeface="Calibri"/>
                  <a:ea typeface="Calibri"/>
                  <a:cs typeface="Calibri"/>
                  <a:sym typeface="Calibri"/>
                </a:rPr>
                <a:t>U.S. Congress</a:t>
              </a:r>
              <a:endParaRPr dirty="0"/>
            </a:p>
            <a:p>
              <a:pPr marL="457200" marR="0" lvl="1" indent="0" algn="l" rtl="0">
                <a:spcBef>
                  <a:spcPts val="0"/>
                </a:spcBef>
                <a:spcAft>
                  <a:spcPts val="0"/>
                </a:spcAft>
                <a:buNone/>
              </a:pPr>
              <a:r>
                <a:rPr lang="en-US" sz="2000" b="0" i="0" u="none" strike="noStrike" cap="none" dirty="0">
                  <a:solidFill>
                    <a:srgbClr val="000000"/>
                  </a:solidFill>
                  <a:latin typeface="Calibri"/>
                  <a:ea typeface="Calibri"/>
                  <a:cs typeface="Calibri"/>
                  <a:sym typeface="Calibri"/>
                </a:rPr>
                <a:t>Representatives</a:t>
              </a:r>
              <a:endParaRPr dirty="0"/>
            </a:p>
            <a:p>
              <a:pPr marL="457200" marR="0" lvl="1" indent="0" algn="l" rtl="0">
                <a:spcBef>
                  <a:spcPts val="0"/>
                </a:spcBef>
                <a:spcAft>
                  <a:spcPts val="0"/>
                </a:spcAft>
                <a:buNone/>
              </a:pPr>
              <a:r>
                <a:rPr lang="en-US" sz="2000" b="0" i="0" u="none" strike="noStrike" cap="none" dirty="0">
                  <a:solidFill>
                    <a:srgbClr val="000000"/>
                  </a:solidFill>
                  <a:latin typeface="Calibri"/>
                  <a:ea typeface="Calibri"/>
                  <a:cs typeface="Calibri"/>
                  <a:sym typeface="Calibri"/>
                </a:rPr>
                <a:t>Senators</a:t>
              </a:r>
              <a:endParaRPr dirty="0"/>
            </a:p>
            <a:p>
              <a:pPr marL="342900" marR="0" lvl="0" indent="-342900" algn="l" rtl="0">
                <a:spcBef>
                  <a:spcPts val="0"/>
                </a:spcBef>
                <a:spcAft>
                  <a:spcPts val="0"/>
                </a:spcAft>
                <a:buClr>
                  <a:srgbClr val="000000"/>
                </a:buClr>
                <a:buSzPts val="2000"/>
                <a:buFont typeface="Arial"/>
                <a:buChar char="•"/>
              </a:pPr>
              <a:r>
                <a:rPr lang="en-US" sz="2000" dirty="0">
                  <a:solidFill>
                    <a:srgbClr val="000000"/>
                  </a:solidFill>
                  <a:latin typeface="Calibri"/>
                  <a:ea typeface="Calibri"/>
                  <a:cs typeface="Calibri"/>
                  <a:sym typeface="Calibri"/>
                </a:rPr>
                <a:t>Agencies (e.g.,)</a:t>
              </a:r>
              <a:endParaRPr dirty="0"/>
            </a:p>
            <a:p>
              <a:pPr marL="0" marR="0" lvl="0" indent="0" algn="l" rtl="0">
                <a:spcBef>
                  <a:spcPts val="0"/>
                </a:spcBef>
                <a:spcAft>
                  <a:spcPts val="0"/>
                </a:spcAft>
                <a:buNone/>
              </a:pPr>
              <a:r>
                <a:rPr lang="en-US" sz="2000" b="0" i="0" u="none" strike="noStrike" cap="none" dirty="0">
                  <a:solidFill>
                    <a:srgbClr val="000000"/>
                  </a:solidFill>
                  <a:latin typeface="Calibri"/>
                  <a:ea typeface="Calibri"/>
                  <a:cs typeface="Calibri"/>
                  <a:sym typeface="Calibri"/>
                </a:rPr>
                <a:t>        U.S. Dept. of Ed</a:t>
              </a:r>
              <a:endParaRPr dirty="0"/>
            </a:p>
            <a:p>
              <a:pPr marL="0" marR="0" lvl="0" indent="0" algn="l" rtl="0">
                <a:spcBef>
                  <a:spcPts val="0"/>
                </a:spcBef>
                <a:spcAft>
                  <a:spcPts val="0"/>
                </a:spcAft>
                <a:buNone/>
              </a:pPr>
              <a:r>
                <a:rPr lang="en-US" sz="2000" dirty="0">
                  <a:solidFill>
                    <a:srgbClr val="000000"/>
                  </a:solidFill>
                  <a:latin typeface="Calibri"/>
                  <a:ea typeface="Calibri"/>
                  <a:cs typeface="Calibri"/>
                  <a:sym typeface="Calibri"/>
                </a:rPr>
                <a:t>        Dept. of Health &amp;</a:t>
              </a:r>
              <a:endParaRPr dirty="0"/>
            </a:p>
            <a:p>
              <a:pPr marL="0" marR="0" lvl="0" indent="0" algn="l" rtl="0">
                <a:spcBef>
                  <a:spcPts val="0"/>
                </a:spcBef>
                <a:spcAft>
                  <a:spcPts val="0"/>
                </a:spcAft>
                <a:buNone/>
              </a:pPr>
              <a:r>
                <a:rPr lang="en-US" sz="2000" b="0" i="0" u="none" strike="noStrike" cap="none" dirty="0">
                  <a:solidFill>
                    <a:srgbClr val="000000"/>
                  </a:solidFill>
                  <a:latin typeface="Calibri"/>
                  <a:ea typeface="Calibri"/>
                  <a:cs typeface="Calibri"/>
                  <a:sym typeface="Calibri"/>
                </a:rPr>
                <a:t>        Human Services</a:t>
              </a:r>
              <a:endParaRPr dirty="0"/>
            </a:p>
            <a:p>
              <a:pPr marL="0" marR="0" lvl="0" indent="0" algn="l" rtl="0">
                <a:lnSpc>
                  <a:spcPct val="100000"/>
                </a:lnSpc>
                <a:spcBef>
                  <a:spcPts val="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p:txBody>
        </p:sp>
        <p:sp>
          <p:nvSpPr>
            <p:cNvPr id="143" name="Google Shape;143;p11"/>
            <p:cNvSpPr/>
            <p:nvPr/>
          </p:nvSpPr>
          <p:spPr>
            <a:xfrm>
              <a:off x="771445" y="2709362"/>
              <a:ext cx="1935231" cy="1118193"/>
            </a:xfrm>
            <a:prstGeom prst="rect">
              <a:avLst/>
            </a:prstGeom>
            <a:blipFill rotWithShape="1">
              <a:blip r:embed="rId3">
                <a:alphaModFix/>
              </a:blip>
              <a:stretch>
                <a:fillRect l="-24998" r="-24998"/>
              </a:stretch>
            </a:blipFill>
            <a:ln w="158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1"/>
          <p:cNvSpPr/>
          <p:nvPr/>
        </p:nvSpPr>
        <p:spPr>
          <a:xfrm>
            <a:off x="3457518" y="1372634"/>
            <a:ext cx="2328860" cy="4378807"/>
          </a:xfrm>
          <a:prstGeom prst="rect">
            <a:avLst/>
          </a:prstGeom>
          <a:solidFill>
            <a:schemeClr val="accent1">
              <a:lumMod val="60000"/>
              <a:lumOff val="40000"/>
            </a:schemeClr>
          </a:solidFill>
          <a:ln w="158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000000"/>
                </a:solidFill>
                <a:latin typeface="Calibri"/>
                <a:ea typeface="Calibri"/>
                <a:cs typeface="Calibri"/>
                <a:sym typeface="Calibri"/>
              </a:rPr>
              <a:t>State</a:t>
            </a:r>
            <a:endParaRPr b="1" dirty="0"/>
          </a:p>
          <a:p>
            <a:pPr marL="342900" marR="0" lvl="0" indent="-342900" algn="l" rtl="0">
              <a:lnSpc>
                <a:spcPct val="100000"/>
              </a:lnSpc>
              <a:spcBef>
                <a:spcPts val="0"/>
              </a:spcBef>
              <a:spcAft>
                <a:spcPts val="0"/>
              </a:spcAft>
              <a:buClr>
                <a:srgbClr val="000000"/>
              </a:buClr>
              <a:buSzPts val="2000"/>
              <a:buFont typeface="Arial"/>
              <a:buChar char="•"/>
            </a:pPr>
            <a:r>
              <a:rPr lang="en-US" sz="2000" dirty="0">
                <a:solidFill>
                  <a:srgbClr val="000000"/>
                </a:solidFill>
                <a:latin typeface="Calibri"/>
                <a:ea typeface="Calibri"/>
                <a:cs typeface="Calibri"/>
                <a:sym typeface="Calibri"/>
              </a:rPr>
              <a:t>Legislators</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State agencies (e.g.,)</a:t>
            </a:r>
            <a:endParaRPr dirty="0"/>
          </a:p>
          <a:p>
            <a:pPr marL="0" marR="0" lvl="0" indent="0" algn="l" rtl="0">
              <a:lnSpc>
                <a:spcPct val="100000"/>
              </a:lnSpc>
              <a:spcBef>
                <a:spcPts val="0"/>
              </a:spcBef>
              <a:spcAft>
                <a:spcPts val="0"/>
              </a:spcAft>
              <a:buNone/>
            </a:pPr>
            <a:r>
              <a:rPr lang="en-US" sz="2000" dirty="0">
                <a:solidFill>
                  <a:srgbClr val="000000"/>
                </a:solidFill>
                <a:latin typeface="Calibri"/>
                <a:ea typeface="Calibri"/>
                <a:cs typeface="Calibri"/>
                <a:sym typeface="Calibri"/>
              </a:rPr>
              <a:t>        Education</a:t>
            </a:r>
            <a:endParaRPr dirty="0"/>
          </a:p>
          <a:p>
            <a:pPr marL="0" marR="0" lvl="0" indent="0" algn="l" rtl="0">
              <a:lnSpc>
                <a:spcPct val="100000"/>
              </a:lnSpc>
              <a:spcBef>
                <a:spcPts val="0"/>
              </a:spcBef>
              <a:spcAft>
                <a:spcPts val="0"/>
              </a:spcAft>
              <a:buNone/>
            </a:pPr>
            <a:r>
              <a:rPr lang="en-US" sz="2000" dirty="0">
                <a:solidFill>
                  <a:srgbClr val="000000"/>
                </a:solidFill>
                <a:latin typeface="Calibri"/>
                <a:ea typeface="Calibri"/>
                <a:cs typeface="Calibri"/>
                <a:sym typeface="Calibri"/>
              </a:rPr>
              <a:t>        Part C Lead</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State Board of Education</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p:txBody>
      </p:sp>
      <p:pic>
        <p:nvPicPr>
          <p:cNvPr id="145" name="Google Shape;145;p11"/>
          <p:cNvPicPr preferRelativeResize="0"/>
          <p:nvPr/>
        </p:nvPicPr>
        <p:blipFill rotWithShape="1">
          <a:blip r:embed="rId4">
            <a:alphaModFix/>
          </a:blip>
          <a:srcRect/>
          <a:stretch/>
        </p:blipFill>
        <p:spPr>
          <a:xfrm>
            <a:off x="3684104" y="4366095"/>
            <a:ext cx="1696280" cy="1139686"/>
          </a:xfrm>
          <a:prstGeom prst="rect">
            <a:avLst/>
          </a:prstGeom>
          <a:noFill/>
          <a:ln>
            <a:noFill/>
          </a:ln>
        </p:spPr>
      </p:pic>
      <p:grpSp>
        <p:nvGrpSpPr>
          <p:cNvPr id="146" name="Google Shape;146;p11"/>
          <p:cNvGrpSpPr/>
          <p:nvPr/>
        </p:nvGrpSpPr>
        <p:grpSpPr>
          <a:xfrm>
            <a:off x="6012964" y="1372634"/>
            <a:ext cx="2531039" cy="4378807"/>
            <a:chOff x="7965337" y="2117445"/>
            <a:chExt cx="2788730" cy="4296229"/>
          </a:xfrm>
        </p:grpSpPr>
        <p:sp>
          <p:nvSpPr>
            <p:cNvPr id="147" name="Google Shape;147;p11"/>
            <p:cNvSpPr/>
            <p:nvPr/>
          </p:nvSpPr>
          <p:spPr>
            <a:xfrm>
              <a:off x="7965337" y="2117445"/>
              <a:ext cx="2788730" cy="4296229"/>
            </a:xfrm>
            <a:prstGeom prst="rect">
              <a:avLst/>
            </a:prstGeom>
            <a:solidFill>
              <a:schemeClr val="accent1">
                <a:lumMod val="60000"/>
                <a:lumOff val="40000"/>
              </a:schemeClr>
            </a:solidFill>
            <a:ln w="158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dirty="0">
                  <a:solidFill>
                    <a:srgbClr val="000000"/>
                  </a:solidFill>
                  <a:latin typeface="Calibri"/>
                  <a:ea typeface="Calibri"/>
                  <a:cs typeface="Calibri"/>
                  <a:sym typeface="Calibri"/>
                </a:rPr>
                <a:t>Local</a:t>
              </a:r>
              <a:endParaRPr b="1"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School Board</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dirty="0">
                  <a:solidFill>
                    <a:srgbClr val="000000"/>
                  </a:solidFill>
                  <a:latin typeface="Calibri"/>
                  <a:ea typeface="Calibri"/>
                  <a:cs typeface="Calibri"/>
                  <a:sym typeface="Calibri"/>
                </a:rPr>
                <a:t>Part C Agency Head Start</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Childcare</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dirty="0">
                  <a:solidFill>
                    <a:srgbClr val="000000"/>
                  </a:solidFill>
                  <a:latin typeface="Calibri"/>
                  <a:ea typeface="Calibri"/>
                  <a:cs typeface="Calibri"/>
                  <a:sym typeface="Calibri"/>
                </a:rPr>
                <a:t>Private Schools</a:t>
              </a:r>
              <a:endParaRPr sz="2000" b="0" i="0" u="none" strike="noStrike" cap="none" dirty="0">
                <a:solidFill>
                  <a:srgbClr val="000000"/>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148" name="Google Shape;148;p11"/>
            <p:cNvSpPr/>
            <p:nvPr/>
          </p:nvSpPr>
          <p:spPr>
            <a:xfrm>
              <a:off x="8352897" y="5054454"/>
              <a:ext cx="2013608" cy="1118194"/>
            </a:xfrm>
            <a:prstGeom prst="rect">
              <a:avLst/>
            </a:prstGeom>
            <a:blipFill rotWithShape="1">
              <a:blip r:embed="rId5">
                <a:alphaModFix/>
              </a:blip>
              <a:stretch>
                <a:fillRect l="-16997" r="-16998"/>
              </a:stretch>
            </a:blipFill>
            <a:ln w="158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5085</Words>
  <Application>Microsoft Office PowerPoint</Application>
  <PresentationFormat>On-screen Show (4:3)</PresentationFormat>
  <Paragraphs>347</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Courier New</vt:lpstr>
      <vt:lpstr>Noto Sans Symbols</vt:lpstr>
      <vt:lpstr>2_Office Theme</vt:lpstr>
      <vt:lpstr>Professionalism and Ethical Practice </vt:lpstr>
      <vt:lpstr>Standard 7 </vt:lpstr>
      <vt:lpstr>Component: 7.3 </vt:lpstr>
      <vt:lpstr>Objectives </vt:lpstr>
      <vt:lpstr>Know the System </vt:lpstr>
      <vt:lpstr>Definition of Public Policy </vt:lpstr>
      <vt:lpstr>Advocacy Definitions </vt:lpstr>
      <vt:lpstr>Policy Evolution </vt:lpstr>
      <vt:lpstr>Who Are the Policy Makers? </vt:lpstr>
      <vt:lpstr>Video: The Legislative Process: Overview</vt:lpstr>
      <vt:lpstr>Video: Overview of the Legislative Process</vt:lpstr>
      <vt:lpstr>Phases of the Public Policy  Life Cycle </vt:lpstr>
      <vt:lpstr>Ways to Engage in Advocacy </vt:lpstr>
      <vt:lpstr>Identifying an Issue and Identifying With Whom to Communicate</vt:lpstr>
      <vt:lpstr>The Contact Pyramid </vt:lpstr>
      <vt:lpstr>Ways to Communicate</vt:lpstr>
      <vt:lpstr>Phone Calls</vt:lpstr>
      <vt:lpstr>Writing Letters </vt:lpstr>
      <vt:lpstr>Advocacy Letter for Legislation: What to Include </vt:lpstr>
      <vt:lpstr>Sample Advocacy Letters </vt:lpstr>
      <vt:lpstr>Sending Emails </vt:lpstr>
      <vt:lpstr>Scheduled Meetings </vt:lpstr>
      <vt:lpstr>Impromptu Meetings:  Elevator Pitch</vt:lpstr>
      <vt:lpstr>Elevator Pitch </vt:lpstr>
      <vt:lpstr>PowerPoint Presentation</vt:lpstr>
      <vt:lpstr>Evidence-Based Practices (EBPs): Definition (DEC, 2014) </vt:lpstr>
      <vt:lpstr>Evidence-Based Practices (EBPs): Definition (ECTA) </vt:lpstr>
      <vt:lpstr>Build Coalitions </vt:lpstr>
      <vt:lpstr>PowerPoint Presentation</vt:lpstr>
      <vt:lpstr>References and Resources </vt:lpstr>
      <vt:lpstr>References and Resources </vt:lpstr>
      <vt:lpstr>References and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and Ethical Practice</dc:title>
  <dc:creator>Killmeyer,Susan</dc:creator>
  <cp:lastModifiedBy>Darla Gundler</cp:lastModifiedBy>
  <cp:revision>19</cp:revision>
  <dcterms:created xsi:type="dcterms:W3CDTF">2021-03-15T13:58:23Z</dcterms:created>
  <dcterms:modified xsi:type="dcterms:W3CDTF">2023-09-14T22:01:48Z</dcterms:modified>
</cp:coreProperties>
</file>