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28"/>
  </p:notesMasterIdLst>
  <p:sldIdLst>
    <p:sldId id="256" r:id="rId2"/>
    <p:sldId id="28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9" r:id="rId17"/>
    <p:sldId id="270" r:id="rId18"/>
    <p:sldId id="271" r:id="rId19"/>
    <p:sldId id="272" r:id="rId20"/>
    <p:sldId id="273" r:id="rId21"/>
    <p:sldId id="275" r:id="rId22"/>
    <p:sldId id="274" r:id="rId23"/>
    <p:sldId id="276" r:id="rId24"/>
    <p:sldId id="277" r:id="rId25"/>
    <p:sldId id="278" r:id="rId26"/>
    <p:sldId id="281" r:id="rId2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9" roundtripDataSignature="AMtx7mgiqmATWqRkVWNsNCXUhssu1H5Du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2695" autoAdjust="0"/>
  </p:normalViewPr>
  <p:slideViewPr>
    <p:cSldViewPr snapToGrid="0">
      <p:cViewPr varScale="1">
        <p:scale>
          <a:sx n="71" d="100"/>
          <a:sy n="71" d="100"/>
        </p:scale>
        <p:origin x="2394" y="78"/>
      </p:cViewPr>
      <p:guideLst>
        <p:guide orient="horz" pos="2160"/>
        <p:guide pos="2880"/>
      </p:guideLst>
    </p:cSldViewPr>
  </p:slideViewPr>
  <p:notesTextViewPr>
    <p:cViewPr>
      <p:scale>
        <a:sx n="1" d="1"/>
        <a:sy n="1" d="1"/>
      </p:scale>
      <p:origin x="0" y="0"/>
    </p:cViewPr>
  </p:notesTextViewPr>
  <p:sorterViewPr>
    <p:cViewPr varScale="1">
      <p:scale>
        <a:sx n="1" d="1"/>
        <a:sy n="1" d="1"/>
      </p:scale>
      <p:origin x="0" y="-19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journals.sagepub.com/doi/10.1177/1096250611435422"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s://journals.lww.com/iycjournal/Fulltext/2011/07000/Overview_of_Play__Its_Uses_and_Importance_in_Early.2.aspx" TargetMode="Externa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academia.edu/43324973/PART_1_Cognitive_Development_in_Children_Piaget_Development_and_Learning" TargetMode="External"/><Relationship Id="rId2" Type="http://schemas.openxmlformats.org/officeDocument/2006/relationships/slide" Target="../slides/slide25.xml"/><Relationship Id="rId1" Type="http://schemas.openxmlformats.org/officeDocument/2006/relationships/notesMaster" Target="../notesMasters/notesMaster1.xml"/><Relationship Id="rId5" Type="http://schemas.openxmlformats.org/officeDocument/2006/relationships/hyperlink" Target="https://pediatrics.aappublications.org/content/pediatrics/early/2018/08/16/peds.2018-2058.full.pdf" TargetMode="External"/><Relationship Id="rId4" Type="http://schemas.openxmlformats.org/officeDocument/2006/relationships/hyperlink" Target="https://link.springer.com/article/10.1007/s10803-014-2245-0"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1" name="Google Shape;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Also see: Jamison et al., (2012). Encouraging social skill development through play in early childhood special education classrooms. Young Exceptional Child (YEC). </a:t>
            </a:r>
            <a:endParaRPr/>
          </a:p>
        </p:txBody>
      </p:sp>
      <p:sp>
        <p:nvSpPr>
          <p:cNvPr id="116" name="Google Shape;116;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Successful inclusion of young children with disabilities in preschool classes happens when these children are in proximity to peers, socialize with them, and actively engage in typical preschool activities including play (Nelson et al. 2007). </a:t>
            </a:r>
            <a:endParaRPr/>
          </a:p>
        </p:txBody>
      </p:sp>
      <p:sp>
        <p:nvSpPr>
          <p:cNvPr id="123" name="Google Shape;123;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a:t>https://connectmodules.dec-sped.org/connect-modules/resources/videos/video-5-4/</a:t>
            </a:r>
            <a:endParaRPr dirty="0"/>
          </a:p>
          <a:p>
            <a:pPr marL="0" marR="0" lvl="0" indent="0" algn="l" rtl="0">
              <a:lnSpc>
                <a:spcPct val="100000"/>
              </a:lnSpc>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dirty="0"/>
              <a:t>Facilitator:</a:t>
            </a:r>
            <a:endParaRPr dirty="0"/>
          </a:p>
          <a:p>
            <a:pPr marL="0" marR="0" lvl="0" indent="0" algn="l" rtl="0">
              <a:lnSpc>
                <a:spcPct val="100000"/>
              </a:lnSpc>
              <a:spcBef>
                <a:spcPts val="0"/>
              </a:spcBef>
              <a:spcAft>
                <a:spcPts val="0"/>
              </a:spcAft>
              <a:buClr>
                <a:schemeClr val="dk1"/>
              </a:buClr>
              <a:buSzPts val="1200"/>
              <a:buFont typeface="Calibri"/>
              <a:buNone/>
            </a:pPr>
            <a:r>
              <a:rPr lang="en-US" dirty="0"/>
              <a:t>Support discussion about:</a:t>
            </a:r>
            <a:endParaRPr dirty="0"/>
          </a:p>
          <a:p>
            <a:pPr marL="171450" marR="0" lvl="0" indent="-171450" algn="l" rtl="0">
              <a:lnSpc>
                <a:spcPct val="100000"/>
              </a:lnSpc>
              <a:spcBef>
                <a:spcPts val="0"/>
              </a:spcBef>
              <a:spcAft>
                <a:spcPts val="0"/>
              </a:spcAft>
              <a:buClr>
                <a:schemeClr val="dk1"/>
              </a:buClr>
              <a:buSzPts val="1200"/>
              <a:buFont typeface="Arial"/>
              <a:buChar char="•"/>
            </a:pPr>
            <a:r>
              <a:rPr lang="en-US" dirty="0"/>
              <a:t>Use of environmental supports to ensure face to face interaction with the activity and with the peer at eye level </a:t>
            </a:r>
            <a:endParaRPr dirty="0"/>
          </a:p>
          <a:p>
            <a:pPr marL="171450" marR="0" lvl="0" indent="-171450" algn="l" rtl="0">
              <a:lnSpc>
                <a:spcPct val="100000"/>
              </a:lnSpc>
              <a:spcBef>
                <a:spcPts val="0"/>
              </a:spcBef>
              <a:spcAft>
                <a:spcPts val="0"/>
              </a:spcAft>
              <a:buClr>
                <a:schemeClr val="dk1"/>
              </a:buClr>
              <a:buSzPts val="1200"/>
              <a:buFont typeface="Arial"/>
              <a:buChar char="•"/>
            </a:pPr>
            <a:r>
              <a:rPr lang="en-US" dirty="0"/>
              <a:t>The inclusion of the adaptive switch to give Perl agency to initiate the play sequence.</a:t>
            </a:r>
            <a:endParaRPr dirty="0"/>
          </a:p>
          <a:p>
            <a:pPr marL="171450" lvl="0" indent="-171450" algn="l" rtl="0">
              <a:spcBef>
                <a:spcPts val="0"/>
              </a:spcBef>
              <a:spcAft>
                <a:spcPts val="0"/>
              </a:spcAft>
              <a:buClr>
                <a:schemeClr val="dk1"/>
              </a:buClr>
              <a:buSzPts val="1200"/>
              <a:buFont typeface="Arial"/>
              <a:buChar char="•"/>
            </a:pPr>
            <a:r>
              <a:rPr lang="en-US" dirty="0"/>
              <a:t>Effective use of peer support </a:t>
            </a:r>
            <a:endParaRPr dirty="0"/>
          </a:p>
          <a:p>
            <a:pPr marL="171450" lvl="0" indent="-171450" algn="l" rtl="0">
              <a:spcBef>
                <a:spcPts val="0"/>
              </a:spcBef>
              <a:spcAft>
                <a:spcPts val="0"/>
              </a:spcAft>
              <a:buClr>
                <a:schemeClr val="dk1"/>
              </a:buClr>
              <a:buSzPts val="1200"/>
              <a:buFont typeface="Arial"/>
              <a:buChar char="•"/>
            </a:pPr>
            <a:r>
              <a:rPr lang="en-US" dirty="0"/>
              <a:t>Use of adult support to keep both Perl and the peer engaged - Notice that the teacher gave Perl lots of space to initiate her part in the game, although she did use some non-intrusive prompting.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Data:</a:t>
            </a:r>
            <a:endParaRPr dirty="0"/>
          </a:p>
          <a:p>
            <a:pPr marL="171450" lvl="0" indent="-171450" algn="l" rtl="0">
              <a:spcBef>
                <a:spcPts val="0"/>
              </a:spcBef>
              <a:spcAft>
                <a:spcPts val="0"/>
              </a:spcAft>
              <a:buClr>
                <a:schemeClr val="dk1"/>
              </a:buClr>
              <a:buSzPts val="1200"/>
              <a:buFont typeface="Arial"/>
              <a:buChar char="•"/>
            </a:pPr>
            <a:r>
              <a:rPr lang="en-US" dirty="0"/>
              <a:t> How many times did she wait until the peer set up the gear before she pressed the switch, indicating her understanding of the rules of this cooperative game?</a:t>
            </a:r>
            <a:endParaRPr dirty="0"/>
          </a:p>
          <a:p>
            <a:pPr marL="171450" lvl="0" indent="-171450" algn="l" rtl="0">
              <a:spcBef>
                <a:spcPts val="0"/>
              </a:spcBef>
              <a:spcAft>
                <a:spcPts val="0"/>
              </a:spcAft>
              <a:buClr>
                <a:schemeClr val="dk1"/>
              </a:buClr>
              <a:buSzPts val="1200"/>
              <a:buFont typeface="Arial"/>
              <a:buChar char="•"/>
            </a:pPr>
            <a:r>
              <a:rPr lang="en-US" dirty="0"/>
              <a:t> How many times did she initiate gaze to the peer?</a:t>
            </a:r>
            <a:endParaRPr dirty="0"/>
          </a:p>
          <a:p>
            <a:pPr marL="171450" lvl="0" indent="-171450" algn="l" rtl="0">
              <a:spcBef>
                <a:spcPts val="0"/>
              </a:spcBef>
              <a:spcAft>
                <a:spcPts val="0"/>
              </a:spcAft>
              <a:buClr>
                <a:schemeClr val="dk1"/>
              </a:buClr>
              <a:buSzPts val="1200"/>
              <a:buFont typeface="Arial"/>
              <a:buChar char="•"/>
            </a:pPr>
            <a:r>
              <a:rPr lang="en-US" dirty="0"/>
              <a:t> How many times did she smile responsively throughout the play activity, indicating enjoyment, shared focus and social play?  </a:t>
            </a:r>
            <a:endParaRPr dirty="0"/>
          </a:p>
          <a:p>
            <a:pPr marL="171450" lvl="0" indent="-171450" algn="l" rtl="0">
              <a:spcBef>
                <a:spcPts val="0"/>
              </a:spcBef>
              <a:spcAft>
                <a:spcPts val="0"/>
              </a:spcAft>
              <a:buClr>
                <a:schemeClr val="dk1"/>
              </a:buClr>
              <a:buSzPts val="1200"/>
              <a:buFont typeface="Arial"/>
              <a:buChar char="•"/>
            </a:pPr>
            <a:r>
              <a:rPr lang="en-US" dirty="0"/>
              <a:t> What was the duration of the play event? </a:t>
            </a:r>
            <a:endParaRPr dirty="0"/>
          </a:p>
          <a:p>
            <a:pPr marL="171450" lvl="0" indent="-171450" algn="l" rtl="0">
              <a:spcBef>
                <a:spcPts val="0"/>
              </a:spcBef>
              <a:spcAft>
                <a:spcPts val="0"/>
              </a:spcAft>
              <a:buClr>
                <a:schemeClr val="dk1"/>
              </a:buClr>
              <a:buSzPts val="1200"/>
              <a:buFont typeface="Arial"/>
              <a:buChar char="•"/>
            </a:pPr>
            <a:r>
              <a:rPr lang="en-US" dirty="0"/>
              <a:t> Data should be collected for the teacher behaviors as well – how many times did she need to prompt Perl to push the switch? How many pushes were spontaneous?</a:t>
            </a:r>
            <a:endParaRPr dirty="0"/>
          </a:p>
        </p:txBody>
      </p:sp>
      <p:sp>
        <p:nvSpPr>
          <p:cNvPr id="151" name="Google Shape;151;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0000"/>
              </a:lnSpc>
              <a:spcBef>
                <a:spcPts val="0"/>
              </a:spcBef>
              <a:spcAft>
                <a:spcPts val="0"/>
              </a:spcAft>
              <a:buClr>
                <a:schemeClr val="dk1"/>
              </a:buClr>
              <a:buSzPts val="1200"/>
              <a:buFont typeface="Calibri"/>
              <a:buNone/>
            </a:pPr>
            <a:r>
              <a:rPr lang="en-US" dirty="0"/>
              <a:t>https://connectmodules.dec-sped.org/connect-modules/resources/videos/video-5-4/</a:t>
            </a:r>
          </a:p>
          <a:p>
            <a:pPr marL="0" marR="0" lvl="0" indent="0" algn="l" rtl="0">
              <a:lnSpc>
                <a:spcPct val="100000"/>
              </a:lnSpc>
              <a:spcBef>
                <a:spcPts val="0"/>
              </a:spcBef>
              <a:spcAft>
                <a:spcPts val="0"/>
              </a:spcAft>
              <a:buClr>
                <a:schemeClr val="dk1"/>
              </a:buClr>
              <a:buSzPts val="1200"/>
              <a:buFont typeface="Calibri"/>
              <a:buNone/>
            </a:pPr>
            <a:r>
              <a:rPr lang="en-US" dirty="0"/>
              <a:t>https://vimeo.com/297464438</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570653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Because, as we know, children find out about the world through social play, and because children with ASD do not access social interactions as often as typically developing, they do not acquire social communication skills – acquired in the context of joint attention – that they need to engage in social play.</a:t>
            </a:r>
            <a:endParaRPr/>
          </a:p>
        </p:txBody>
      </p:sp>
      <p:sp>
        <p:nvSpPr>
          <p:cNvPr id="158" name="Google Shape;158;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Peer matches can be neurodiverse or neurotypical as long as they are well-matched as far as interests and temperament.</a:t>
            </a:r>
            <a:endParaRPr dirty="0"/>
          </a:p>
        </p:txBody>
      </p:sp>
      <p:sp>
        <p:nvSpPr>
          <p:cNvPr id="165" name="Google Shape;165;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a:t>Adapted from: Wolfberg, P. et al., (2014)</a:t>
            </a:r>
            <a:endParaRPr/>
          </a:p>
          <a:p>
            <a:pPr marL="0" lvl="0" indent="0" algn="l" rtl="0">
              <a:spcBef>
                <a:spcPts val="0"/>
              </a:spcBef>
              <a:spcAft>
                <a:spcPts val="0"/>
              </a:spcAft>
              <a:buNone/>
            </a:pPr>
            <a:endParaRPr/>
          </a:p>
        </p:txBody>
      </p:sp>
      <p:sp>
        <p:nvSpPr>
          <p:cNvPr id="172" name="Google Shape;172;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73892"/>
            <a:ext cx="5486400" cy="366045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99320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https://ebip.vkcsites.org/responsive-play-interactions/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Facilitator: support discussion that he was remaining in this play session where he and the provider/teacher were sharing attention to the same focus of play – a real win for children with ASD.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 He seems be playing in a blend of parallel and associative play: he handed her a train car at one point, and allowed her to take her turn with the trains. He initiated some social gaze as well, especially toward the end.</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While he is using the toys in a functional way, it is fairly repetitive rather than imaginary but he seems to be progressing toward a more pretend-play level  – at one point he made the wooden figure jump along the tracks and he initiated gaze with the provider as he did it.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Support discussion around the use of responsive strategies like following his lead in play, imitating, comments, play expansions. Ask the group if they think he would have stayed in the interaction that long if the adult re-directed him or engaged in a lot of prompts about his play. Let them know that children stay engaged longer in social play when adults follow in on their play, as they are just learning how to engage in joint-attention interactions.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Support discussion around gathering data about level of social play – in this case remained engaged in primarily parallel play for 4 minutes or so, and more associative towards the end of the clip? Discuss ways of making these observations and data collection well-operationalized, for individualized social and object play data. Might want to collect data about reciprocal turns or sharing of play materials. </a:t>
            </a:r>
            <a:endParaRPr dirty="0"/>
          </a:p>
        </p:txBody>
      </p:sp>
      <p:sp>
        <p:nvSpPr>
          <p:cNvPr id="192" name="Google Shape;192;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https://www.youtube.com/watch?v=P2rLv-vjSOs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Facilitator: support discussion that he was remaining in this play session where he and the provider/teacher were sharing attention to the same focus of play – a real win for children with ASD.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 He seems be playing in a blend of parallel and associative play: he handed her a train car at one point, and allowed her to take her turn with the trains. He initiated some social gaze as well, especially toward the end.</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While he is using the toys in a functional way, it is fairly repetitive rather than imaginary but he seems to be progressing toward a more pretend-play level  – at one point he made the wooden figure jump along the tracks and he initiated gaze with the provider as he did it.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Support discussion around the use of responsive strategies like following his lead in play, imitating, comments, play expansions. Ask the group if they think he would have stayed in the interaction that long if the adult re-directed him or engaged in a lot of prompts about his play. Let them know that children stay engaged longer in social play when adults follow in on their play, as they are just learning how to engage in joint-attention interactions.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Support discussion around gathering data about level of social play – in this case remained engaged in primarily parallel play for 4 minutes or so, and more associative towards the end of the clip? Discuss ways of making these observations and data collection well-operationalized, for individualized social and object play data. Might want to collect data about reciprocal turns or sharing of play materials. </a:t>
            </a:r>
            <a:endParaRPr dirty="0"/>
          </a:p>
        </p:txBody>
      </p:sp>
      <p:sp>
        <p:nvSpPr>
          <p:cNvPr id="185" name="Google Shape;185;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https://connectmodules.dec-sped.org/</a:t>
            </a:r>
          </a:p>
          <a:p>
            <a:pPr marL="0" lvl="0" indent="0" algn="l" rtl="0">
              <a:spcBef>
                <a:spcPts val="0"/>
              </a:spcBef>
              <a:spcAft>
                <a:spcPts val="0"/>
              </a:spcAft>
              <a:buNone/>
            </a:pPr>
            <a:r>
              <a:rPr lang="en-US" dirty="0"/>
              <a:t>https://ebip.vkcsites.org/responsive-play-interactions/</a:t>
            </a:r>
            <a:endParaRPr dirty="0"/>
          </a:p>
        </p:txBody>
      </p:sp>
      <p:sp>
        <p:nvSpPr>
          <p:cNvPr id="198" name="Google Shape;198;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hlinkClick r:id="rId3"/>
              </a:rPr>
              <a:t>Encouraging Social Skill Development through Play in Early Childhood Special Education Classrooms - Kristen R. Jamison, Lindsay D. </a:t>
            </a:r>
            <a:r>
              <a:rPr lang="en-US" dirty="0" err="1">
                <a:hlinkClick r:id="rId3"/>
              </a:rPr>
              <a:t>Forston</a:t>
            </a:r>
            <a:r>
              <a:rPr lang="en-US" dirty="0">
                <a:hlinkClick r:id="rId3"/>
              </a:rPr>
              <a:t>, Tina L. Stanton-Chapman, 2012 (sagepub.com)</a:t>
            </a:r>
            <a:endParaRPr lang="en-US" dirty="0"/>
          </a:p>
          <a:p>
            <a:pPr marL="0" lvl="0" indent="0" algn="l" rtl="0">
              <a:spcBef>
                <a:spcPts val="0"/>
              </a:spcBef>
              <a:spcAft>
                <a:spcPts val="0"/>
              </a:spcAft>
              <a:buNone/>
            </a:pPr>
            <a:r>
              <a:rPr lang="en-US" dirty="0"/>
              <a:t>https://journals.sagepub.com/doi/10.1177/1096250611435422</a:t>
            </a:r>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hlinkClick r:id="rId4"/>
              </a:rPr>
              <a:t>Overview of Play: Its Uses and Importance in Early </a:t>
            </a:r>
            <a:r>
              <a:rPr lang="en-US" dirty="0" err="1">
                <a:hlinkClick r:id="rId4"/>
              </a:rPr>
              <a:t>Intervent</a:t>
            </a:r>
            <a:r>
              <a:rPr lang="en-US" dirty="0">
                <a:hlinkClick r:id="rId4"/>
              </a:rPr>
              <a:t>... : Infants &amp; Young Children (lww.com)</a:t>
            </a:r>
            <a:endParaRPr lang="en-US" dirty="0"/>
          </a:p>
          <a:p>
            <a:pPr marL="0" lvl="0" indent="0" algn="l" rtl="0">
              <a:spcBef>
                <a:spcPts val="0"/>
              </a:spcBef>
              <a:spcAft>
                <a:spcPts val="0"/>
              </a:spcAft>
              <a:buNone/>
            </a:pPr>
            <a:r>
              <a:rPr lang="en-US" dirty="0"/>
              <a:t>https://journals.lww.com/iycjournal/Fulltext/2011/07000/Overview_of_Play__Its_Uses_and_Importance_in_Early.2.aspx</a:t>
            </a:r>
            <a:endParaRPr dirty="0"/>
          </a:p>
        </p:txBody>
      </p:sp>
      <p:sp>
        <p:nvSpPr>
          <p:cNvPr id="204" name="Google Shape;204;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hlinkClick r:id="rId3"/>
              </a:rPr>
              <a:t>(17) (PDF) PART 1 Cognitive Development in Children: Piaget Development and Learning | Jonas </a:t>
            </a:r>
            <a:r>
              <a:rPr lang="en-US" dirty="0" err="1">
                <a:hlinkClick r:id="rId3"/>
              </a:rPr>
              <a:t>Silveira</a:t>
            </a:r>
            <a:r>
              <a:rPr lang="en-US" dirty="0">
                <a:hlinkClick r:id="rId3"/>
              </a:rPr>
              <a:t> - Academia.edu</a:t>
            </a:r>
            <a:endParaRPr lang="en-US" dirty="0"/>
          </a:p>
          <a:p>
            <a:pPr marL="0" lvl="0" indent="0" algn="l" rtl="0">
              <a:spcBef>
                <a:spcPts val="0"/>
              </a:spcBef>
              <a:spcAft>
                <a:spcPts val="0"/>
              </a:spcAft>
              <a:buNone/>
            </a:pPr>
            <a:r>
              <a:rPr lang="en-US" dirty="0"/>
              <a:t>https://www.academia.edu/43324973/PART_1_Cognitive_Development_in_Children_Piaget_Development_and_Learning</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hlinkClick r:id="rId4"/>
              </a:rPr>
              <a:t>Integrated Play Groups: Promoting Symbolic Play and Social Engagement with Typical Peers in Children with ASD Across Settings | </a:t>
            </a:r>
            <a:r>
              <a:rPr lang="en-US" dirty="0" err="1">
                <a:hlinkClick r:id="rId4"/>
              </a:rPr>
              <a:t>SpringerLink</a:t>
            </a:r>
            <a:endParaRPr lang="en-US" dirty="0"/>
          </a:p>
          <a:p>
            <a:pPr marL="0" lvl="0" indent="0" algn="l" rtl="0">
              <a:spcBef>
                <a:spcPts val="0"/>
              </a:spcBef>
              <a:spcAft>
                <a:spcPts val="0"/>
              </a:spcAft>
              <a:buNone/>
            </a:pPr>
            <a:r>
              <a:rPr lang="en-US" dirty="0"/>
              <a:t>https://link.springer.com/article/10.1007/s10803-014-2245-0</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hlinkClick r:id="rId5"/>
              </a:rPr>
              <a:t>PEDS_20182058 1..16 (aappublications.org)</a:t>
            </a:r>
            <a:endParaRPr lang="en-US" dirty="0"/>
          </a:p>
          <a:p>
            <a:pPr marL="0" lvl="0" indent="0" algn="l" rtl="0">
              <a:spcBef>
                <a:spcPts val="0"/>
              </a:spcBef>
              <a:spcAft>
                <a:spcPts val="0"/>
              </a:spcAft>
              <a:buNone/>
            </a:pPr>
            <a:r>
              <a:rPr lang="en-US" dirty="0"/>
              <a:t>https://pediatrics.aappublications.org/content/pediatrics/early/2018/08/16/peds.2018-2058.full.pdf</a:t>
            </a:r>
            <a:endParaRPr dirty="0"/>
          </a:p>
        </p:txBody>
      </p:sp>
      <p:sp>
        <p:nvSpPr>
          <p:cNvPr id="210" name="Google Shape;210;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 name="Google Shape;67;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 name="Google Shape;7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 name="Google Shape;7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Google Shape;8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a:t>Adapted from: Yogman, M., Hutchison J. et al., (2018), The Power of Play: A Pediatric Role in Enhancing Development in Young Children. </a:t>
            </a:r>
            <a:r>
              <a:rPr lang="en-US" sz="1200" i="1"/>
              <a:t>Pediatrics</a:t>
            </a:r>
            <a:r>
              <a:rPr lang="en-US" sz="1200"/>
              <a:t>, 142 (3).</a:t>
            </a:r>
            <a:endParaRPr/>
          </a:p>
          <a:p>
            <a:pPr marL="0" lvl="0" indent="0" algn="l" rtl="0">
              <a:spcBef>
                <a:spcPts val="0"/>
              </a:spcBef>
              <a:spcAft>
                <a:spcPts val="0"/>
              </a:spcAft>
              <a:buNone/>
            </a:pPr>
            <a:endParaRPr/>
          </a:p>
        </p:txBody>
      </p:sp>
      <p:sp>
        <p:nvSpPr>
          <p:cNvPr id="81" name="Google Shape;8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Children’s play can be understood as a demonstration of what they know, as well as a demonstration of what they are currently thinking about</a:t>
            </a:r>
            <a:endParaRPr/>
          </a:p>
          <a:p>
            <a:pPr marL="0" lvl="0" indent="0" algn="l" rtl="0">
              <a:spcBef>
                <a:spcPts val="0"/>
              </a:spcBef>
              <a:spcAft>
                <a:spcPts val="0"/>
              </a:spcAft>
              <a:buNone/>
            </a:pPr>
            <a:endParaRPr/>
          </a:p>
          <a:p>
            <a:pPr marL="0" lvl="0" indent="0" algn="l" rtl="0">
              <a:spcBef>
                <a:spcPts val="0"/>
              </a:spcBef>
              <a:spcAft>
                <a:spcPts val="0"/>
              </a:spcAft>
              <a:buNone/>
            </a:pPr>
            <a:r>
              <a:rPr lang="en-US"/>
              <a:t>Lifter, K., Foster-Sanda et al. (2011). Overview of Play: Its uses and importance in early intervention/early childhood special education. Infants and Young Children, 24 (3)., pp. 225-245</a:t>
            </a:r>
            <a:endParaRPr/>
          </a:p>
          <a:p>
            <a:pPr marL="0" lvl="0" indent="0" algn="l" rtl="0">
              <a:spcBef>
                <a:spcPts val="0"/>
              </a:spcBef>
              <a:spcAft>
                <a:spcPts val="0"/>
              </a:spcAft>
              <a:buNone/>
            </a:pPr>
            <a:endParaRPr/>
          </a:p>
        </p:txBody>
      </p:sp>
      <p:sp>
        <p:nvSpPr>
          <p:cNvPr id="88" name="Google Shape;88;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From: Yogman, M., Hutchison J. et al., (2018), The Power of Play: A Pediatric Role in Enhancing Development in Young Children. </a:t>
            </a:r>
            <a:r>
              <a:rPr lang="en-US" i="1"/>
              <a:t>Pediatrics</a:t>
            </a:r>
            <a:r>
              <a:rPr lang="en-US"/>
              <a:t>, 142 (3).</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Calibri"/>
              <a:buNone/>
            </a:pPr>
            <a:r>
              <a:rPr lang="en-US"/>
              <a:t>Play supports the formation of the safe and predictable relationships with caregivers and others that children of all abilities need to thrive</a:t>
            </a:r>
            <a:endParaRPr/>
          </a:p>
          <a:p>
            <a:pPr marL="0" lvl="0" indent="0" algn="l" rtl="0">
              <a:spcBef>
                <a:spcPts val="0"/>
              </a:spcBef>
              <a:spcAft>
                <a:spcPts val="0"/>
              </a:spcAft>
              <a:buNone/>
            </a:pPr>
            <a:endParaRPr/>
          </a:p>
        </p:txBody>
      </p:sp>
      <p:sp>
        <p:nvSpPr>
          <p:cNvPr id="95" name="Google Shape;95;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Many taxonomies of play exist – generally drawn from these 2 taxonomies drawn from Jean Piaget about cognitive play skills with objects, based on his theory of schemas -  and the second drawn from Mildred Parten’s seminal work in 1932 about how the play of young children can be categorized in terms of social states of interaction.</a:t>
            </a:r>
            <a:endParaRPr/>
          </a:p>
          <a:p>
            <a:pPr marL="0" lvl="0" indent="0" algn="l" rtl="0">
              <a:spcBef>
                <a:spcPts val="0"/>
              </a:spcBef>
              <a:spcAft>
                <a:spcPts val="0"/>
              </a:spcAft>
              <a:buNone/>
            </a:pPr>
            <a:endParaRPr/>
          </a:p>
          <a:p>
            <a:pPr marL="0" lvl="0" indent="0" algn="l" rtl="0">
              <a:spcBef>
                <a:spcPts val="0"/>
              </a:spcBef>
              <a:spcAft>
                <a:spcPts val="0"/>
              </a:spcAft>
              <a:buNone/>
            </a:pPr>
            <a:r>
              <a:rPr lang="en-US"/>
              <a:t>Piaget, J. (1964). Cognitive Development in Children: Development and Learning – Part 1. Journal of Research in Science Teaching, 2, pp. 176-186.</a:t>
            </a:r>
            <a:endParaRPr/>
          </a:p>
          <a:p>
            <a:pPr marL="0" lvl="0" indent="0" algn="l" rtl="0">
              <a:spcBef>
                <a:spcPts val="0"/>
              </a:spcBef>
              <a:spcAft>
                <a:spcPts val="0"/>
              </a:spcAft>
              <a:buNone/>
            </a:pPr>
            <a:r>
              <a:rPr lang="en-US"/>
              <a:t> </a:t>
            </a:r>
            <a:r>
              <a:rPr lang="en-US" sz="1200" b="0" i="0">
                <a:solidFill>
                  <a:schemeClr val="dk1"/>
                </a:solidFill>
                <a:latin typeface="Calibri"/>
                <a:ea typeface="Calibri"/>
                <a:cs typeface="Calibri"/>
                <a:sym typeface="Calibri"/>
              </a:rPr>
              <a:t>Parten, M.B. 1932. Social participation among pre‐school children. </a:t>
            </a:r>
            <a:r>
              <a:rPr lang="en-US" sz="1200" b="0" i="1">
                <a:solidFill>
                  <a:schemeClr val="dk1"/>
                </a:solidFill>
                <a:latin typeface="Calibri"/>
                <a:ea typeface="Calibri"/>
                <a:cs typeface="Calibri"/>
                <a:sym typeface="Calibri"/>
              </a:rPr>
              <a:t>Journal of Abnormal and Social Psychology</a:t>
            </a:r>
            <a:r>
              <a:rPr lang="en-US" sz="1200" b="0" i="0">
                <a:solidFill>
                  <a:schemeClr val="dk1"/>
                </a:solidFill>
                <a:latin typeface="Calibri"/>
                <a:ea typeface="Calibri"/>
                <a:cs typeface="Calibri"/>
                <a:sym typeface="Calibri"/>
              </a:rPr>
              <a:t>, 27: 243–269. </a:t>
            </a:r>
            <a:endParaRPr/>
          </a:p>
        </p:txBody>
      </p:sp>
      <p:sp>
        <p:nvSpPr>
          <p:cNvPr id="102" name="Google Shape;102;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Adapted from Barton (2016)</a:t>
            </a:r>
            <a:endParaRPr/>
          </a:p>
          <a:p>
            <a:pPr marL="0" lvl="0" indent="0" algn="l" rtl="0">
              <a:spcBef>
                <a:spcPts val="0"/>
              </a:spcBef>
              <a:spcAft>
                <a:spcPts val="0"/>
              </a:spcAft>
              <a:buNone/>
            </a:pPr>
            <a:endParaRPr/>
          </a:p>
          <a:p>
            <a:pPr marL="0" lvl="0" indent="0" algn="l" rtl="0">
              <a:spcBef>
                <a:spcPts val="0"/>
              </a:spcBef>
              <a:spcAft>
                <a:spcPts val="0"/>
              </a:spcAft>
              <a:buNone/>
            </a:pPr>
            <a:r>
              <a:rPr lang="en-US"/>
              <a:t>Broadly, the emergence of play skills can be understood as a sequence of play capacities that become more complex as a child develops. </a:t>
            </a:r>
            <a:endParaRPr/>
          </a:p>
          <a:p>
            <a:pPr marL="0" lvl="0" indent="0" algn="l" rtl="0">
              <a:spcBef>
                <a:spcPts val="0"/>
              </a:spcBef>
              <a:spcAft>
                <a:spcPts val="0"/>
              </a:spcAft>
              <a:buNone/>
            </a:pPr>
            <a:endParaRPr/>
          </a:p>
          <a:p>
            <a:pPr marL="0" lvl="0" indent="0" algn="l" rtl="0">
              <a:spcBef>
                <a:spcPts val="0"/>
              </a:spcBef>
              <a:spcAft>
                <a:spcPts val="0"/>
              </a:spcAft>
              <a:buNone/>
            </a:pPr>
            <a:r>
              <a:rPr lang="en-US"/>
              <a:t>Children naturally play with a given set of objects differently depending on their developmental stage.  </a:t>
            </a:r>
            <a:endParaRPr/>
          </a:p>
          <a:p>
            <a:pPr marL="0" lvl="0" indent="0" algn="l" rtl="0">
              <a:spcBef>
                <a:spcPts val="0"/>
              </a:spcBef>
              <a:spcAft>
                <a:spcPts val="0"/>
              </a:spcAft>
              <a:buNone/>
            </a:pPr>
            <a:endParaRPr/>
          </a:p>
          <a:p>
            <a:pPr marL="0" lvl="0" indent="0" algn="l" rtl="0">
              <a:spcBef>
                <a:spcPts val="0"/>
              </a:spcBef>
              <a:spcAft>
                <a:spcPts val="0"/>
              </a:spcAft>
              <a:buNone/>
            </a:pPr>
            <a:r>
              <a:rPr lang="en-US"/>
              <a:t>Facilitator can ask the group how we might expect a child  at each of these developmental stages to  play with a plastic tea set – highlight how each of these ways of playing with the same set of toys might be appropriate for that child</a:t>
            </a:r>
            <a:endParaRPr/>
          </a:p>
        </p:txBody>
      </p:sp>
      <p:sp>
        <p:nvSpPr>
          <p:cNvPr id="109" name="Google Shape;109;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18655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4847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10635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1">
            <a:extLst>
              <a:ext uri="{FF2B5EF4-FFF2-40B4-BE49-F238E27FC236}">
                <a16:creationId xmlns:a16="http://schemas.microsoft.com/office/drawing/2014/main" id="{4403BAF2-DE8A-C928-833C-4537A81B0FA5}"/>
              </a:ext>
            </a:extLst>
          </p:cNvPr>
          <p:cNvSpPr txBox="1"/>
          <p:nvPr userDrawn="1"/>
        </p:nvSpPr>
        <p:spPr>
          <a:xfrm>
            <a:off x="178068" y="2152657"/>
            <a:ext cx="8787865" cy="2552686"/>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3242600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3255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2491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902590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2383668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7541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5871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840302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69856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96851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onnectmodules.dec-sped.org/connect-modules/resources/videos/video-5-4/"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vimeo.com/297464438"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bip.vkcsites.org/responsive-play-interaction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P2rLv-vjSO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hyperlink" Target="https://connectmodules.dec-sped.or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ebip.vkcsites.org/responsive-play-interaction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journals.sagepub.com/doi/10.1177/1096250611435422"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journals.lww.com/iycjournal/Fulltext/2011/07000/Overview_of_Play__Its_Uses_and_Importance_in_Early.2.asp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academia.edu/43324973/PART_1_Cognitive_Development_in_Children_Piaget_Development_and_Learnin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pediatrics.aappublications.org/content/pediatrics/early/2018/08/16/peds.2018-2058.full.pdf" TargetMode="External"/><Relationship Id="rId4" Type="http://schemas.openxmlformats.org/officeDocument/2006/relationships/hyperlink" Target="https://link.springer.com/article/10.1007/s10803-014-2245-0"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
          <p:cNvSpPr txBox="1">
            <a:spLocks noGrp="1"/>
          </p:cNvSpPr>
          <p:nvPr>
            <p:ph type="ctrTitle"/>
          </p:nvPr>
        </p:nvSpPr>
        <p:spPr>
          <a:xfrm>
            <a:off x="806824" y="705504"/>
            <a:ext cx="77724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3600"/>
              <a:buFont typeface="Calibri"/>
              <a:buNone/>
            </a:pPr>
            <a:r>
              <a:rPr lang="en-US" sz="4000" dirty="0"/>
              <a:t>Using Responsive and Reciprocal Interactions, Interventions, and Instruction</a:t>
            </a:r>
            <a:endParaRPr sz="4000" dirty="0"/>
          </a:p>
        </p:txBody>
      </p:sp>
      <p:sp>
        <p:nvSpPr>
          <p:cNvPr id="64" name="Google Shape;64;p1"/>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t>Initial Practice-Based Professional Preparation Standards Early Interventionists/Early Childhood Special Educators </a:t>
            </a:r>
            <a:endParaRPr dirty="0"/>
          </a:p>
          <a:p>
            <a:pPr marL="0" lvl="0" indent="0" algn="ctr" rtl="0">
              <a:lnSpc>
                <a:spcPct val="90000"/>
              </a:lnSpc>
              <a:spcBef>
                <a:spcPts val="1000"/>
              </a:spcBef>
              <a:spcAft>
                <a:spcPts val="0"/>
              </a:spcAft>
              <a:buClr>
                <a:schemeClr val="dk1"/>
              </a:buClr>
              <a:buSzPts val="2400"/>
              <a:buNone/>
            </a:pPr>
            <a:r>
              <a:rPr lang="en-US" dirty="0"/>
              <a:t>6.5</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Sequences of Social Play</a:t>
            </a:r>
            <a:endParaRPr dirty="0"/>
          </a:p>
        </p:txBody>
      </p:sp>
      <p:sp>
        <p:nvSpPr>
          <p:cNvPr id="119" name="Google Shape;119;p9"/>
          <p:cNvSpPr txBox="1">
            <a:spLocks noGrp="1"/>
          </p:cNvSpPr>
          <p:nvPr>
            <p:ph idx="1"/>
          </p:nvPr>
        </p:nvSpPr>
        <p:spPr>
          <a:xfrm>
            <a:off x="628650" y="1418253"/>
            <a:ext cx="7886700" cy="4758710"/>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50000"/>
              </a:lnSpc>
              <a:spcBef>
                <a:spcPts val="0"/>
              </a:spcBef>
              <a:spcAft>
                <a:spcPts val="0"/>
              </a:spcAft>
              <a:buClr>
                <a:schemeClr val="dk1"/>
              </a:buClr>
              <a:buSzPct val="100000"/>
              <a:buChar char="•"/>
            </a:pPr>
            <a:r>
              <a:rPr lang="en-US" dirty="0"/>
              <a:t>Unoccupied – not attending to objects or people</a:t>
            </a:r>
            <a:endParaRPr dirty="0"/>
          </a:p>
          <a:p>
            <a:pPr marL="228600" lvl="0" indent="-228600" algn="l" rtl="0">
              <a:lnSpc>
                <a:spcPct val="150000"/>
              </a:lnSpc>
              <a:spcBef>
                <a:spcPts val="1000"/>
              </a:spcBef>
              <a:spcAft>
                <a:spcPts val="0"/>
              </a:spcAft>
              <a:buClr>
                <a:schemeClr val="dk1"/>
              </a:buClr>
              <a:buSzPct val="100000"/>
              <a:buChar char="•"/>
            </a:pPr>
            <a:r>
              <a:rPr lang="en-US" dirty="0"/>
              <a:t>Onlooker – watching others interact/play</a:t>
            </a:r>
            <a:endParaRPr dirty="0"/>
          </a:p>
          <a:p>
            <a:pPr marL="228600" lvl="0" indent="-228600" algn="l" rtl="0">
              <a:lnSpc>
                <a:spcPct val="150000"/>
              </a:lnSpc>
              <a:spcBef>
                <a:spcPts val="1000"/>
              </a:spcBef>
              <a:spcAft>
                <a:spcPts val="0"/>
              </a:spcAft>
              <a:buClr>
                <a:schemeClr val="dk1"/>
              </a:buClr>
              <a:buSzPct val="100000"/>
              <a:buChar char="•"/>
            </a:pPr>
            <a:r>
              <a:rPr lang="en-US" dirty="0"/>
              <a:t>Solitary – plays with object/toy alone</a:t>
            </a:r>
            <a:endParaRPr dirty="0"/>
          </a:p>
          <a:p>
            <a:pPr marL="228600" lvl="0" indent="-228600" algn="l" rtl="0">
              <a:lnSpc>
                <a:spcPct val="150000"/>
              </a:lnSpc>
              <a:spcBef>
                <a:spcPts val="1000"/>
              </a:spcBef>
              <a:spcAft>
                <a:spcPts val="0"/>
              </a:spcAft>
              <a:buClr>
                <a:schemeClr val="dk1"/>
              </a:buClr>
              <a:buSzPct val="100000"/>
              <a:buChar char="•"/>
            </a:pPr>
            <a:r>
              <a:rPr lang="en-US" dirty="0"/>
              <a:t>Parallel – plays alongside another without interacting </a:t>
            </a:r>
            <a:endParaRPr dirty="0"/>
          </a:p>
          <a:p>
            <a:pPr marL="228600" lvl="0" indent="-228600" algn="l" rtl="0">
              <a:lnSpc>
                <a:spcPct val="150000"/>
              </a:lnSpc>
              <a:spcBef>
                <a:spcPts val="1000"/>
              </a:spcBef>
              <a:spcAft>
                <a:spcPts val="0"/>
              </a:spcAft>
              <a:buClr>
                <a:schemeClr val="dk1"/>
              </a:buClr>
              <a:buSzPct val="100000"/>
              <a:buChar char="•"/>
            </a:pPr>
            <a:r>
              <a:rPr lang="en-US" dirty="0"/>
              <a:t>Associative – interacts by sharing focus of play, sharing toys – no specific play roles</a:t>
            </a:r>
            <a:endParaRPr dirty="0"/>
          </a:p>
          <a:p>
            <a:pPr marL="228600" lvl="0" indent="-228600" algn="l" rtl="0">
              <a:lnSpc>
                <a:spcPct val="150000"/>
              </a:lnSpc>
              <a:spcBef>
                <a:spcPts val="1000"/>
              </a:spcBef>
              <a:spcAft>
                <a:spcPts val="0"/>
              </a:spcAft>
              <a:buClr>
                <a:schemeClr val="dk1"/>
              </a:buClr>
              <a:buSzPct val="100000"/>
              <a:buChar char="•"/>
            </a:pPr>
            <a:r>
              <a:rPr lang="en-US" dirty="0"/>
              <a:t>Cooperative – sharing toys, incorporating roles and interactive patterns that support structured pretend play</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0"/>
          <p:cNvSpPr txBox="1">
            <a:spLocks noGrp="1"/>
          </p:cNvSpPr>
          <p:nvPr>
            <p:ph type="title"/>
          </p:nvPr>
        </p:nvSpPr>
        <p:spPr>
          <a:xfrm>
            <a:off x="0" y="213988"/>
            <a:ext cx="9144000" cy="1325563"/>
          </a:xfrm>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Play and Children With Disabilities/Delays</a:t>
            </a:r>
            <a:endParaRPr dirty="0"/>
          </a:p>
        </p:txBody>
      </p:sp>
      <p:sp>
        <p:nvSpPr>
          <p:cNvPr id="126" name="Google Shape;126;p10"/>
          <p:cNvSpPr txBox="1">
            <a:spLocks noGrp="1"/>
          </p:cNvSpPr>
          <p:nvPr>
            <p:ph idx="1"/>
          </p:nvPr>
        </p:nvSpPr>
        <p:spPr>
          <a:xfrm>
            <a:off x="628650" y="1539551"/>
            <a:ext cx="7886700" cy="4637412"/>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Children served in EI/ECSE practice often have delays in the development of play skills</a:t>
            </a:r>
            <a:endParaRPr dirty="0"/>
          </a:p>
          <a:p>
            <a:pPr marL="228600" lvl="0" indent="-228600">
              <a:lnSpc>
                <a:spcPct val="150000"/>
              </a:lnSpc>
              <a:buSzPts val="2800"/>
            </a:pPr>
            <a:r>
              <a:rPr lang="en-US" dirty="0"/>
              <a:t>Benefit from interventions that support access to play and opportunities to practice more complex play skills increasingly</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Supporting Increased Complexity of Play</a:t>
            </a:r>
            <a:endParaRPr dirty="0"/>
          </a:p>
        </p:txBody>
      </p:sp>
      <p:sp>
        <p:nvSpPr>
          <p:cNvPr id="133" name="Google Shape;133;p11"/>
          <p:cNvSpPr txBox="1">
            <a:spLocks noGrp="1"/>
          </p:cNvSpPr>
          <p:nvPr>
            <p:ph idx="1"/>
          </p:nvPr>
        </p:nvSpPr>
        <p:spPr>
          <a:xfrm>
            <a:off x="628650" y="1474237"/>
            <a:ext cx="7886700" cy="4702726"/>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2800"/>
              <a:buNone/>
            </a:pPr>
            <a:r>
              <a:rPr lang="en-US" dirty="0"/>
              <a:t>EI/ECSE providers/teachers can:</a:t>
            </a:r>
            <a:endParaRPr dirty="0"/>
          </a:p>
          <a:p>
            <a:pPr marL="228600" lvl="0" indent="-228600" algn="l" rtl="0">
              <a:lnSpc>
                <a:spcPct val="150000"/>
              </a:lnSpc>
              <a:spcBef>
                <a:spcPts val="1000"/>
              </a:spcBef>
              <a:spcAft>
                <a:spcPts val="0"/>
              </a:spcAft>
              <a:buClr>
                <a:schemeClr val="dk1"/>
              </a:buClr>
              <a:buSzPts val="2800"/>
              <a:buChar char="•"/>
            </a:pPr>
            <a:r>
              <a:rPr lang="en-US" dirty="0"/>
              <a:t>Implement intentional, systematic interventions that </a:t>
            </a:r>
            <a:r>
              <a:rPr lang="en-US" b="1" dirty="0"/>
              <a:t>promote access to play </a:t>
            </a:r>
            <a:r>
              <a:rPr lang="en-US" dirty="0"/>
              <a:t>and address </a:t>
            </a:r>
            <a:r>
              <a:rPr lang="en-US" b="1" dirty="0"/>
              <a:t>proximal goals for gradually more complex play</a:t>
            </a:r>
            <a:endParaRPr dirty="0"/>
          </a:p>
          <a:p>
            <a:pPr marL="228600" lvl="0" indent="-228600" algn="l" rtl="0">
              <a:lnSpc>
                <a:spcPct val="150000"/>
              </a:lnSpc>
              <a:spcBef>
                <a:spcPts val="1000"/>
              </a:spcBef>
              <a:spcAft>
                <a:spcPts val="0"/>
              </a:spcAft>
              <a:buClr>
                <a:schemeClr val="dk1"/>
              </a:buClr>
              <a:buSzPts val="2800"/>
              <a:buChar char="•"/>
            </a:pPr>
            <a:r>
              <a:rPr lang="en-US" b="1" dirty="0"/>
              <a:t>Implement data collection to </a:t>
            </a:r>
            <a:r>
              <a:rPr lang="en-US" dirty="0"/>
              <a:t>support planning and progress monitoring over time</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2"/>
          <p:cNvSpPr txBox="1">
            <a:spLocks noGrp="1"/>
          </p:cNvSpPr>
          <p:nvPr>
            <p:ph type="title"/>
          </p:nvPr>
        </p:nvSpPr>
        <p:spPr>
          <a:xfrm>
            <a:off x="0" y="365126"/>
            <a:ext cx="9144000" cy="1325563"/>
          </a:xfrm>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Intervention Strategies To Support the Development of Play Skills</a:t>
            </a:r>
            <a:endParaRPr dirty="0"/>
          </a:p>
        </p:txBody>
      </p:sp>
      <p:sp>
        <p:nvSpPr>
          <p:cNvPr id="140" name="Google Shape;140;p12"/>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b="1" dirty="0"/>
              <a:t>Environmental supports</a:t>
            </a:r>
            <a:endParaRPr dirty="0"/>
          </a:p>
          <a:p>
            <a:pPr marL="685800" lvl="1" indent="-228600" algn="l" rtl="0">
              <a:lnSpc>
                <a:spcPct val="150000"/>
              </a:lnSpc>
              <a:spcBef>
                <a:spcPts val="500"/>
              </a:spcBef>
              <a:spcAft>
                <a:spcPts val="0"/>
              </a:spcAft>
              <a:buClr>
                <a:schemeClr val="dk1"/>
              </a:buClr>
              <a:buSzPts val="2400"/>
              <a:buChar char="•"/>
            </a:pPr>
            <a:r>
              <a:rPr lang="en-US" i="1" dirty="0"/>
              <a:t>Physical adjustments </a:t>
            </a:r>
            <a:r>
              <a:rPr lang="en-US" dirty="0"/>
              <a:t>in the space to invite engagement and access to play materials</a:t>
            </a:r>
            <a:endParaRPr dirty="0"/>
          </a:p>
          <a:p>
            <a:pPr marL="685800" lvl="1" indent="-228600" algn="l" rtl="0">
              <a:lnSpc>
                <a:spcPct val="150000"/>
              </a:lnSpc>
              <a:spcBef>
                <a:spcPts val="500"/>
              </a:spcBef>
              <a:spcAft>
                <a:spcPts val="0"/>
              </a:spcAft>
              <a:buClr>
                <a:schemeClr val="dk1"/>
              </a:buClr>
              <a:buSzPts val="2400"/>
              <a:buChar char="•"/>
            </a:pPr>
            <a:r>
              <a:rPr lang="en-US" i="1" dirty="0"/>
              <a:t>Social adjustments </a:t>
            </a:r>
            <a:r>
              <a:rPr lang="en-US" dirty="0"/>
              <a:t>to promote proximity and shared focus of attention with others during play </a:t>
            </a:r>
            <a:endParaRPr dirty="0"/>
          </a:p>
          <a:p>
            <a:pPr marL="685800" lvl="1" indent="-228600" algn="l" rtl="0">
              <a:lnSpc>
                <a:spcPct val="150000"/>
              </a:lnSpc>
              <a:spcBef>
                <a:spcPts val="500"/>
              </a:spcBef>
              <a:spcAft>
                <a:spcPts val="0"/>
              </a:spcAft>
              <a:buClr>
                <a:schemeClr val="dk1"/>
              </a:buClr>
              <a:buSzPts val="2400"/>
              <a:buChar char="•"/>
            </a:pPr>
            <a:r>
              <a:rPr lang="en-US" i="1" dirty="0"/>
              <a:t>Temporal adjustments </a:t>
            </a:r>
            <a:r>
              <a:rPr lang="en-US" dirty="0"/>
              <a:t>to maximize engagement in play (extra time, or less time before a break)</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3"/>
          <p:cNvSpPr txBox="1">
            <a:spLocks noGrp="1"/>
          </p:cNvSpPr>
          <p:nvPr>
            <p:ph type="title"/>
          </p:nvPr>
        </p:nvSpPr>
        <p:spPr>
          <a:xfrm>
            <a:off x="0" y="365126"/>
            <a:ext cx="9144000" cy="1325563"/>
          </a:xfrm>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Intervention Strategies To Support the Development of Play Skills</a:t>
            </a:r>
            <a:endParaRPr dirty="0"/>
          </a:p>
        </p:txBody>
      </p:sp>
      <p:sp>
        <p:nvSpPr>
          <p:cNvPr id="147" name="Google Shape;147;p13"/>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50000"/>
              </a:lnSpc>
              <a:spcBef>
                <a:spcPts val="0"/>
              </a:spcBef>
              <a:spcAft>
                <a:spcPts val="0"/>
              </a:spcAft>
              <a:buClr>
                <a:schemeClr val="dk1"/>
              </a:buClr>
              <a:buSzPct val="100000"/>
              <a:buChar char="•"/>
            </a:pPr>
            <a:r>
              <a:rPr lang="en-US" b="1" dirty="0"/>
              <a:t>Identification of child interests/preferences </a:t>
            </a:r>
            <a:r>
              <a:rPr lang="en-US" dirty="0"/>
              <a:t>for planning meaningful and engaging play activities</a:t>
            </a:r>
            <a:endParaRPr dirty="0"/>
          </a:p>
          <a:p>
            <a:pPr marL="228600" lvl="0" indent="-228600" algn="l" rtl="0">
              <a:lnSpc>
                <a:spcPct val="150000"/>
              </a:lnSpc>
              <a:spcBef>
                <a:spcPts val="1000"/>
              </a:spcBef>
              <a:spcAft>
                <a:spcPts val="0"/>
              </a:spcAft>
              <a:buClr>
                <a:schemeClr val="dk1"/>
              </a:buClr>
              <a:buSzPct val="100000"/>
              <a:buChar char="•"/>
            </a:pPr>
            <a:r>
              <a:rPr lang="en-US" b="1" dirty="0"/>
              <a:t>Assistive technology </a:t>
            </a:r>
            <a:r>
              <a:rPr lang="en-US" dirty="0"/>
              <a:t>to ensure access to play and self-agency </a:t>
            </a:r>
            <a:endParaRPr dirty="0"/>
          </a:p>
          <a:p>
            <a:pPr marL="228600" lvl="0" indent="-228600" algn="l" rtl="0">
              <a:lnSpc>
                <a:spcPct val="150000"/>
              </a:lnSpc>
              <a:spcBef>
                <a:spcPts val="1000"/>
              </a:spcBef>
              <a:spcAft>
                <a:spcPts val="0"/>
              </a:spcAft>
              <a:buClr>
                <a:schemeClr val="dk1"/>
              </a:buClr>
              <a:buSzPct val="100000"/>
              <a:buChar char="•"/>
            </a:pPr>
            <a:r>
              <a:rPr lang="en-US" b="1" dirty="0"/>
              <a:t>Adult support strategies </a:t>
            </a:r>
            <a:r>
              <a:rPr lang="en-US" dirty="0"/>
              <a:t>to contingently imitate, model, expand, and/or use and fade prompts for proximal play skill targets</a:t>
            </a:r>
            <a:endParaRPr dirty="0"/>
          </a:p>
          <a:p>
            <a:pPr marL="228600" lvl="0" indent="-228600" algn="l" rtl="0">
              <a:lnSpc>
                <a:spcPct val="150000"/>
              </a:lnSpc>
              <a:spcBef>
                <a:spcPts val="1000"/>
              </a:spcBef>
              <a:spcAft>
                <a:spcPts val="0"/>
              </a:spcAft>
              <a:buClr>
                <a:schemeClr val="dk1"/>
              </a:buClr>
              <a:buSzPct val="100000"/>
              <a:buChar char="•"/>
            </a:pPr>
            <a:r>
              <a:rPr lang="en-US" b="1" dirty="0"/>
              <a:t>Peer supports </a:t>
            </a:r>
            <a:r>
              <a:rPr lang="en-US" dirty="0"/>
              <a:t>to model and scaffold functional play</a:t>
            </a: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a:t>
            </a:r>
            <a:endParaRPr dirty="0"/>
          </a:p>
        </p:txBody>
      </p:sp>
      <p:sp>
        <p:nvSpPr>
          <p:cNvPr id="154" name="Google Shape;154;p14"/>
          <p:cNvSpPr txBox="1">
            <a:spLocks noGrp="1"/>
          </p:cNvSpPr>
          <p:nvPr>
            <p:ph idx="1"/>
          </p:nvPr>
        </p:nvSpPr>
        <p:spPr>
          <a:xfrm>
            <a:off x="628650" y="1287624"/>
            <a:ext cx="7886700" cy="4889339"/>
          </a:xfrm>
          <a:prstGeom prst="rect">
            <a:avLst/>
          </a:prstGeom>
          <a:noFill/>
          <a:ln>
            <a:noFill/>
          </a:ln>
        </p:spPr>
        <p:txBody>
          <a:bodyPr spcFirstLastPara="1" wrap="square" lIns="91425" tIns="45700" rIns="91425" bIns="45700" anchor="t" anchorCtr="0">
            <a:normAutofit fontScale="77500" lnSpcReduction="20000"/>
          </a:bodyPr>
          <a:lstStyle/>
          <a:p>
            <a:pPr marL="457200" lvl="1" indent="0" algn="l" rtl="0">
              <a:lnSpc>
                <a:spcPct val="90000"/>
              </a:lnSpc>
              <a:spcBef>
                <a:spcPts val="0"/>
              </a:spcBef>
              <a:spcAft>
                <a:spcPts val="0"/>
              </a:spcAft>
              <a:buClr>
                <a:schemeClr val="dk1"/>
              </a:buClr>
              <a:buSzPct val="100000"/>
              <a:buNone/>
            </a:pPr>
            <a:r>
              <a:rPr lang="en-US" u="sng" dirty="0">
                <a:solidFill>
                  <a:schemeClr val="hlink"/>
                </a:solidFill>
                <a:hlinkClick r:id="rId3"/>
              </a:rPr>
              <a:t>Perl | Connect Modules (dec-sped.org)</a:t>
            </a:r>
            <a:endParaRPr dirty="0"/>
          </a:p>
          <a:p>
            <a:pPr marL="457200" lvl="1" indent="0" algn="l" rtl="0">
              <a:lnSpc>
                <a:spcPct val="150000"/>
              </a:lnSpc>
              <a:spcBef>
                <a:spcPts val="500"/>
              </a:spcBef>
              <a:spcAft>
                <a:spcPts val="0"/>
              </a:spcAft>
              <a:buClr>
                <a:schemeClr val="dk1"/>
              </a:buClr>
              <a:buSzPct val="100000"/>
              <a:buNone/>
            </a:pPr>
            <a:r>
              <a:rPr lang="en-US" sz="2800" dirty="0"/>
              <a:t>Perl needs planning to access social play opportunities. After watching the video in the next slide discuss the following; </a:t>
            </a:r>
            <a:endParaRPr dirty="0"/>
          </a:p>
          <a:p>
            <a:pPr marL="685800" lvl="1" indent="-228600" algn="l" rtl="0">
              <a:lnSpc>
                <a:spcPct val="150000"/>
              </a:lnSpc>
              <a:spcBef>
                <a:spcPts val="500"/>
              </a:spcBef>
              <a:spcAft>
                <a:spcPts val="0"/>
              </a:spcAft>
              <a:buClr>
                <a:schemeClr val="dk1"/>
              </a:buClr>
              <a:buSzPct val="100000"/>
              <a:buChar char="•"/>
            </a:pPr>
            <a:r>
              <a:rPr lang="en-US" sz="2800" b="1" dirty="0"/>
              <a:t>Identify multiple strategies </a:t>
            </a:r>
            <a:r>
              <a:rPr lang="en-US" sz="2800" dirty="0"/>
              <a:t>used to support</a:t>
            </a:r>
            <a:endParaRPr dirty="0"/>
          </a:p>
          <a:p>
            <a:pPr marL="1143000" lvl="2" indent="-228600" algn="l" rtl="0">
              <a:lnSpc>
                <a:spcPct val="150000"/>
              </a:lnSpc>
              <a:spcBef>
                <a:spcPts val="500"/>
              </a:spcBef>
              <a:spcAft>
                <a:spcPts val="0"/>
              </a:spcAft>
              <a:buClr>
                <a:schemeClr val="dk1"/>
              </a:buClr>
              <a:buSzPct val="100000"/>
              <a:buChar char="•"/>
            </a:pPr>
            <a:r>
              <a:rPr lang="en-US" sz="2800" dirty="0"/>
              <a:t>Access to play</a:t>
            </a:r>
            <a:endParaRPr dirty="0"/>
          </a:p>
          <a:p>
            <a:pPr marL="1143000" lvl="2" indent="-228600" algn="l" rtl="0">
              <a:lnSpc>
                <a:spcPct val="150000"/>
              </a:lnSpc>
              <a:spcBef>
                <a:spcPts val="500"/>
              </a:spcBef>
              <a:spcAft>
                <a:spcPts val="0"/>
              </a:spcAft>
              <a:buClr>
                <a:schemeClr val="dk1"/>
              </a:buClr>
              <a:buSzPct val="100000"/>
              <a:buChar char="•"/>
            </a:pPr>
            <a:r>
              <a:rPr lang="en-US" sz="2800" dirty="0"/>
              <a:t>Engagement in play</a:t>
            </a:r>
            <a:endParaRPr dirty="0"/>
          </a:p>
          <a:p>
            <a:pPr marL="1143000" lvl="2" indent="-228600" algn="l" rtl="0">
              <a:lnSpc>
                <a:spcPct val="150000"/>
              </a:lnSpc>
              <a:spcBef>
                <a:spcPts val="500"/>
              </a:spcBef>
              <a:spcAft>
                <a:spcPts val="0"/>
              </a:spcAft>
              <a:buClr>
                <a:schemeClr val="dk1"/>
              </a:buClr>
              <a:buSzPct val="100000"/>
              <a:buChar char="•"/>
            </a:pPr>
            <a:r>
              <a:rPr lang="en-US" sz="2800" dirty="0"/>
              <a:t>Self-agency in play</a:t>
            </a:r>
            <a:endParaRPr dirty="0"/>
          </a:p>
          <a:p>
            <a:pPr marL="1143000" lvl="2" indent="-228600" algn="l" rtl="0">
              <a:lnSpc>
                <a:spcPct val="150000"/>
              </a:lnSpc>
              <a:spcBef>
                <a:spcPts val="500"/>
              </a:spcBef>
              <a:spcAft>
                <a:spcPts val="0"/>
              </a:spcAft>
              <a:buClr>
                <a:schemeClr val="dk1"/>
              </a:buClr>
              <a:buSzPct val="100000"/>
              <a:buChar char="•"/>
            </a:pPr>
            <a:r>
              <a:rPr lang="en-US" sz="2800" dirty="0"/>
              <a:t>Access to social play interactions</a:t>
            </a:r>
            <a:endParaRPr dirty="0"/>
          </a:p>
          <a:p>
            <a:pPr marL="685800" lvl="1" indent="-228600" algn="l" rtl="0">
              <a:lnSpc>
                <a:spcPct val="150000"/>
              </a:lnSpc>
              <a:spcBef>
                <a:spcPts val="500"/>
              </a:spcBef>
              <a:spcAft>
                <a:spcPts val="0"/>
              </a:spcAft>
              <a:buClr>
                <a:schemeClr val="dk1"/>
              </a:buClr>
              <a:buSzPct val="100000"/>
              <a:buChar char="•"/>
            </a:pPr>
            <a:r>
              <a:rPr lang="en-US" sz="2800" b="1" dirty="0"/>
              <a:t>What data would you collect </a:t>
            </a:r>
            <a:r>
              <a:rPr lang="en-US" sz="2800" dirty="0"/>
              <a:t>to document her play skills in this instance? </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6" y="125096"/>
            <a:ext cx="7886700" cy="1325563"/>
          </a:xfrm>
        </p:spPr>
        <p:txBody>
          <a:bodyPr/>
          <a:lstStyle/>
          <a:p>
            <a:pPr algn="ctr"/>
            <a:r>
              <a:rPr lang="en-US" dirty="0"/>
              <a:t>Activity</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5798" y="1065628"/>
            <a:ext cx="5832395" cy="4369754"/>
          </a:xfrm>
        </p:spPr>
      </p:pic>
      <p:sp>
        <p:nvSpPr>
          <p:cNvPr id="6" name="Rectangle 5"/>
          <p:cNvSpPr/>
          <p:nvPr/>
        </p:nvSpPr>
        <p:spPr>
          <a:xfrm>
            <a:off x="3451337" y="5606832"/>
            <a:ext cx="2241319" cy="276999"/>
          </a:xfrm>
          <a:prstGeom prst="rect">
            <a:avLst/>
          </a:prstGeom>
        </p:spPr>
        <p:txBody>
          <a:bodyPr wrap="none">
            <a:spAutoFit/>
          </a:bodyPr>
          <a:lstStyle/>
          <a:p>
            <a:r>
              <a:rPr lang="en-US" sz="1200" dirty="0">
                <a:latin typeface="+mn-lt"/>
                <a:hlinkClick r:id="rId4"/>
              </a:rPr>
              <a:t>https://vimeo.com/297464438</a:t>
            </a:r>
            <a:r>
              <a:rPr lang="en-US" sz="1200" dirty="0">
                <a:latin typeface="+mn-lt"/>
              </a:rPr>
              <a:t> </a:t>
            </a:r>
          </a:p>
        </p:txBody>
      </p:sp>
    </p:spTree>
    <p:extLst>
      <p:ext uri="{BB962C8B-B14F-4D97-AF65-F5344CB8AC3E}">
        <p14:creationId xmlns:p14="http://schemas.microsoft.com/office/powerpoint/2010/main" val="932353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5"/>
          <p:cNvSpPr txBox="1">
            <a:spLocks noGrp="1"/>
          </p:cNvSpPr>
          <p:nvPr>
            <p:ph type="title"/>
          </p:nvPr>
        </p:nvSpPr>
        <p:spPr>
          <a:xfrm>
            <a:off x="314325" y="410282"/>
            <a:ext cx="8515350" cy="1325563"/>
          </a:xfrm>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Supporting Play in Young Children With ASD</a:t>
            </a:r>
            <a:endParaRPr dirty="0"/>
          </a:p>
        </p:txBody>
      </p:sp>
      <p:sp>
        <p:nvSpPr>
          <p:cNvPr id="161" name="Google Shape;161;p15"/>
          <p:cNvSpPr txBox="1">
            <a:spLocks noGrp="1"/>
          </p:cNvSpPr>
          <p:nvPr>
            <p:ph idx="1"/>
          </p:nvPr>
        </p:nvSpPr>
        <p:spPr>
          <a:xfrm>
            <a:off x="628650" y="1558212"/>
            <a:ext cx="7886700" cy="4618751"/>
          </a:xfrm>
          <a:prstGeom prst="rect">
            <a:avLst/>
          </a:prstGeom>
          <a:noFill/>
          <a:ln>
            <a:noFill/>
          </a:ln>
        </p:spPr>
        <p:txBody>
          <a:bodyPr spcFirstLastPara="1" wrap="square" lIns="91425" tIns="45700" rIns="91425" bIns="45700" anchor="t" anchorCtr="0">
            <a:normAutofit fontScale="85000" lnSpcReduction="10000"/>
          </a:bodyPr>
          <a:lstStyle/>
          <a:p>
            <a:pPr marL="228600" lvl="0" indent="-228600" algn="l" rtl="0">
              <a:lnSpc>
                <a:spcPct val="150000"/>
              </a:lnSpc>
              <a:spcBef>
                <a:spcPts val="0"/>
              </a:spcBef>
              <a:spcAft>
                <a:spcPts val="0"/>
              </a:spcAft>
              <a:buClr>
                <a:schemeClr val="dk1"/>
              </a:buClr>
              <a:buSzPct val="100000"/>
              <a:buChar char="•"/>
            </a:pPr>
            <a:r>
              <a:rPr lang="en-US" dirty="0"/>
              <a:t>Children with ASD face pervasive challenges in symbolic and social play</a:t>
            </a:r>
            <a:endParaRPr dirty="0"/>
          </a:p>
          <a:p>
            <a:pPr marL="228600" lvl="0" indent="-228600" algn="l" rtl="0">
              <a:lnSpc>
                <a:spcPct val="150000"/>
              </a:lnSpc>
              <a:spcBef>
                <a:spcPts val="1000"/>
              </a:spcBef>
              <a:spcAft>
                <a:spcPts val="0"/>
              </a:spcAft>
              <a:buClr>
                <a:schemeClr val="dk1"/>
              </a:buClr>
              <a:buSzPct val="100000"/>
              <a:buChar char="•"/>
            </a:pPr>
            <a:r>
              <a:rPr lang="en-US" dirty="0"/>
              <a:t>Restricted, repetitive and stereotyped repertoire of interests and activities – often prefer to focus on objects</a:t>
            </a:r>
            <a:endParaRPr dirty="0"/>
          </a:p>
          <a:p>
            <a:pPr marL="228600" lvl="0" indent="-228600" algn="l" rtl="0">
              <a:lnSpc>
                <a:spcPct val="150000"/>
              </a:lnSpc>
              <a:spcBef>
                <a:spcPts val="1000"/>
              </a:spcBef>
              <a:spcAft>
                <a:spcPts val="0"/>
              </a:spcAft>
              <a:buClr>
                <a:schemeClr val="dk1"/>
              </a:buClr>
              <a:buSzPct val="100000"/>
              <a:buChar char="•"/>
            </a:pPr>
            <a:r>
              <a:rPr lang="en-US" dirty="0"/>
              <a:t>Challenges in social communication, reciprocal interactions, peer relationships</a:t>
            </a:r>
            <a:endParaRPr dirty="0"/>
          </a:p>
          <a:p>
            <a:pPr marL="228600" lvl="0" indent="-228600" algn="l" rtl="0">
              <a:lnSpc>
                <a:spcPct val="150000"/>
              </a:lnSpc>
              <a:spcBef>
                <a:spcPts val="1000"/>
              </a:spcBef>
              <a:spcAft>
                <a:spcPts val="0"/>
              </a:spcAft>
              <a:buClr>
                <a:schemeClr val="dk1"/>
              </a:buClr>
              <a:buSzPct val="100000"/>
              <a:buChar char="•"/>
            </a:pPr>
            <a:r>
              <a:rPr lang="en-US" dirty="0"/>
              <a:t>Need specific and intentional support to access and engage in instances of social and symbolic play</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Strategies To Engage Children With ASD in Play Across Contexts</a:t>
            </a:r>
            <a:endParaRPr dirty="0"/>
          </a:p>
        </p:txBody>
      </p:sp>
      <p:sp>
        <p:nvSpPr>
          <p:cNvPr id="168" name="Google Shape;168;p16"/>
          <p:cNvSpPr txBox="1">
            <a:spLocks noGrp="1"/>
          </p:cNvSpPr>
          <p:nvPr>
            <p:ph idx="1"/>
          </p:nvPr>
        </p:nvSpPr>
        <p:spPr>
          <a:xfrm>
            <a:off x="628650" y="1483567"/>
            <a:ext cx="7886700" cy="4693396"/>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50000"/>
              </a:lnSpc>
              <a:spcBef>
                <a:spcPts val="0"/>
              </a:spcBef>
              <a:spcAft>
                <a:spcPts val="0"/>
              </a:spcAft>
              <a:buClr>
                <a:schemeClr val="dk1"/>
              </a:buClr>
              <a:buSzPct val="100000"/>
              <a:buChar char="•"/>
            </a:pPr>
            <a:r>
              <a:rPr lang="en-US" dirty="0"/>
              <a:t>Assess environment to limit noise/intrusive sensory stimuli</a:t>
            </a:r>
            <a:endParaRPr dirty="0"/>
          </a:p>
          <a:p>
            <a:pPr marL="228600" lvl="0" indent="-228600" algn="l" rtl="0">
              <a:lnSpc>
                <a:spcPct val="150000"/>
              </a:lnSpc>
              <a:spcBef>
                <a:spcPts val="1000"/>
              </a:spcBef>
              <a:spcAft>
                <a:spcPts val="0"/>
              </a:spcAft>
              <a:buClr>
                <a:schemeClr val="dk1"/>
              </a:buClr>
              <a:buSzPct val="100000"/>
              <a:buChar char="•"/>
            </a:pPr>
            <a:r>
              <a:rPr lang="en-US" dirty="0"/>
              <a:t>Provide materials that promote joint attention, imitation, reciprocity, and pretend play</a:t>
            </a:r>
            <a:endParaRPr dirty="0"/>
          </a:p>
          <a:p>
            <a:pPr marL="228600" lvl="0" indent="-228600" algn="l" rtl="0">
              <a:lnSpc>
                <a:spcPct val="150000"/>
              </a:lnSpc>
              <a:spcBef>
                <a:spcPts val="1000"/>
              </a:spcBef>
              <a:spcAft>
                <a:spcPts val="0"/>
              </a:spcAft>
              <a:buClr>
                <a:schemeClr val="dk1"/>
              </a:buClr>
              <a:buSzPct val="100000"/>
              <a:buChar char="•"/>
            </a:pPr>
            <a:r>
              <a:rPr lang="en-US" dirty="0"/>
              <a:t>Construct daily schedules that build in a high level of predictability</a:t>
            </a:r>
            <a:endParaRPr dirty="0"/>
          </a:p>
          <a:p>
            <a:pPr marL="228600" lvl="0" indent="-228600" algn="l" rtl="0">
              <a:lnSpc>
                <a:spcPct val="150000"/>
              </a:lnSpc>
              <a:spcBef>
                <a:spcPts val="1000"/>
              </a:spcBef>
              <a:spcAft>
                <a:spcPts val="0"/>
              </a:spcAft>
              <a:buClr>
                <a:schemeClr val="dk1"/>
              </a:buClr>
              <a:buSzPct val="100000"/>
              <a:buChar char="•"/>
            </a:pPr>
            <a:r>
              <a:rPr lang="en-US" dirty="0"/>
              <a:t>Plan for single-focus activities that are not overwhelming</a:t>
            </a:r>
            <a:endParaRPr dirty="0"/>
          </a:p>
          <a:p>
            <a:pPr marL="228600" lvl="0" indent="-228600" algn="l" rtl="0">
              <a:lnSpc>
                <a:spcPct val="150000"/>
              </a:lnSpc>
              <a:spcBef>
                <a:spcPts val="1000"/>
              </a:spcBef>
              <a:spcAft>
                <a:spcPts val="0"/>
              </a:spcAft>
              <a:buClr>
                <a:schemeClr val="dk1"/>
              </a:buClr>
              <a:buSzPct val="100000"/>
              <a:buChar char="•"/>
            </a:pPr>
            <a:r>
              <a:rPr lang="en-US" dirty="0"/>
              <a:t>Identify peers/siblings that share interests to pair up during play activities</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7"/>
          <p:cNvSpPr txBox="1">
            <a:spLocks noGrp="1"/>
          </p:cNvSpPr>
          <p:nvPr>
            <p:ph type="title"/>
          </p:nvPr>
        </p:nvSpPr>
        <p:spPr>
          <a:xfrm>
            <a:off x="0" y="365126"/>
            <a:ext cx="9144000" cy="1325563"/>
          </a:xfrm>
          <a:prstGeom prst="rect">
            <a:avLst/>
          </a:prstGeom>
          <a:noFill/>
          <a:ln>
            <a:noFill/>
          </a:ln>
        </p:spPr>
        <p:txBody>
          <a:bodyPr spcFirstLastPara="1" wrap="square" lIns="91425" tIns="45700" rIns="91425" bIns="45700" anchor="ctr" anchorCtr="0">
            <a:noAutofit/>
          </a:bodyPr>
          <a:lstStyle/>
          <a:p>
            <a:pPr lvl="0" algn="ctr">
              <a:buSzPts val="2800"/>
            </a:pPr>
            <a:r>
              <a:rPr lang="en-US" sz="3600" dirty="0"/>
              <a:t>Responsive Interaction Strategies: Enhancing Social Play for Young Children With ASD</a:t>
            </a:r>
            <a:endParaRPr sz="3600" dirty="0"/>
          </a:p>
        </p:txBody>
      </p:sp>
      <p:sp>
        <p:nvSpPr>
          <p:cNvPr id="175" name="Google Shape;175;p17"/>
          <p:cNvSpPr txBox="1">
            <a:spLocks noGrp="1"/>
          </p:cNvSpPr>
          <p:nvPr>
            <p:ph idx="1"/>
          </p:nvPr>
        </p:nvSpPr>
        <p:spPr>
          <a:xfrm>
            <a:off x="628650" y="1690689"/>
            <a:ext cx="8165394" cy="4461755"/>
          </a:xfrm>
          <a:prstGeom prst="rect">
            <a:avLst/>
          </a:prstGeom>
          <a:noFill/>
          <a:ln>
            <a:noFill/>
          </a:ln>
        </p:spPr>
        <p:txBody>
          <a:bodyPr spcFirstLastPara="1" wrap="square" lIns="91425" tIns="45700" rIns="91425" bIns="45700" anchor="t" anchorCtr="0">
            <a:normAutofit fontScale="55000" lnSpcReduction="20000"/>
          </a:bodyPr>
          <a:lstStyle/>
          <a:p>
            <a:pPr marL="228600" lvl="0" indent="-228600" algn="l" rtl="0">
              <a:lnSpc>
                <a:spcPct val="170000"/>
              </a:lnSpc>
              <a:spcBef>
                <a:spcPts val="0"/>
              </a:spcBef>
              <a:spcAft>
                <a:spcPts val="0"/>
              </a:spcAft>
              <a:buClr>
                <a:schemeClr val="dk1"/>
              </a:buClr>
              <a:buSzPct val="100000"/>
              <a:buChar char="•"/>
            </a:pPr>
            <a:r>
              <a:rPr lang="en-US" sz="3500" b="1" dirty="0"/>
              <a:t>Nurture play initiations </a:t>
            </a:r>
            <a:r>
              <a:rPr lang="en-US" sz="3500" dirty="0"/>
              <a:t>– teach caregivers/peers to recognize, interpret and respond to subtle ways children with ASD initiate social play</a:t>
            </a:r>
            <a:endParaRPr sz="3500" dirty="0"/>
          </a:p>
          <a:p>
            <a:pPr marL="228600" lvl="0" indent="-228600" algn="l" rtl="0">
              <a:lnSpc>
                <a:spcPct val="170000"/>
              </a:lnSpc>
              <a:spcBef>
                <a:spcPts val="1000"/>
              </a:spcBef>
              <a:spcAft>
                <a:spcPts val="0"/>
              </a:spcAft>
              <a:buClr>
                <a:schemeClr val="dk1"/>
              </a:buClr>
              <a:buSzPct val="100000"/>
              <a:buChar char="•"/>
            </a:pPr>
            <a:r>
              <a:rPr lang="en-US" sz="3500" b="1" dirty="0"/>
              <a:t>Follow the child’s lead </a:t>
            </a:r>
            <a:r>
              <a:rPr lang="en-US" sz="3500" dirty="0"/>
              <a:t>– teach caregivers and peers to observe what children are interested in, and joining them in that play</a:t>
            </a:r>
            <a:endParaRPr sz="3500" dirty="0"/>
          </a:p>
          <a:p>
            <a:pPr marL="228600" lvl="0" indent="-228600" algn="l" rtl="0">
              <a:lnSpc>
                <a:spcPct val="170000"/>
              </a:lnSpc>
              <a:spcBef>
                <a:spcPts val="1000"/>
              </a:spcBef>
              <a:spcAft>
                <a:spcPts val="0"/>
              </a:spcAft>
              <a:buClr>
                <a:schemeClr val="dk1"/>
              </a:buClr>
              <a:buSzPct val="100000"/>
              <a:buChar char="•"/>
            </a:pPr>
            <a:r>
              <a:rPr lang="en-US" sz="3500" b="1" dirty="0"/>
              <a:t>Scaffold play </a:t>
            </a:r>
            <a:r>
              <a:rPr lang="en-US" sz="3500" dirty="0"/>
              <a:t>– teach caregivers and peers how to provide just enough support to maintain play interactions, including </a:t>
            </a:r>
            <a:r>
              <a:rPr lang="en-US" sz="3500" b="1" dirty="0"/>
              <a:t>contingent imitation</a:t>
            </a:r>
            <a:r>
              <a:rPr lang="en-US" sz="3500" dirty="0"/>
              <a:t>, </a:t>
            </a:r>
            <a:r>
              <a:rPr lang="en-US" sz="3500" b="1" dirty="0"/>
              <a:t>commenting, play and language expansions</a:t>
            </a:r>
            <a:r>
              <a:rPr lang="en-US" sz="3500" dirty="0"/>
              <a:t>, </a:t>
            </a:r>
            <a:r>
              <a:rPr lang="en-US" sz="3500" b="1" dirty="0"/>
              <a:t>animation</a:t>
            </a:r>
            <a:r>
              <a:rPr lang="en-US" sz="3500" dirty="0"/>
              <a:t>, prompts as needed to remain engaged </a:t>
            </a:r>
            <a:endParaRPr sz="3500" dirty="0"/>
          </a:p>
          <a:p>
            <a:pPr marL="0" lvl="0" indent="0" algn="l" rtl="0">
              <a:lnSpc>
                <a:spcPct val="90000"/>
              </a:lnSpc>
              <a:spcBef>
                <a:spcPts val="1000"/>
              </a:spcBef>
              <a:spcAft>
                <a:spcPts val="0"/>
              </a:spcAft>
              <a:buClr>
                <a:schemeClr val="dk1"/>
              </a:buClr>
              <a:buSzPct val="100000"/>
              <a:buNone/>
            </a:pPr>
            <a:endParaRPr dirty="0"/>
          </a:p>
          <a:p>
            <a:pPr marL="0" lvl="0" indent="0" algn="l" rtl="0">
              <a:lnSpc>
                <a:spcPct val="90000"/>
              </a:lnSpc>
              <a:spcBef>
                <a:spcPts val="1000"/>
              </a:spcBef>
              <a:spcAft>
                <a:spcPts val="0"/>
              </a:spcAft>
              <a:buClr>
                <a:schemeClr val="dk1"/>
              </a:buClr>
              <a:buSzPct val="100000"/>
              <a:buNone/>
            </a:pPr>
            <a:endParaRP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2"/>
          <p:cNvSpPr txBox="1">
            <a:spLocks noGrp="1"/>
          </p:cNvSpPr>
          <p:nvPr>
            <p:ph type="title"/>
          </p:nvPr>
        </p:nvSpPr>
        <p:spPr>
          <a:xfrm>
            <a:off x="628650" y="210381"/>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kern="1200" dirty="0">
                <a:latin typeface="Calibri" panose="020F0502020204030204" pitchFamily="34" charset="0"/>
                <a:ea typeface="+mj-ea"/>
                <a:cs typeface="Calibri" panose="020F0502020204030204" pitchFamily="34" charset="0"/>
              </a:rPr>
              <a:t>Standard</a:t>
            </a:r>
            <a:r>
              <a:rPr lang="en-US" sz="3600" dirty="0">
                <a:solidFill>
                  <a:schemeClr val="dk1"/>
                </a:solidFill>
                <a:latin typeface="Calibri" panose="020F0502020204030204" pitchFamily="34" charset="0"/>
                <a:cs typeface="Calibri" panose="020F0502020204030204" pitchFamily="34" charset="0"/>
                <a:sym typeface="Calibri"/>
              </a:rPr>
              <a:t> </a:t>
            </a:r>
            <a:r>
              <a:rPr lang="en-US" sz="3600" dirty="0">
                <a:latin typeface="Calibri" panose="020F0502020204030204" pitchFamily="34" charset="0"/>
                <a:cs typeface="Calibri" panose="020F0502020204030204" pitchFamily="34" charset="0"/>
                <a:sym typeface="Calibri"/>
              </a:rPr>
              <a:t>6</a:t>
            </a:r>
            <a:endParaRPr sz="3600" kern="1200" dirty="0">
              <a:latin typeface="Calibri" panose="020F0502020204030204" pitchFamily="34" charset="0"/>
              <a:ea typeface="+mj-ea"/>
              <a:cs typeface="Calibri" panose="020F0502020204030204" pitchFamily="34" charset="0"/>
            </a:endParaRPr>
          </a:p>
        </p:txBody>
      </p:sp>
      <p:sp>
        <p:nvSpPr>
          <p:cNvPr id="59" name="Google Shape;59;p2"/>
          <p:cNvSpPr txBox="1">
            <a:spLocks noGrp="1"/>
          </p:cNvSpPr>
          <p:nvPr>
            <p:ph idx="1"/>
          </p:nvPr>
        </p:nvSpPr>
        <p:spPr>
          <a:xfrm>
            <a:off x="546442" y="1069144"/>
            <a:ext cx="8051116" cy="4855111"/>
          </a:xfrm>
          <a:prstGeom prst="rect">
            <a:avLst/>
          </a:prstGeom>
          <a:noFill/>
          <a:ln>
            <a:noFill/>
          </a:ln>
        </p:spPr>
        <p:txBody>
          <a:bodyPr spcFirstLastPara="1" wrap="square" lIns="91425" tIns="45700" rIns="91425" bIns="45700" anchor="t" anchorCtr="0">
            <a:normAutofit fontScale="77500" lnSpcReduction="20000"/>
          </a:bodyPr>
          <a:lstStyle/>
          <a:p>
            <a:pPr marL="0" lvl="0" indent="0">
              <a:lnSpc>
                <a:spcPct val="150000"/>
              </a:lnSpc>
              <a:spcBef>
                <a:spcPts val="0"/>
              </a:spcBef>
              <a:buClr>
                <a:schemeClr val="dk1"/>
              </a:buClr>
              <a:buSzPct val="100000"/>
              <a:buNone/>
            </a:pPr>
            <a:r>
              <a:rPr lang="en-US" dirty="0"/>
              <a:t>Candidates plan and implement intentional, systematic, evidence-based, responsive interactions, interventions, and instruction to support all children’s learning and development across all developmental and content domains in partnership with families and other professionals. Candidates facilitate equitable access and participation for all children and families within natural and inclusive environments through culturally responsive and affirming practices and relationships. Candidates use data-based decision-making to plan for, adapt, and improve interactions, interventions, and instruction to ensure fidelity of implementation. </a:t>
            </a:r>
            <a:endParaRPr dirty="0"/>
          </a:p>
        </p:txBody>
      </p:sp>
    </p:spTree>
    <p:extLst>
      <p:ext uri="{BB962C8B-B14F-4D97-AF65-F5344CB8AC3E}">
        <p14:creationId xmlns:p14="http://schemas.microsoft.com/office/powerpoint/2010/main" val="3411309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8"/>
          <p:cNvSpPr txBox="1">
            <a:spLocks noGrp="1"/>
          </p:cNvSpPr>
          <p:nvPr>
            <p:ph type="title"/>
          </p:nvPr>
        </p:nvSpPr>
        <p:spPr>
          <a:xfrm>
            <a:off x="0" y="365126"/>
            <a:ext cx="9144000" cy="1325563"/>
          </a:xfrm>
          <a:prstGeom prst="rect">
            <a:avLst/>
          </a:prstGeom>
          <a:noFill/>
          <a:ln>
            <a:noFill/>
          </a:ln>
        </p:spPr>
        <p:txBody>
          <a:bodyPr spcFirstLastPara="1" wrap="square" lIns="91425" tIns="45700" rIns="91425" bIns="45700" anchor="ctr" anchorCtr="0">
            <a:noAutofit/>
          </a:bodyPr>
          <a:lstStyle/>
          <a:p>
            <a:pPr lvl="0" algn="ctr">
              <a:buClr>
                <a:srgbClr val="000000"/>
              </a:buClr>
              <a:buSzPts val="2800"/>
            </a:pPr>
            <a:r>
              <a:rPr lang="en-US" sz="3600" dirty="0"/>
              <a:t>Responsive Interaction Strategies: Enhancing Social Play for Young Children With ASD</a:t>
            </a:r>
            <a:endParaRPr sz="3600" dirty="0"/>
          </a:p>
        </p:txBody>
      </p:sp>
      <p:sp>
        <p:nvSpPr>
          <p:cNvPr id="181" name="Google Shape;181;p18"/>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b="1" dirty="0"/>
              <a:t>Guide social communication </a:t>
            </a:r>
            <a:r>
              <a:rPr lang="en-US" dirty="0"/>
              <a:t>– support children with ASD to use nonverbal and verbal communication cues to elicit attention and respond to other’s bids for attention, and sustain reciprocal engagement</a:t>
            </a:r>
            <a:endParaRPr dirty="0"/>
          </a:p>
          <a:p>
            <a:pPr marL="228600" lvl="0" indent="-228600" algn="l" rtl="0">
              <a:lnSpc>
                <a:spcPct val="150000"/>
              </a:lnSpc>
              <a:spcBef>
                <a:spcPts val="1000"/>
              </a:spcBef>
              <a:spcAft>
                <a:spcPts val="0"/>
              </a:spcAft>
              <a:buClr>
                <a:schemeClr val="dk1"/>
              </a:buClr>
              <a:buSzPct val="100000"/>
              <a:buChar char="•"/>
            </a:pPr>
            <a:r>
              <a:rPr lang="en-US" b="1" dirty="0"/>
              <a:t>Use proximal goals </a:t>
            </a:r>
            <a:r>
              <a:rPr lang="en-US" dirty="0"/>
              <a:t>to support play with others just beyond the present level while supporting their presence in the interaction</a:t>
            </a: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a:t>
            </a:r>
            <a:endParaRPr dirty="0"/>
          </a:p>
        </p:txBody>
      </p:sp>
      <p:sp>
        <p:nvSpPr>
          <p:cNvPr id="195" name="Google Shape;195;p20"/>
          <p:cNvSpPr txBox="1">
            <a:spLocks noGrp="1"/>
          </p:cNvSpPr>
          <p:nvPr>
            <p:ph idx="1"/>
          </p:nvPr>
        </p:nvSpPr>
        <p:spPr>
          <a:xfrm>
            <a:off x="628650" y="1446245"/>
            <a:ext cx="7886700" cy="4730718"/>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150000"/>
              </a:lnSpc>
              <a:spcBef>
                <a:spcPts val="0"/>
              </a:spcBef>
              <a:spcAft>
                <a:spcPts val="0"/>
              </a:spcAft>
              <a:buClr>
                <a:schemeClr val="dk1"/>
              </a:buClr>
              <a:buSzPct val="100000"/>
              <a:buNone/>
            </a:pPr>
            <a:r>
              <a:rPr lang="en-US" sz="2600" u="sng" dirty="0">
                <a:solidFill>
                  <a:schemeClr val="hlink"/>
                </a:solidFill>
                <a:hlinkClick r:id="rId3"/>
              </a:rPr>
              <a:t>https://ebip.vkcsites.org/responsive-play-interactions/</a:t>
            </a:r>
            <a:endParaRPr sz="2600" dirty="0"/>
          </a:p>
          <a:p>
            <a:pPr marL="0" indent="0">
              <a:lnSpc>
                <a:spcPct val="150000"/>
              </a:lnSpc>
              <a:buClr>
                <a:schemeClr val="dk1"/>
              </a:buClr>
              <a:buSzPct val="100000"/>
              <a:buNone/>
            </a:pPr>
            <a:r>
              <a:rPr lang="en-US" dirty="0"/>
              <a:t>After watching the video in the next slide discuss the following; </a:t>
            </a:r>
          </a:p>
          <a:p>
            <a:pPr marL="228600" lvl="0" indent="-228600" algn="l" rtl="0">
              <a:lnSpc>
                <a:spcPct val="150000"/>
              </a:lnSpc>
              <a:spcBef>
                <a:spcPts val="1000"/>
              </a:spcBef>
              <a:spcAft>
                <a:spcPts val="0"/>
              </a:spcAft>
              <a:buClr>
                <a:schemeClr val="dk1"/>
              </a:buClr>
              <a:buSzPct val="100000"/>
              <a:buChar char="•"/>
            </a:pPr>
            <a:r>
              <a:rPr lang="en-US" dirty="0"/>
              <a:t>What level of social play would you say this child engaged in? What level of object play? </a:t>
            </a:r>
            <a:endParaRPr dirty="0"/>
          </a:p>
          <a:p>
            <a:pPr marL="228600" lvl="0" indent="-228600" algn="l" rtl="0">
              <a:lnSpc>
                <a:spcPct val="150000"/>
              </a:lnSpc>
              <a:spcBef>
                <a:spcPts val="1000"/>
              </a:spcBef>
              <a:spcAft>
                <a:spcPts val="0"/>
              </a:spcAft>
              <a:buClr>
                <a:schemeClr val="dk1"/>
              </a:buClr>
              <a:buSzPct val="100000"/>
              <a:buChar char="•"/>
            </a:pPr>
            <a:r>
              <a:rPr lang="en-US" dirty="0"/>
              <a:t>What strategies was this provider using to promote social play and functional play complexity?</a:t>
            </a:r>
            <a:endParaRPr dirty="0"/>
          </a:p>
          <a:p>
            <a:pPr marL="228600" lvl="0" indent="-228600" algn="l" rtl="0">
              <a:lnSpc>
                <a:spcPct val="150000"/>
              </a:lnSpc>
              <a:spcBef>
                <a:spcPts val="1000"/>
              </a:spcBef>
              <a:spcAft>
                <a:spcPts val="0"/>
              </a:spcAft>
              <a:buClr>
                <a:schemeClr val="dk1"/>
              </a:buClr>
              <a:buSzPct val="100000"/>
              <a:buChar char="•"/>
            </a:pPr>
            <a:r>
              <a:rPr lang="en-US" dirty="0"/>
              <a:t>What data would you have gathered to document the progress of play skills, if this child was on your caseload or in your classroom?</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9"/>
          <p:cNvSpPr txBox="1">
            <a:spLocks noGrp="1"/>
          </p:cNvSpPr>
          <p:nvPr>
            <p:ph type="title"/>
          </p:nvPr>
        </p:nvSpPr>
        <p:spPr>
          <a:xfrm>
            <a:off x="628650" y="102236"/>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hlinkClick r:id="rId3"/>
              </a:rPr>
              <a:t>Activity</a:t>
            </a:r>
            <a:endParaRPr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1217712"/>
            <a:ext cx="7315200" cy="4114800"/>
          </a:xfrm>
          <a:prstGeom prst="rect">
            <a:avLst/>
          </a:prstGeom>
        </p:spPr>
      </p:pic>
      <p:sp>
        <p:nvSpPr>
          <p:cNvPr id="5" name="Rectangle 4"/>
          <p:cNvSpPr/>
          <p:nvPr/>
        </p:nvSpPr>
        <p:spPr>
          <a:xfrm>
            <a:off x="2926357" y="5583972"/>
            <a:ext cx="3291286" cy="276999"/>
          </a:xfrm>
          <a:prstGeom prst="rect">
            <a:avLst/>
          </a:prstGeom>
        </p:spPr>
        <p:txBody>
          <a:bodyPr wrap="none">
            <a:spAutoFit/>
          </a:bodyPr>
          <a:lstStyle/>
          <a:p>
            <a:r>
              <a:rPr lang="en-US" sz="1200" dirty="0">
                <a:latin typeface="+mn-lt"/>
                <a:hlinkClick r:id="rId3"/>
              </a:rPr>
              <a:t>https://www.youtube.com/watch?v=P2rLv-vjSOs</a:t>
            </a:r>
            <a:r>
              <a:rPr lang="en-US" sz="1200" dirty="0">
                <a:latin typeface="+mn-lt"/>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201" name="Google Shape;201;p21"/>
          <p:cNvSpPr txBox="1">
            <a:spLocks noGrp="1"/>
          </p:cNvSpPr>
          <p:nvPr>
            <p:ph idx="1"/>
          </p:nvPr>
        </p:nvSpPr>
        <p:spPr>
          <a:xfrm>
            <a:off x="628650" y="1399592"/>
            <a:ext cx="7886700" cy="4777371"/>
          </a:xfrm>
          <a:prstGeom prst="rect">
            <a:avLst/>
          </a:prstGeom>
          <a:noFill/>
          <a:ln>
            <a:noFill/>
          </a:ln>
        </p:spPr>
        <p:txBody>
          <a:bodyPr spcFirstLastPara="1" wrap="square" lIns="91425" tIns="45700" rIns="91425" bIns="45700" anchor="t" anchorCtr="0">
            <a:normAutofit fontScale="85000" lnSpcReduction="10000"/>
          </a:bodyPr>
          <a:lstStyle/>
          <a:p>
            <a:pPr marL="228600" lvl="0" indent="-228600" algn="l" rtl="0">
              <a:lnSpc>
                <a:spcPct val="150000"/>
              </a:lnSpc>
              <a:spcBef>
                <a:spcPts val="0"/>
              </a:spcBef>
              <a:spcAft>
                <a:spcPts val="0"/>
              </a:spcAft>
              <a:buClr>
                <a:schemeClr val="dk1"/>
              </a:buClr>
              <a:buSzPct val="100000"/>
              <a:buChar char="•"/>
            </a:pPr>
            <a:r>
              <a:rPr lang="en-US" dirty="0"/>
              <a:t>Barton, E.E., (2010). Development of a taxonomy of pretend play for children with disabilities. Infants and Young Children, 23(4)., pp. 247-261</a:t>
            </a:r>
            <a:endParaRPr dirty="0"/>
          </a:p>
          <a:p>
            <a:pPr marL="228600" lvl="0" indent="-228600" algn="l" rtl="0">
              <a:lnSpc>
                <a:spcPct val="150000"/>
              </a:lnSpc>
              <a:spcBef>
                <a:spcPts val="1000"/>
              </a:spcBef>
              <a:spcAft>
                <a:spcPts val="0"/>
              </a:spcAft>
              <a:buClr>
                <a:schemeClr val="dk1"/>
              </a:buClr>
              <a:buSzPct val="100000"/>
              <a:buChar char="•"/>
            </a:pPr>
            <a:r>
              <a:rPr lang="en-US" u="sng" dirty="0">
                <a:solidFill>
                  <a:schemeClr val="hlink"/>
                </a:solidFill>
                <a:hlinkClick r:id="rId3"/>
              </a:rPr>
              <a:t>Connect Modules and the Division for Early Childhood (DEC)</a:t>
            </a:r>
            <a:endParaRPr dirty="0"/>
          </a:p>
          <a:p>
            <a:pPr marL="228600" lvl="0" indent="-228600" algn="l" rtl="0">
              <a:lnSpc>
                <a:spcPct val="150000"/>
              </a:lnSpc>
              <a:spcBef>
                <a:spcPts val="1000"/>
              </a:spcBef>
              <a:spcAft>
                <a:spcPts val="0"/>
              </a:spcAft>
              <a:buClr>
                <a:schemeClr val="dk1"/>
              </a:buClr>
              <a:buSzPct val="100000"/>
              <a:buChar char="•"/>
            </a:pPr>
            <a:r>
              <a:rPr lang="en-US" dirty="0"/>
              <a:t>Evidence-Based Instructional Practices for Young Children with Autism and Other Disabilities (EBIP), Vanderbilt University. </a:t>
            </a:r>
            <a:r>
              <a:rPr lang="en-US" u="sng" dirty="0">
                <a:solidFill>
                  <a:schemeClr val="hlink"/>
                </a:solidFill>
                <a:hlinkClick r:id="rId4"/>
              </a:rPr>
              <a:t>https://ebip.vkcsites.org/responsive-play-interactions/</a:t>
            </a:r>
            <a:endParaRPr dirty="0"/>
          </a:p>
          <a:p>
            <a:pPr marL="228600" lvl="0" indent="-7747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207" name="Google Shape;207;p22"/>
          <p:cNvSpPr txBox="1">
            <a:spLocks noGrp="1"/>
          </p:cNvSpPr>
          <p:nvPr>
            <p:ph idx="1"/>
          </p:nvPr>
        </p:nvSpPr>
        <p:spPr>
          <a:xfrm>
            <a:off x="393539" y="1334278"/>
            <a:ext cx="8368496" cy="4842685"/>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50000"/>
              </a:lnSpc>
              <a:spcBef>
                <a:spcPts val="0"/>
              </a:spcBef>
              <a:spcAft>
                <a:spcPts val="0"/>
              </a:spcAft>
              <a:buClr>
                <a:schemeClr val="dk1"/>
              </a:buClr>
              <a:buSzPct val="100000"/>
              <a:buChar char="•"/>
            </a:pPr>
            <a:r>
              <a:rPr lang="en-US" dirty="0"/>
              <a:t>Jamison et al., (2012). </a:t>
            </a:r>
            <a:r>
              <a:rPr lang="en-US" dirty="0">
                <a:hlinkClick r:id="rId3"/>
              </a:rPr>
              <a:t>Encouraging social skill development through play in early childhood special education classrooms. </a:t>
            </a:r>
            <a:r>
              <a:rPr lang="en-US" dirty="0"/>
              <a:t>Young Exceptional Child (YEC) </a:t>
            </a:r>
            <a:endParaRPr dirty="0"/>
          </a:p>
          <a:p>
            <a:pPr marL="228600" lvl="0" indent="-228600" algn="l" rtl="0">
              <a:lnSpc>
                <a:spcPct val="150000"/>
              </a:lnSpc>
              <a:spcBef>
                <a:spcPts val="1000"/>
              </a:spcBef>
              <a:spcAft>
                <a:spcPts val="0"/>
              </a:spcAft>
              <a:buClr>
                <a:schemeClr val="dk1"/>
              </a:buClr>
              <a:buSzPct val="100000"/>
              <a:buChar char="•"/>
            </a:pPr>
            <a:r>
              <a:rPr lang="en-US" dirty="0"/>
              <a:t>Lifter, K., Foster-</a:t>
            </a:r>
            <a:r>
              <a:rPr lang="en-US" dirty="0" err="1"/>
              <a:t>Sanda</a:t>
            </a:r>
            <a:r>
              <a:rPr lang="en-US" dirty="0"/>
              <a:t> et al. (2011). </a:t>
            </a:r>
            <a:r>
              <a:rPr lang="en-US" dirty="0">
                <a:hlinkClick r:id="rId4"/>
              </a:rPr>
              <a:t>Overview of Play: Its uses and importance in early intervention/early childhood special education.</a:t>
            </a:r>
            <a:r>
              <a:rPr lang="en-US" dirty="0"/>
              <a:t> Infants and Young Children, 24 (3)., pp. 225-245</a:t>
            </a:r>
            <a:endParaRPr dirty="0"/>
          </a:p>
          <a:p>
            <a:pPr marL="228600" lvl="0" indent="-228600" algn="l" rtl="0">
              <a:lnSpc>
                <a:spcPct val="150000"/>
              </a:lnSpc>
              <a:spcBef>
                <a:spcPts val="1000"/>
              </a:spcBef>
              <a:spcAft>
                <a:spcPts val="0"/>
              </a:spcAft>
              <a:buClr>
                <a:schemeClr val="dk1"/>
              </a:buClr>
              <a:buSzPct val="100000"/>
              <a:buChar char="•"/>
            </a:pPr>
            <a:r>
              <a:rPr lang="en-US" dirty="0" err="1"/>
              <a:t>Parten</a:t>
            </a:r>
            <a:r>
              <a:rPr lang="en-US" dirty="0"/>
              <a:t>, M.B. (1932). Social participation among pre‐school children. </a:t>
            </a:r>
            <a:r>
              <a:rPr lang="en-US" i="1" dirty="0"/>
              <a:t>Journal of Abnormal and Social Psychology</a:t>
            </a:r>
            <a:r>
              <a:rPr lang="en-US" dirty="0"/>
              <a:t>, 27: pp. 243–269</a:t>
            </a:r>
            <a:endParaRPr dirty="0"/>
          </a:p>
          <a:p>
            <a:pPr marL="228600" lvl="0" indent="-90804" algn="l" rtl="0">
              <a:lnSpc>
                <a:spcPct val="150000"/>
              </a:lnSpc>
              <a:spcBef>
                <a:spcPts val="1000"/>
              </a:spcBef>
              <a:spcAft>
                <a:spcPts val="0"/>
              </a:spcAft>
              <a:buClr>
                <a:schemeClr val="dk1"/>
              </a:buClr>
              <a:buSzPct val="100000"/>
              <a:buNone/>
            </a:pPr>
            <a:endParaRPr dirty="0"/>
          </a:p>
          <a:p>
            <a:pPr marL="0" lvl="0" indent="0" algn="l" rtl="0">
              <a:lnSpc>
                <a:spcPct val="90000"/>
              </a:lnSpc>
              <a:spcBef>
                <a:spcPts val="1000"/>
              </a:spcBef>
              <a:spcAft>
                <a:spcPts val="0"/>
              </a:spcAft>
              <a:buClr>
                <a:schemeClr val="dk1"/>
              </a:buClr>
              <a:buSzPct val="100000"/>
              <a:buNone/>
            </a:pPr>
            <a:endParaRPr dirty="0"/>
          </a:p>
          <a:p>
            <a:pPr marL="228600" lvl="0" indent="-90804" algn="l" rtl="0">
              <a:lnSpc>
                <a:spcPct val="90000"/>
              </a:lnSpc>
              <a:spcBef>
                <a:spcPts val="1000"/>
              </a:spcBef>
              <a:spcAft>
                <a:spcPts val="0"/>
              </a:spcAft>
              <a:buClr>
                <a:schemeClr val="dk1"/>
              </a:buClr>
              <a:buSzPct val="100000"/>
              <a:buNone/>
            </a:pPr>
            <a:endParaRPr dirty="0"/>
          </a:p>
          <a:p>
            <a:pPr marL="228600" lvl="0" indent="-90804"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23"/>
          <p:cNvSpPr txBox="1">
            <a:spLocks noGrp="1"/>
          </p:cNvSpPr>
          <p:nvPr>
            <p:ph type="title"/>
          </p:nvPr>
        </p:nvSpPr>
        <p:spPr>
          <a:xfrm>
            <a:off x="628650" y="191507"/>
            <a:ext cx="7886700" cy="102383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213" name="Google Shape;213;p23"/>
          <p:cNvSpPr txBox="1">
            <a:spLocks noGrp="1"/>
          </p:cNvSpPr>
          <p:nvPr>
            <p:ph idx="1"/>
          </p:nvPr>
        </p:nvSpPr>
        <p:spPr>
          <a:xfrm>
            <a:off x="231492" y="995423"/>
            <a:ext cx="8692589" cy="5042644"/>
          </a:xfrm>
          <a:prstGeom prst="rect">
            <a:avLst/>
          </a:prstGeom>
          <a:noFill/>
          <a:ln>
            <a:noFill/>
          </a:ln>
        </p:spPr>
        <p:txBody>
          <a:bodyPr spcFirstLastPara="1" wrap="square" lIns="91425" tIns="45700" rIns="91425" bIns="45700" anchor="t" anchorCtr="0">
            <a:noAutofit/>
          </a:bodyPr>
          <a:lstStyle/>
          <a:p>
            <a:pPr marL="228600" lvl="0" indent="-228600" algn="l" rtl="0">
              <a:lnSpc>
                <a:spcPct val="160000"/>
              </a:lnSpc>
              <a:spcBef>
                <a:spcPts val="0"/>
              </a:spcBef>
              <a:spcAft>
                <a:spcPts val="0"/>
              </a:spcAft>
              <a:buClr>
                <a:schemeClr val="dk1"/>
              </a:buClr>
              <a:buSzPct val="100000"/>
              <a:buChar char="•"/>
            </a:pPr>
            <a:r>
              <a:rPr lang="en-US" sz="2200" dirty="0"/>
              <a:t>Piaget, J. (1964). </a:t>
            </a:r>
            <a:r>
              <a:rPr lang="en-US" sz="2200" dirty="0">
                <a:hlinkClick r:id="rId3"/>
              </a:rPr>
              <a:t>Cognitive Development in Children: Development and Learning – Part 1</a:t>
            </a:r>
            <a:r>
              <a:rPr lang="en-US" sz="2200" dirty="0"/>
              <a:t>. Journal of Research in Science Teaching, 2, pp. 176-186</a:t>
            </a:r>
            <a:endParaRPr sz="2200" dirty="0"/>
          </a:p>
          <a:p>
            <a:pPr lvl="0">
              <a:lnSpc>
                <a:spcPct val="160000"/>
              </a:lnSpc>
              <a:buClr>
                <a:schemeClr val="dk1"/>
              </a:buClr>
              <a:buSzPct val="100000"/>
            </a:pPr>
            <a:r>
              <a:rPr lang="en-US" sz="2200" dirty="0" err="1"/>
              <a:t>Wolfberg</a:t>
            </a:r>
            <a:r>
              <a:rPr lang="en-US" sz="2200" dirty="0"/>
              <a:t>, P. et al., (2015). </a:t>
            </a:r>
            <a:r>
              <a:rPr lang="en-US" sz="2200" dirty="0">
                <a:hlinkClick r:id="rId4"/>
              </a:rPr>
              <a:t>Integrated Play Groups: Promoting symbolic play and social engagement with typical peers in children with ASD across settings</a:t>
            </a:r>
            <a:r>
              <a:rPr lang="en-US" sz="2200" dirty="0"/>
              <a:t>. </a:t>
            </a:r>
            <a:r>
              <a:rPr lang="it-IT" sz="2200" i="1" dirty="0"/>
              <a:t>J Autism Dev Disord</a:t>
            </a:r>
            <a:r>
              <a:rPr lang="it-IT" sz="2200" dirty="0"/>
              <a:t> </a:t>
            </a:r>
            <a:r>
              <a:rPr lang="it-IT" sz="2200" b="1" dirty="0"/>
              <a:t>45, </a:t>
            </a:r>
            <a:r>
              <a:rPr lang="it-IT" sz="2200" dirty="0"/>
              <a:t>830–845 (2015). https://doi.org/10.1007/s10803-014-2245-0</a:t>
            </a:r>
            <a:endParaRPr sz="2200" dirty="0"/>
          </a:p>
          <a:p>
            <a:pPr marL="228600" lvl="0" indent="-228600" algn="l" rtl="0">
              <a:lnSpc>
                <a:spcPct val="160000"/>
              </a:lnSpc>
              <a:spcBef>
                <a:spcPts val="1000"/>
              </a:spcBef>
              <a:spcAft>
                <a:spcPts val="0"/>
              </a:spcAft>
              <a:buClr>
                <a:schemeClr val="dk1"/>
              </a:buClr>
              <a:buSzPct val="100000"/>
              <a:buChar char="•"/>
            </a:pPr>
            <a:r>
              <a:rPr lang="en-US" sz="2200" dirty="0" err="1"/>
              <a:t>Yogman</a:t>
            </a:r>
            <a:r>
              <a:rPr lang="en-US" sz="2200" dirty="0"/>
              <a:t>, M., Hutchison J. et al., (2018), </a:t>
            </a:r>
            <a:r>
              <a:rPr lang="en-US" sz="2200" dirty="0">
                <a:hlinkClick r:id="rId5"/>
              </a:rPr>
              <a:t>The Power of Play: A Pediatric Role in Enhancing Development in Young Children</a:t>
            </a:r>
            <a:r>
              <a:rPr lang="en-US" sz="2200" dirty="0"/>
              <a:t>. </a:t>
            </a:r>
            <a:r>
              <a:rPr lang="en-US" sz="2200" i="1" dirty="0"/>
              <a:t>Pediatrics</a:t>
            </a:r>
            <a:r>
              <a:rPr lang="en-US" sz="2200" dirty="0"/>
              <a:t>, 142 (3)</a:t>
            </a:r>
            <a:endParaRPr sz="2200" dirty="0"/>
          </a:p>
          <a:p>
            <a:pPr marL="228600" lvl="0" indent="-90804" algn="l" rtl="0">
              <a:lnSpc>
                <a:spcPct val="160000"/>
              </a:lnSpc>
              <a:spcBef>
                <a:spcPts val="1000"/>
              </a:spcBef>
              <a:spcAft>
                <a:spcPts val="0"/>
              </a:spcAft>
              <a:buClr>
                <a:schemeClr val="dk1"/>
              </a:buClr>
              <a:buSzPct val="100000"/>
              <a:buNone/>
            </a:pPr>
            <a:endParaRPr sz="2200" dirty="0"/>
          </a:p>
          <a:p>
            <a:pPr marL="228600" lvl="0" indent="-90804" algn="l" rtl="0">
              <a:lnSpc>
                <a:spcPct val="90000"/>
              </a:lnSpc>
              <a:spcBef>
                <a:spcPts val="1000"/>
              </a:spcBef>
              <a:spcAft>
                <a:spcPts val="0"/>
              </a:spcAft>
              <a:buClr>
                <a:schemeClr val="dk1"/>
              </a:buClr>
              <a:buSzPct val="100000"/>
              <a:buNone/>
            </a:pPr>
            <a:endParaRPr sz="2200" dirty="0"/>
          </a:p>
          <a:p>
            <a:pPr marL="228600" lvl="0" indent="-90804" algn="l" rtl="0">
              <a:lnSpc>
                <a:spcPct val="90000"/>
              </a:lnSpc>
              <a:spcBef>
                <a:spcPts val="1000"/>
              </a:spcBef>
              <a:spcAft>
                <a:spcPts val="0"/>
              </a:spcAft>
              <a:buClr>
                <a:schemeClr val="dk1"/>
              </a:buClr>
              <a:buSzPct val="100000"/>
              <a:buNone/>
            </a:pPr>
            <a:endParaRPr sz="2200" dirty="0"/>
          </a:p>
          <a:p>
            <a:pPr marL="228600" lvl="0" indent="-90804" algn="l" rtl="0">
              <a:lnSpc>
                <a:spcPct val="90000"/>
              </a:lnSpc>
              <a:spcBef>
                <a:spcPts val="1000"/>
              </a:spcBef>
              <a:spcAft>
                <a:spcPts val="0"/>
              </a:spcAft>
              <a:buClr>
                <a:schemeClr val="dk1"/>
              </a:buClr>
              <a:buSzPct val="100000"/>
              <a:buNone/>
            </a:pPr>
            <a:endParaRPr sz="2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7247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Component 6.5</a:t>
            </a:r>
            <a:endParaRPr dirty="0"/>
          </a:p>
        </p:txBody>
      </p:sp>
      <p:sp>
        <p:nvSpPr>
          <p:cNvPr id="70" name="Google Shape;70;p2"/>
          <p:cNvSpPr txBox="1">
            <a:spLocks noGrp="1"/>
          </p:cNvSpPr>
          <p:nvPr>
            <p:ph idx="1"/>
          </p:nvPr>
        </p:nvSpPr>
        <p:spPr>
          <a:xfrm>
            <a:off x="628650" y="1384300"/>
            <a:ext cx="7886700" cy="4792663"/>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Candidates identify and create multiple opportunities for young children to develop and learn play skills and engage in meaningful play experiences independently and with others across contexts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Objectives</a:t>
            </a:r>
            <a:endParaRPr dirty="0"/>
          </a:p>
        </p:txBody>
      </p:sp>
      <p:sp>
        <p:nvSpPr>
          <p:cNvPr id="77" name="Google Shape;77;p3"/>
          <p:cNvSpPr txBox="1">
            <a:spLocks noGrp="1"/>
          </p:cNvSpPr>
          <p:nvPr>
            <p:ph idx="1"/>
          </p:nvPr>
        </p:nvSpPr>
        <p:spPr>
          <a:xfrm>
            <a:off x="628650" y="1387011"/>
            <a:ext cx="7886700" cy="4789952"/>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Describe how to identify and create multiple opportunities for young children to develop and learn play skills </a:t>
            </a:r>
            <a:endParaRPr dirty="0"/>
          </a:p>
          <a:p>
            <a:pPr marL="228600" lvl="0" indent="-228600" algn="l" rtl="0">
              <a:lnSpc>
                <a:spcPct val="150000"/>
              </a:lnSpc>
              <a:spcBef>
                <a:spcPts val="1000"/>
              </a:spcBef>
              <a:spcAft>
                <a:spcPts val="0"/>
              </a:spcAft>
              <a:buClr>
                <a:schemeClr val="dk1"/>
              </a:buClr>
              <a:buSzPts val="2800"/>
              <a:buChar char="•"/>
            </a:pPr>
            <a:r>
              <a:rPr lang="en-US" dirty="0"/>
              <a:t>Describe how to identify and create multiple opportunities for young children to engage in meaningful play experiences independently and with others across contexts</a:t>
            </a:r>
            <a:endParaRP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How Do We Define “Play”?</a:t>
            </a:r>
            <a:endParaRPr dirty="0"/>
          </a:p>
        </p:txBody>
      </p:sp>
      <p:sp>
        <p:nvSpPr>
          <p:cNvPr id="84" name="Google Shape;84;p4"/>
          <p:cNvSpPr txBox="1">
            <a:spLocks noGrp="1"/>
          </p:cNvSpPr>
          <p:nvPr>
            <p:ph idx="1"/>
          </p:nvPr>
        </p:nvSpPr>
        <p:spPr>
          <a:xfrm>
            <a:off x="628650" y="1520890"/>
            <a:ext cx="7886700" cy="4656073"/>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Intrinsically motivated</a:t>
            </a:r>
            <a:endParaRPr dirty="0"/>
          </a:p>
          <a:p>
            <a:pPr marL="228600" lvl="0" indent="-228600" algn="l" rtl="0">
              <a:lnSpc>
                <a:spcPct val="150000"/>
              </a:lnSpc>
              <a:spcBef>
                <a:spcPts val="1000"/>
              </a:spcBef>
              <a:spcAft>
                <a:spcPts val="0"/>
              </a:spcAft>
              <a:buClr>
                <a:schemeClr val="dk1"/>
              </a:buClr>
              <a:buSzPts val="2800"/>
              <a:buChar char="•"/>
            </a:pPr>
            <a:r>
              <a:rPr lang="en-US" dirty="0"/>
              <a:t>Entails active engagement</a:t>
            </a:r>
            <a:endParaRPr dirty="0"/>
          </a:p>
          <a:p>
            <a:pPr marL="228600" lvl="0" indent="-228600" algn="l" rtl="0">
              <a:lnSpc>
                <a:spcPct val="150000"/>
              </a:lnSpc>
              <a:spcBef>
                <a:spcPts val="1000"/>
              </a:spcBef>
              <a:spcAft>
                <a:spcPts val="0"/>
              </a:spcAft>
              <a:buClr>
                <a:schemeClr val="dk1"/>
              </a:buClr>
              <a:buSzPts val="2800"/>
              <a:buChar char="•"/>
            </a:pPr>
            <a:r>
              <a:rPr lang="en-US" dirty="0"/>
              <a:t>Explorative </a:t>
            </a:r>
            <a:endParaRPr dirty="0"/>
          </a:p>
          <a:p>
            <a:pPr marL="228600" lvl="0" indent="-228600" algn="l" rtl="0">
              <a:lnSpc>
                <a:spcPct val="150000"/>
              </a:lnSpc>
              <a:spcBef>
                <a:spcPts val="1000"/>
              </a:spcBef>
              <a:spcAft>
                <a:spcPts val="0"/>
              </a:spcAft>
              <a:buClr>
                <a:schemeClr val="dk1"/>
              </a:buClr>
              <a:buSzPts val="2800"/>
              <a:buChar char="•"/>
            </a:pPr>
            <a:r>
              <a:rPr lang="en-US" dirty="0"/>
              <a:t>Voluntary</a:t>
            </a:r>
            <a:endParaRPr dirty="0"/>
          </a:p>
          <a:p>
            <a:pPr marL="228600" lvl="0" indent="-228600" algn="l" rtl="0">
              <a:lnSpc>
                <a:spcPct val="150000"/>
              </a:lnSpc>
              <a:spcBef>
                <a:spcPts val="1000"/>
              </a:spcBef>
              <a:spcAft>
                <a:spcPts val="0"/>
              </a:spcAft>
              <a:buClr>
                <a:schemeClr val="dk1"/>
              </a:buClr>
              <a:buSzPts val="2800"/>
              <a:buChar char="•"/>
            </a:pPr>
            <a:r>
              <a:rPr lang="en-US" dirty="0"/>
              <a:t>Spontaneous</a:t>
            </a:r>
            <a:endParaRPr dirty="0"/>
          </a:p>
          <a:p>
            <a:pPr marL="0" lvl="0" indent="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Play Is How All Children Learn</a:t>
            </a:r>
            <a:endParaRPr dirty="0"/>
          </a:p>
        </p:txBody>
      </p:sp>
      <p:sp>
        <p:nvSpPr>
          <p:cNvPr id="91" name="Google Shape;91;p5"/>
          <p:cNvSpPr txBox="1">
            <a:spLocks noGrp="1"/>
          </p:cNvSpPr>
          <p:nvPr>
            <p:ph idx="1"/>
          </p:nvPr>
        </p:nvSpPr>
        <p:spPr>
          <a:xfrm>
            <a:off x="628650" y="1352939"/>
            <a:ext cx="7886700" cy="4824024"/>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Char char="•"/>
            </a:pPr>
            <a:r>
              <a:rPr lang="en-US" dirty="0"/>
              <a:t>Children engage in play to practice their understanding of newly acquired knowledge, acquired through exploration</a:t>
            </a:r>
            <a:endParaRPr dirty="0"/>
          </a:p>
          <a:p>
            <a:pPr marL="228600" lvl="0" indent="-228600" algn="l" rtl="0">
              <a:lnSpc>
                <a:spcPct val="150000"/>
              </a:lnSpc>
              <a:spcBef>
                <a:spcPts val="1000"/>
              </a:spcBef>
              <a:spcAft>
                <a:spcPts val="0"/>
              </a:spcAft>
              <a:buClr>
                <a:schemeClr val="dk1"/>
              </a:buClr>
              <a:buSzPct val="100000"/>
              <a:buChar char="•"/>
            </a:pPr>
            <a:r>
              <a:rPr lang="en-US" dirty="0"/>
              <a:t>The process of play helps a child build new concepts onto existing frameworks of understanding (e.g., Piaget)</a:t>
            </a:r>
            <a:endParaRPr dirty="0"/>
          </a:p>
          <a:p>
            <a:pPr marL="228600" lvl="0" indent="-228600" algn="l" rtl="0">
              <a:lnSpc>
                <a:spcPct val="150000"/>
              </a:lnSpc>
              <a:spcBef>
                <a:spcPts val="1000"/>
              </a:spcBef>
              <a:spcAft>
                <a:spcPts val="0"/>
              </a:spcAft>
              <a:buClr>
                <a:schemeClr val="dk1"/>
              </a:buClr>
              <a:buSzPct val="100000"/>
              <a:buChar char="•"/>
            </a:pPr>
            <a:r>
              <a:rPr lang="en-US" dirty="0"/>
              <a:t>Play helps children make meaning of positive and negative social experiences</a:t>
            </a: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Importance of Play</a:t>
            </a:r>
            <a:endParaRPr dirty="0"/>
          </a:p>
        </p:txBody>
      </p:sp>
      <p:sp>
        <p:nvSpPr>
          <p:cNvPr id="98" name="Google Shape;98;p6"/>
          <p:cNvSpPr txBox="1">
            <a:spLocks noGrp="1"/>
          </p:cNvSpPr>
          <p:nvPr>
            <p:ph idx="1"/>
          </p:nvPr>
        </p:nvSpPr>
        <p:spPr>
          <a:xfrm>
            <a:off x="628650" y="1390261"/>
            <a:ext cx="7886700" cy="4786702"/>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2800"/>
              <a:buNone/>
            </a:pPr>
            <a:r>
              <a:rPr lang="en-US" dirty="0"/>
              <a:t>For young children of all abilities, play promotes:</a:t>
            </a:r>
            <a:endParaRPr dirty="0"/>
          </a:p>
          <a:p>
            <a:pPr marL="228600" lvl="0" indent="-228600" algn="l" rtl="0">
              <a:lnSpc>
                <a:spcPct val="150000"/>
              </a:lnSpc>
              <a:spcBef>
                <a:spcPts val="1000"/>
              </a:spcBef>
              <a:spcAft>
                <a:spcPts val="0"/>
              </a:spcAft>
              <a:buClr>
                <a:schemeClr val="dk1"/>
              </a:buClr>
              <a:buSzPts val="2800"/>
              <a:buChar char="•"/>
            </a:pPr>
            <a:r>
              <a:rPr lang="en-US" dirty="0"/>
              <a:t>Social-emotional skills</a:t>
            </a:r>
            <a:endParaRPr dirty="0"/>
          </a:p>
          <a:p>
            <a:pPr marL="228600" lvl="0" indent="-228600" algn="l" rtl="0">
              <a:lnSpc>
                <a:spcPct val="150000"/>
              </a:lnSpc>
              <a:spcBef>
                <a:spcPts val="1000"/>
              </a:spcBef>
              <a:spcAft>
                <a:spcPts val="0"/>
              </a:spcAft>
              <a:buClr>
                <a:schemeClr val="dk1"/>
              </a:buClr>
              <a:buSzPts val="2800"/>
              <a:buChar char="•"/>
            </a:pPr>
            <a:r>
              <a:rPr lang="en-US" dirty="0"/>
              <a:t>Cognitive development</a:t>
            </a:r>
            <a:endParaRPr dirty="0"/>
          </a:p>
          <a:p>
            <a:pPr marL="228600" lvl="0" indent="-228600" algn="l" rtl="0">
              <a:lnSpc>
                <a:spcPct val="150000"/>
              </a:lnSpc>
              <a:spcBef>
                <a:spcPts val="1000"/>
              </a:spcBef>
              <a:spcAft>
                <a:spcPts val="0"/>
              </a:spcAft>
              <a:buClr>
                <a:schemeClr val="dk1"/>
              </a:buClr>
              <a:buSzPts val="2800"/>
              <a:buChar char="•"/>
            </a:pPr>
            <a:r>
              <a:rPr lang="en-US" dirty="0"/>
              <a:t>Social communication/language acquisition</a:t>
            </a:r>
            <a:endParaRPr dirty="0"/>
          </a:p>
          <a:p>
            <a:pPr marL="228600" lvl="0" indent="-228600" algn="l" rtl="0">
              <a:lnSpc>
                <a:spcPct val="150000"/>
              </a:lnSpc>
              <a:spcBef>
                <a:spcPts val="1000"/>
              </a:spcBef>
              <a:spcAft>
                <a:spcPts val="0"/>
              </a:spcAft>
              <a:buClr>
                <a:schemeClr val="dk1"/>
              </a:buClr>
              <a:buSzPts val="2800"/>
              <a:buChar char="•"/>
            </a:pPr>
            <a:r>
              <a:rPr lang="en-US" dirty="0"/>
              <a:t>Executive functioning/self-regulation</a:t>
            </a:r>
            <a:endParaRPr dirty="0"/>
          </a:p>
          <a:p>
            <a:pPr marL="228600" lvl="0" indent="-165100" algn="l" rtl="0">
              <a:lnSpc>
                <a:spcPct val="150000"/>
              </a:lnSpc>
              <a:spcBef>
                <a:spcPts val="1000"/>
              </a:spcBef>
              <a:spcAft>
                <a:spcPts val="0"/>
              </a:spcAft>
              <a:buSzPts val="1800"/>
              <a:buChar char="•"/>
            </a:pPr>
            <a:r>
              <a:rPr lang="en-US" dirty="0"/>
              <a:t>Motor and Adaptive Development</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Emergence of Play Skills</a:t>
            </a:r>
            <a:endParaRPr dirty="0"/>
          </a:p>
        </p:txBody>
      </p:sp>
      <p:sp>
        <p:nvSpPr>
          <p:cNvPr id="105" name="Google Shape;105;p7"/>
          <p:cNvSpPr txBox="1">
            <a:spLocks noGrp="1"/>
          </p:cNvSpPr>
          <p:nvPr>
            <p:ph idx="1"/>
          </p:nvPr>
        </p:nvSpPr>
        <p:spPr>
          <a:xfrm>
            <a:off x="628650" y="1567543"/>
            <a:ext cx="7886700" cy="4609420"/>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Play skills emerge sequentially </a:t>
            </a:r>
            <a:br>
              <a:rPr lang="en-US" dirty="0"/>
            </a:br>
            <a:r>
              <a:rPr lang="en-US" dirty="0"/>
              <a:t>and build in complexity</a:t>
            </a:r>
            <a:endParaRPr dirty="0"/>
          </a:p>
          <a:p>
            <a:pPr marL="228600" lvl="0" indent="-228600" algn="l" rtl="0">
              <a:lnSpc>
                <a:spcPct val="150000"/>
              </a:lnSpc>
              <a:spcBef>
                <a:spcPts val="1000"/>
              </a:spcBef>
              <a:spcAft>
                <a:spcPts val="0"/>
              </a:spcAft>
              <a:buClr>
                <a:schemeClr val="dk1"/>
              </a:buClr>
              <a:buSzPts val="2800"/>
              <a:buChar char="•"/>
            </a:pPr>
            <a:r>
              <a:rPr lang="en-US" dirty="0"/>
              <a:t>2 commonly used taxonomies – many variations</a:t>
            </a:r>
            <a:endParaRPr dirty="0"/>
          </a:p>
          <a:p>
            <a:pPr marL="685800" lvl="1" indent="-228600" algn="l" rtl="0">
              <a:lnSpc>
                <a:spcPct val="150000"/>
              </a:lnSpc>
              <a:spcBef>
                <a:spcPts val="500"/>
              </a:spcBef>
              <a:spcAft>
                <a:spcPts val="0"/>
              </a:spcAft>
              <a:buClr>
                <a:schemeClr val="dk1"/>
              </a:buClr>
              <a:buSzPts val="2800"/>
              <a:buChar char="•"/>
            </a:pPr>
            <a:r>
              <a:rPr lang="en-US" sz="2800" dirty="0"/>
              <a:t>Object play: Piaget</a:t>
            </a:r>
            <a:endParaRPr dirty="0"/>
          </a:p>
          <a:p>
            <a:pPr marL="685800" lvl="1" indent="-228600" algn="l" rtl="0">
              <a:lnSpc>
                <a:spcPct val="150000"/>
              </a:lnSpc>
              <a:spcBef>
                <a:spcPts val="500"/>
              </a:spcBef>
              <a:spcAft>
                <a:spcPts val="0"/>
              </a:spcAft>
              <a:buClr>
                <a:schemeClr val="dk1"/>
              </a:buClr>
              <a:buSzPts val="2800"/>
              <a:buChar char="•"/>
            </a:pPr>
            <a:r>
              <a:rPr lang="en-US" sz="2800" dirty="0"/>
              <a:t>Social play: </a:t>
            </a:r>
            <a:r>
              <a:rPr lang="en-US" sz="2800" dirty="0" err="1"/>
              <a:t>Parten</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en-US" sz="3600" dirty="0"/>
              <a:t>Sequences of Object Play</a:t>
            </a:r>
            <a:endParaRPr sz="3600" dirty="0"/>
          </a:p>
        </p:txBody>
      </p:sp>
      <p:sp>
        <p:nvSpPr>
          <p:cNvPr id="112" name="Google Shape;112;p8"/>
          <p:cNvSpPr txBox="1">
            <a:spLocks noGrp="1"/>
          </p:cNvSpPr>
          <p:nvPr>
            <p:ph idx="1"/>
          </p:nvPr>
        </p:nvSpPr>
        <p:spPr>
          <a:xfrm>
            <a:off x="628650" y="1436914"/>
            <a:ext cx="7886700" cy="4740049"/>
          </a:xfrm>
          <a:prstGeom prst="rect">
            <a:avLst/>
          </a:prstGeom>
          <a:noFill/>
          <a:ln>
            <a:noFill/>
          </a:ln>
        </p:spPr>
        <p:txBody>
          <a:bodyPr spcFirstLastPara="1" wrap="square" lIns="91425" tIns="45700" rIns="91425" bIns="45700" anchor="t" anchorCtr="0">
            <a:normAutofit fontScale="70000" lnSpcReduction="20000"/>
          </a:bodyPr>
          <a:lstStyle/>
          <a:p>
            <a:pPr marL="228600" lvl="0" indent="-228600" algn="l" rtl="0">
              <a:lnSpc>
                <a:spcPct val="150000"/>
              </a:lnSpc>
              <a:spcBef>
                <a:spcPts val="0"/>
              </a:spcBef>
              <a:spcAft>
                <a:spcPts val="0"/>
              </a:spcAft>
              <a:buClr>
                <a:schemeClr val="dk1"/>
              </a:buClr>
              <a:buSzPct val="100000"/>
              <a:buChar char="•"/>
            </a:pPr>
            <a:r>
              <a:rPr lang="en-US" dirty="0"/>
              <a:t>Sensorimotor: mouths objects, bangs them together</a:t>
            </a:r>
            <a:endParaRPr dirty="0"/>
          </a:p>
          <a:p>
            <a:pPr marL="228600" lvl="0" indent="-228600" algn="l" rtl="0">
              <a:lnSpc>
                <a:spcPct val="150000"/>
              </a:lnSpc>
              <a:spcBef>
                <a:spcPts val="1000"/>
              </a:spcBef>
              <a:spcAft>
                <a:spcPts val="0"/>
              </a:spcAft>
              <a:buClr>
                <a:schemeClr val="dk1"/>
              </a:buClr>
              <a:buSzPct val="100000"/>
              <a:buChar char="•"/>
            </a:pPr>
            <a:r>
              <a:rPr lang="en-US" dirty="0"/>
              <a:t>Relational: Stacking, dropping into containers, building, grouping</a:t>
            </a:r>
            <a:endParaRPr dirty="0"/>
          </a:p>
          <a:p>
            <a:pPr marL="228600" lvl="0" indent="-228600" algn="l" rtl="0">
              <a:lnSpc>
                <a:spcPct val="150000"/>
              </a:lnSpc>
              <a:spcBef>
                <a:spcPts val="1000"/>
              </a:spcBef>
              <a:spcAft>
                <a:spcPts val="0"/>
              </a:spcAft>
              <a:buClr>
                <a:schemeClr val="dk1"/>
              </a:buClr>
              <a:buSzPct val="100000"/>
              <a:buChar char="•"/>
            </a:pPr>
            <a:r>
              <a:rPr lang="en-US" dirty="0"/>
              <a:t>Functional: used in the manner toy was designed for</a:t>
            </a:r>
            <a:endParaRPr dirty="0"/>
          </a:p>
          <a:p>
            <a:pPr marL="228600" lvl="0" indent="-228600" algn="l" rtl="0">
              <a:lnSpc>
                <a:spcPct val="150000"/>
              </a:lnSpc>
              <a:spcBef>
                <a:spcPts val="1000"/>
              </a:spcBef>
              <a:spcAft>
                <a:spcPts val="0"/>
              </a:spcAft>
              <a:buClr>
                <a:schemeClr val="dk1"/>
              </a:buClr>
              <a:buSzPct val="100000"/>
              <a:buChar char="•"/>
            </a:pPr>
            <a:r>
              <a:rPr lang="en-US" dirty="0"/>
              <a:t>Symbolic play: Use objects as something else</a:t>
            </a:r>
            <a:endParaRPr dirty="0"/>
          </a:p>
          <a:p>
            <a:pPr marL="685800" lvl="1" indent="-228600" algn="l" rtl="0">
              <a:lnSpc>
                <a:spcPct val="150000"/>
              </a:lnSpc>
              <a:spcBef>
                <a:spcPts val="500"/>
              </a:spcBef>
              <a:spcAft>
                <a:spcPts val="0"/>
              </a:spcAft>
              <a:buClr>
                <a:schemeClr val="dk1"/>
              </a:buClr>
              <a:buSzPct val="100000"/>
              <a:buChar char="•"/>
            </a:pPr>
            <a:r>
              <a:rPr lang="en-US" dirty="0"/>
              <a:t>Object substitution – imagining absent objects</a:t>
            </a:r>
            <a:endParaRPr dirty="0"/>
          </a:p>
          <a:p>
            <a:pPr marL="685800" lvl="1" indent="-228600" algn="l" rtl="0">
              <a:lnSpc>
                <a:spcPct val="150000"/>
              </a:lnSpc>
              <a:spcBef>
                <a:spcPts val="500"/>
              </a:spcBef>
              <a:spcAft>
                <a:spcPts val="0"/>
              </a:spcAft>
              <a:buClr>
                <a:schemeClr val="dk1"/>
              </a:buClr>
              <a:buSzPct val="100000"/>
              <a:buChar char="•"/>
            </a:pPr>
            <a:r>
              <a:rPr lang="en-US" dirty="0"/>
              <a:t>Assigning absent characteristics – roles, emotions, attributes to self, others</a:t>
            </a:r>
            <a:endParaRPr dirty="0"/>
          </a:p>
          <a:p>
            <a:pPr marL="228600" lvl="0" indent="-228600" algn="l" rtl="0">
              <a:lnSpc>
                <a:spcPct val="150000"/>
              </a:lnSpc>
              <a:spcBef>
                <a:spcPts val="1000"/>
              </a:spcBef>
              <a:spcAft>
                <a:spcPts val="0"/>
              </a:spcAft>
              <a:buClr>
                <a:schemeClr val="dk1"/>
              </a:buClr>
              <a:buSzPct val="100000"/>
              <a:buChar char="•"/>
            </a:pPr>
            <a:r>
              <a:rPr lang="en-US" dirty="0"/>
              <a:t>Social pretend play – narrative pretending, drama scenes with others</a:t>
            </a:r>
            <a:endParaRPr dirty="0"/>
          </a:p>
          <a:p>
            <a:pPr marL="228600" lvl="0" indent="-228600" algn="l" rtl="0">
              <a:lnSpc>
                <a:spcPct val="150000"/>
              </a:lnSpc>
              <a:spcBef>
                <a:spcPts val="1000"/>
              </a:spcBef>
              <a:spcAft>
                <a:spcPts val="0"/>
              </a:spcAft>
              <a:buClr>
                <a:schemeClr val="dk1"/>
              </a:buClr>
              <a:buSzPct val="100000"/>
              <a:buChar char="•"/>
            </a:pPr>
            <a:r>
              <a:rPr lang="en-US" dirty="0"/>
              <a:t>Games with rules: can hold rules in mind during play, wait for turn, and self-regulate when the game is not “won.”</a:t>
            </a:r>
            <a:endParaRPr dirty="0"/>
          </a:p>
          <a:p>
            <a:pPr marL="0" lvl="0" indent="0" algn="l" rtl="0">
              <a:lnSpc>
                <a:spcPct val="150000"/>
              </a:lnSpc>
              <a:spcBef>
                <a:spcPts val="1000"/>
              </a:spcBef>
              <a:spcAft>
                <a:spcPts val="0"/>
              </a:spcAft>
              <a:buClr>
                <a:schemeClr val="dk1"/>
              </a:buClr>
              <a:buSzPct val="100000"/>
              <a:buNone/>
            </a:pPr>
            <a:endParaRPr dirty="0"/>
          </a:p>
          <a:p>
            <a:pPr marL="0" lvl="0" indent="0" algn="l" rtl="0">
              <a:lnSpc>
                <a:spcPct val="150000"/>
              </a:lnSpc>
              <a:spcBef>
                <a:spcPts val="1000"/>
              </a:spcBef>
              <a:spcAft>
                <a:spcPts val="0"/>
              </a:spcAft>
              <a:buClr>
                <a:schemeClr val="dk1"/>
              </a:buClr>
              <a:buSzPct val="100000"/>
              <a:buNone/>
            </a:pP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TotalTime>
  <Words>3042</Words>
  <Application>Microsoft Office PowerPoint</Application>
  <PresentationFormat>On-screen Show (4:3)</PresentationFormat>
  <Paragraphs>215</Paragraphs>
  <Slides>26</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2_Office Theme</vt:lpstr>
      <vt:lpstr>Using Responsive and Reciprocal Interactions, Interventions, and Instruction</vt:lpstr>
      <vt:lpstr>Standard 6</vt:lpstr>
      <vt:lpstr>Component 6.5</vt:lpstr>
      <vt:lpstr>Objectives</vt:lpstr>
      <vt:lpstr>How Do We Define “Play”?</vt:lpstr>
      <vt:lpstr>Play Is How All Children Learn</vt:lpstr>
      <vt:lpstr>Importance of Play</vt:lpstr>
      <vt:lpstr>Emergence of Play Skills</vt:lpstr>
      <vt:lpstr>Sequences of Object Play</vt:lpstr>
      <vt:lpstr>Sequences of Social Play</vt:lpstr>
      <vt:lpstr>Play and Children With Disabilities/Delays</vt:lpstr>
      <vt:lpstr>Supporting Increased Complexity of Play</vt:lpstr>
      <vt:lpstr>Intervention Strategies To Support the Development of Play Skills</vt:lpstr>
      <vt:lpstr>Intervention Strategies To Support the Development of Play Skills</vt:lpstr>
      <vt:lpstr>Activity</vt:lpstr>
      <vt:lpstr>Activity</vt:lpstr>
      <vt:lpstr>Supporting Play in Young Children With ASD</vt:lpstr>
      <vt:lpstr>Strategies To Engage Children With ASD in Play Across Contexts</vt:lpstr>
      <vt:lpstr>Responsive Interaction Strategies: Enhancing Social Play for Young Children With ASD</vt:lpstr>
      <vt:lpstr>Responsive Interaction Strategies: Enhancing Social Play for Young Children With ASD</vt:lpstr>
      <vt:lpstr>Activity</vt:lpstr>
      <vt:lpstr>Activity</vt:lpstr>
      <vt:lpstr>References and Resources</vt:lpstr>
      <vt:lpstr>References and Resources</vt:lpstr>
      <vt:lpstr>References and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Responsive and Reciprocal Interactions, Interventions, and Instruction</dc:title>
  <dc:creator>Killmeyer,Susan</dc:creator>
  <cp:lastModifiedBy>Darla Gundler</cp:lastModifiedBy>
  <cp:revision>16</cp:revision>
  <dcterms:created xsi:type="dcterms:W3CDTF">2021-03-15T13:58:23Z</dcterms:created>
  <dcterms:modified xsi:type="dcterms:W3CDTF">2023-09-14T21:46:26Z</dcterms:modified>
</cp:coreProperties>
</file>