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7" r:id="rId33"/>
    <p:sldId id="288" r:id="rId34"/>
    <p:sldId id="289" r:id="rId35"/>
    <p:sldId id="290" r:id="rId36"/>
  </p:sldIdLst>
  <p:sldSz cx="9144000" cy="6858000" type="screen4x3"/>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ip4jWifZZBcVnqwATvoApN5UEh4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1541" autoAdjust="0"/>
  </p:normalViewPr>
  <p:slideViewPr>
    <p:cSldViewPr snapToGrid="0">
      <p:cViewPr varScale="1">
        <p:scale>
          <a:sx n="70" d="100"/>
          <a:sy n="70" d="100"/>
        </p:scale>
        <p:origin x="242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643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66434"/>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2971800" cy="46643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bDvKnY0g6e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udlguidelines.cast.org/more/research-evidenc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udlguidelines.cast.org/engagement/recruiting-interes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cf.hhs.gov/sites/default/files/documents/ecd/guidance_document_on_inclusion_of_children_with_disabilities_in_early.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cf.hhs.gov/sites/default/files/documents/ecd/guidance_document_on_inclusion_of_children_with_disabilities_in_early.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p1: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0: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Introduce UDL with 4.36m video by CAST</a:t>
            </a:r>
          </a:p>
          <a:p>
            <a:pPr marL="0" lvl="0" indent="0" algn="l" rtl="0">
              <a:spcBef>
                <a:spcPts val="0"/>
              </a:spcBef>
              <a:spcAft>
                <a:spcPts val="0"/>
              </a:spcAft>
              <a:buNone/>
            </a:pPr>
            <a:r>
              <a:rPr lang="en-US" dirty="0">
                <a:hlinkClick r:id="rId3"/>
              </a:rPr>
              <a:t>UDL At A Glance – YouTube</a:t>
            </a:r>
            <a:endParaRPr lang="en-US" dirty="0"/>
          </a:p>
          <a:p>
            <a:pPr marL="0" lvl="0" indent="0" algn="l" rtl="0">
              <a:spcBef>
                <a:spcPts val="0"/>
              </a:spcBef>
              <a:spcAft>
                <a:spcPts val="0"/>
              </a:spcAft>
              <a:buNone/>
            </a:pPr>
            <a:r>
              <a:rPr lang="en-US" dirty="0"/>
              <a:t>https://www.youtube.com/watch?v=bDvKnY0g6e4</a:t>
            </a:r>
            <a:endParaRPr dirty="0"/>
          </a:p>
          <a:p>
            <a:pPr marL="0" lvl="0" indent="0" algn="l" rtl="0">
              <a:spcBef>
                <a:spcPts val="0"/>
              </a:spcBef>
              <a:spcAft>
                <a:spcPts val="0"/>
              </a:spcAft>
              <a:buNone/>
            </a:pPr>
            <a:endParaRPr dirty="0"/>
          </a:p>
        </p:txBody>
      </p:sp>
      <p:sp>
        <p:nvSpPr>
          <p:cNvPr id="110" name="Google Shape;110;p10: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1: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11: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UDL is not just about including students with disabilities in your curriculum it’s an approach to curriculum that maximizes learning for ALL students.  </a:t>
            </a:r>
            <a:endParaRPr dirty="0"/>
          </a:p>
        </p:txBody>
      </p:sp>
      <p:sp>
        <p:nvSpPr>
          <p:cNvPr id="117" name="Google Shape;117;p11: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12: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UDL: Research Evidence (cast.org)</a:t>
            </a:r>
            <a:endParaRPr lang="en-US" u="sng" dirty="0">
              <a:solidFill>
                <a:schemeClr val="hlink"/>
              </a:solidFill>
            </a:endParaRPr>
          </a:p>
          <a:p>
            <a:pPr marL="0" lvl="0" indent="0" algn="l" rtl="0">
              <a:spcBef>
                <a:spcPts val="0"/>
              </a:spcBef>
              <a:spcAft>
                <a:spcPts val="0"/>
              </a:spcAft>
              <a:buNone/>
            </a:pPr>
            <a:r>
              <a:rPr lang="en-US" dirty="0"/>
              <a:t>https://udlguidelines.cast.org/more/research-evidence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UDL uses foundational research in learning theories such as Vygotsky’s work on scaffolding which is relevant in all aspects of learning whether a novice or expert. </a:t>
            </a:r>
            <a:endParaRPr dirty="0"/>
          </a:p>
          <a:p>
            <a:pPr marL="0" lvl="0" indent="0" algn="l" rtl="0">
              <a:spcBef>
                <a:spcPts val="0"/>
              </a:spcBef>
              <a:spcAft>
                <a:spcPts val="0"/>
              </a:spcAft>
              <a:buNone/>
            </a:pPr>
            <a:r>
              <a:rPr lang="en-US" dirty="0"/>
              <a:t>Reach on the principles of UDL is grounded in neuroscience, there are three networks in our brain for learning and therefore three principles which we will explore in more detail. </a:t>
            </a:r>
            <a:endParaRPr dirty="0"/>
          </a:p>
          <a:p>
            <a:pPr marL="0" lvl="0" indent="0" algn="l" rtl="0">
              <a:spcBef>
                <a:spcPts val="0"/>
              </a:spcBef>
              <a:spcAft>
                <a:spcPts val="0"/>
              </a:spcAft>
              <a:buNone/>
            </a:pPr>
            <a:r>
              <a:rPr lang="en-US" dirty="0"/>
              <a:t>Promising practices are contributions to the field that fit in the UDL framework</a:t>
            </a:r>
            <a:endParaRPr dirty="0"/>
          </a:p>
          <a:p>
            <a:pPr marL="0" lvl="0" indent="0" algn="l" rtl="0">
              <a:spcBef>
                <a:spcPts val="0"/>
              </a:spcBef>
              <a:spcAft>
                <a:spcPts val="0"/>
              </a:spcAft>
              <a:buNone/>
            </a:pPr>
            <a:r>
              <a:rPr lang="en-US" dirty="0"/>
              <a:t>Implementation research is on specific UDL applications in learning environments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Overall point is that there is strong empirical evidence to support using a UDL framework </a:t>
            </a:r>
            <a:endParaRPr dirty="0"/>
          </a:p>
          <a:p>
            <a:pPr marL="0" lvl="0" indent="0" algn="l" rtl="0">
              <a:spcBef>
                <a:spcPts val="0"/>
              </a:spcBef>
              <a:spcAft>
                <a:spcPts val="0"/>
              </a:spcAft>
              <a:buNone/>
            </a:pPr>
            <a:endParaRPr dirty="0"/>
          </a:p>
        </p:txBody>
      </p:sp>
      <p:sp>
        <p:nvSpPr>
          <p:cNvPr id="124" name="Google Shape;124;p12: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13: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Our learning brain has 3 networks; recognition, strategic and affective the guidelines align with the principles </a:t>
            </a:r>
            <a:endParaRPr dirty="0"/>
          </a:p>
          <a:p>
            <a:pPr marL="0" lvl="0" indent="0" algn="l" rtl="0">
              <a:spcBef>
                <a:spcPts val="0"/>
              </a:spcBef>
              <a:spcAft>
                <a:spcPts val="0"/>
              </a:spcAft>
              <a:buNone/>
            </a:pPr>
            <a:r>
              <a:rPr lang="en-US" dirty="0"/>
              <a:t>Engagement – learners are motivated in different ways and there is not one way for each learner so by providing multiple ways to engage learners you are individualizing the curriculum </a:t>
            </a:r>
            <a:endParaRPr dirty="0"/>
          </a:p>
          <a:p>
            <a:pPr marL="0" lvl="0" indent="0" algn="l" rtl="0">
              <a:spcBef>
                <a:spcPts val="0"/>
              </a:spcBef>
              <a:spcAft>
                <a:spcPts val="0"/>
              </a:spcAft>
              <a:buNone/>
            </a:pPr>
            <a:r>
              <a:rPr lang="en-US" dirty="0"/>
              <a:t>Representation – learners perceive and comprehend information in different ways, students may be an auditory or visual learner by planning different representation into your curriculum you are reaching more students</a:t>
            </a:r>
            <a:endParaRPr dirty="0"/>
          </a:p>
          <a:p>
            <a:pPr marL="0" lvl="0" indent="0" algn="l" rtl="0">
              <a:spcBef>
                <a:spcPts val="0"/>
              </a:spcBef>
              <a:spcAft>
                <a:spcPts val="0"/>
              </a:spcAft>
              <a:buNone/>
            </a:pPr>
            <a:r>
              <a:rPr lang="en-US" dirty="0"/>
              <a:t>Action &amp; Expression – how students can express what they know, for example not everyone is a good test taker, can a student explain verbally better than in writing. By being flexible you will gain a better understanding of your student's knowledge and skills</a:t>
            </a:r>
            <a:endParaRPr dirty="0"/>
          </a:p>
        </p:txBody>
      </p:sp>
      <p:sp>
        <p:nvSpPr>
          <p:cNvPr id="131" name="Google Shape;131;p13: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14: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UDL: Recruiting Interest (cast.org)</a:t>
            </a:r>
            <a:endParaRPr dirty="0"/>
          </a:p>
          <a:p>
            <a:pPr marL="0" lvl="0" indent="0" algn="l" rtl="0">
              <a:spcBef>
                <a:spcPts val="0"/>
              </a:spcBef>
              <a:spcAft>
                <a:spcPts val="0"/>
              </a:spcAft>
              <a:buNone/>
            </a:pPr>
            <a:r>
              <a:rPr lang="en-US" dirty="0"/>
              <a:t>https://udlguidelines.cast.org/engagement/recruiting-interest</a:t>
            </a:r>
          </a:p>
          <a:p>
            <a:pPr marL="0" lvl="0" indent="0" algn="l" rtl="0">
              <a:spcBef>
                <a:spcPts val="0"/>
              </a:spcBef>
              <a:spcAft>
                <a:spcPts val="0"/>
              </a:spcAft>
              <a:buNone/>
            </a:pPr>
            <a:endParaRPr dirty="0"/>
          </a:p>
          <a:p>
            <a:pPr marL="0" lvl="0" indent="0" algn="l" rtl="0">
              <a:spcBef>
                <a:spcPts val="0"/>
              </a:spcBef>
              <a:spcAft>
                <a:spcPts val="0"/>
              </a:spcAft>
              <a:buNone/>
            </a:pPr>
            <a:r>
              <a:rPr lang="en-US" dirty="0"/>
              <a:t>If a child is not paying attention to the information they are not learning…learners differ in what attracts their attention and teachers spend a lot of time trying to engage learners….it’s important to have lots of way of getting students to attend to the lesson…</a:t>
            </a:r>
            <a:endParaRPr dirty="0"/>
          </a:p>
          <a:p>
            <a:pPr marL="0" lvl="0" indent="0" algn="l" rtl="0">
              <a:spcBef>
                <a:spcPts val="0"/>
              </a:spcBef>
              <a:spcAft>
                <a:spcPts val="0"/>
              </a:spcAft>
              <a:buNone/>
            </a:pPr>
            <a:r>
              <a:rPr lang="en-US" dirty="0"/>
              <a:t>The UDL checkpoints are listed as specific ways to recruit interest in your learners </a:t>
            </a:r>
            <a:endParaRPr dirty="0"/>
          </a:p>
        </p:txBody>
      </p:sp>
      <p:sp>
        <p:nvSpPr>
          <p:cNvPr id="138" name="Google Shape;138;p14: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5: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5: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Sustaining Effort and Persistence in learning includes suggestions on how to get learners to regulate their attention and affect to sustain the level of concentration needed to complete a task/lesson, teachers have to build on individual skills and equalize accessibility by supporting learners who differ in motivation within a topic or lesson</a:t>
            </a:r>
            <a:endParaRPr/>
          </a:p>
        </p:txBody>
      </p:sp>
      <p:sp>
        <p:nvSpPr>
          <p:cNvPr id="145" name="Google Shape;145;p15: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6: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6: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One aspect to human development is our ability to self regulate and develop skills in coping and engaging with our environment. Students can learn to manage their own affect when teachers implement checkpoint in the curriculum </a:t>
            </a:r>
            <a:endParaRPr/>
          </a:p>
        </p:txBody>
      </p:sp>
      <p:sp>
        <p:nvSpPr>
          <p:cNvPr id="152" name="Google Shape;152;p16: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7: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7: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Show video and stop at 1.48m</a:t>
            </a:r>
          </a:p>
          <a:p>
            <a:pPr marL="0" lvl="0" indent="0" algn="l" rtl="0">
              <a:spcBef>
                <a:spcPts val="0"/>
              </a:spcBef>
              <a:spcAft>
                <a:spcPts val="0"/>
              </a:spcAft>
              <a:buNone/>
            </a:pPr>
            <a:endParaRPr dirty="0"/>
          </a:p>
          <a:p>
            <a:pPr marL="0" lvl="0" indent="0" algn="l" rtl="0">
              <a:spcBef>
                <a:spcPts val="0"/>
              </a:spcBef>
              <a:spcAft>
                <a:spcPts val="0"/>
              </a:spcAft>
              <a:buNone/>
            </a:pPr>
            <a:r>
              <a:rPr lang="en-US" dirty="0"/>
              <a:t>https://youtu.be/cPofHKsClBI</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How did this teacher use the principle of Engagement? (choices, collaboration…)</a:t>
            </a:r>
            <a:endParaRPr dirty="0"/>
          </a:p>
        </p:txBody>
      </p:sp>
      <p:sp>
        <p:nvSpPr>
          <p:cNvPr id="159" name="Google Shape;159;p17: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8: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8: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One barrier to learning is when learners have to put forth extra effort to perceive information presented by providing flexible content teachers can make information more accessible to all learners, seek to provide the same information through different modalities (vision/touch) and in a format that can be adjusted by the learner (enlarge text/amplify sound)</a:t>
            </a:r>
            <a:endParaRPr/>
          </a:p>
        </p:txBody>
      </p:sp>
      <p:sp>
        <p:nvSpPr>
          <p:cNvPr id="166" name="Google Shape;166;p18: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9: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9: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create inequities when only one form of representation is presented to all learners, for example a picture or symbol may mean something different to people in different cultures or there may be a lack of understanding of a specific symbol. We increase clarity and comprehension when we offer access to multiple representations…for example what if we call someone a GOAT…Michael Jordan is the GOAT…in American slang it stands for Greatest Of All Time but could easily be interpreted as negative to someone else. Make sure to clarify vocabulary and symbols and use translations or movement to promote understanding across languages. </a:t>
            </a:r>
            <a:endParaRPr/>
          </a:p>
        </p:txBody>
      </p:sp>
      <p:sp>
        <p:nvSpPr>
          <p:cNvPr id="173" name="Google Shape;173;p19: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0: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20: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Our capability to access knowledge and use it to for new understanding is an active process backed by decades of scientific research….curriculum should be designed to scaffold learning </a:t>
            </a:r>
            <a:endParaRPr/>
          </a:p>
        </p:txBody>
      </p:sp>
      <p:sp>
        <p:nvSpPr>
          <p:cNvPr id="180" name="Google Shape;180;p20: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1: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21: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1: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22: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Create a curriculum where all learners can interact using materials…see how this teacher incorporated physical action in the classroom </a:t>
            </a:r>
            <a:endParaRPr/>
          </a:p>
        </p:txBody>
      </p:sp>
      <p:sp>
        <p:nvSpPr>
          <p:cNvPr id="194" name="Google Shape;194;p22: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3: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23: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Level the playing field by providing multiple ways for children to express their knowledge and share ideas </a:t>
            </a:r>
            <a:endParaRPr/>
          </a:p>
        </p:txBody>
      </p:sp>
      <p:sp>
        <p:nvSpPr>
          <p:cNvPr id="201" name="Google Shape;201;p23: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4: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24: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Executive function is our brain's ability to set goals and develop a plan to reach them, it also includes self-regulation and working memory. For infants and toddlers you can play hiding games and have serve and return conversations. For preschoolers you can boost executive functioning through imitative pretend play and matching and sorting games. </a:t>
            </a:r>
            <a:endParaRPr dirty="0"/>
          </a:p>
        </p:txBody>
      </p:sp>
      <p:sp>
        <p:nvSpPr>
          <p:cNvPr id="208" name="Google Shape;208;p24: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5: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https://udlguidelines.cast.org/action-expression/expression-communication/fluencies-practice-performance</a:t>
            </a:r>
            <a:endParaRPr dirty="0"/>
          </a:p>
        </p:txBody>
      </p:sp>
      <p:sp>
        <p:nvSpPr>
          <p:cNvPr id="214" name="Google Shape;214;p25: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6: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26: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26: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7: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27: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a:solidFill>
                  <a:schemeClr val="dk1"/>
                </a:solidFill>
                <a:latin typeface="Calibri"/>
                <a:ea typeface="Calibri"/>
                <a:cs typeface="Calibri"/>
                <a:sym typeface="Calibri"/>
              </a:rPr>
              <a:t>Kim, J. M., &amp; Mahoney, G. (2004). The effects of mother's style of interaction on children's engagement: Implications for using responsive interventions with parents. </a:t>
            </a:r>
            <a:r>
              <a:rPr lang="en-US" sz="1200" b="0" i="1">
                <a:solidFill>
                  <a:schemeClr val="dk1"/>
                </a:solidFill>
                <a:latin typeface="Calibri"/>
                <a:ea typeface="Calibri"/>
                <a:cs typeface="Calibri"/>
                <a:sym typeface="Calibri"/>
              </a:rPr>
              <a:t>Topics in Early Childhood Special Education</a:t>
            </a:r>
            <a:r>
              <a:rPr lang="en-US" sz="1200" b="0" i="0">
                <a:solidFill>
                  <a:schemeClr val="dk1"/>
                </a:solidFill>
                <a:latin typeface="Calibri"/>
                <a:ea typeface="Calibri"/>
                <a:cs typeface="Calibri"/>
                <a:sym typeface="Calibri"/>
              </a:rPr>
              <a:t>, </a:t>
            </a:r>
            <a:r>
              <a:rPr lang="en-US" sz="1200" b="0" i="1">
                <a:solidFill>
                  <a:schemeClr val="dk1"/>
                </a:solidFill>
                <a:latin typeface="Calibri"/>
                <a:ea typeface="Calibri"/>
                <a:cs typeface="Calibri"/>
                <a:sym typeface="Calibri"/>
              </a:rPr>
              <a:t>24</a:t>
            </a:r>
            <a:r>
              <a:rPr lang="en-US" sz="1200" b="0" i="0">
                <a:solidFill>
                  <a:schemeClr val="dk1"/>
                </a:solidFill>
                <a:latin typeface="Calibri"/>
                <a:ea typeface="Calibri"/>
                <a:cs typeface="Calibri"/>
                <a:sym typeface="Calibri"/>
              </a:rPr>
              <a:t>(1), 31-38.</a:t>
            </a:r>
            <a:endParaRPr/>
          </a:p>
        </p:txBody>
      </p:sp>
      <p:sp>
        <p:nvSpPr>
          <p:cNvPr id="228" name="Google Shape;228;p27: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9: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29: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9: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8: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28: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https://youtu.be/NEBGTno08mA</a:t>
            </a:r>
            <a:endParaRPr dirty="0"/>
          </a:p>
        </p:txBody>
      </p:sp>
      <p:sp>
        <p:nvSpPr>
          <p:cNvPr id="235" name="Google Shape;235;p28: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3: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30: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30: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Peer relationships are critical for a child’s development and social competence. Review this video on how peer relationships are being developed in this inclusive play group. What are some of the benefits you can identify for the children with and without disabilities?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https://youtu.be/45DV6bGo-hk</a:t>
            </a:r>
            <a:endParaRPr dirty="0"/>
          </a:p>
          <a:p>
            <a:pPr marL="0" lvl="0" indent="0" algn="l" rtl="0">
              <a:spcBef>
                <a:spcPts val="0"/>
              </a:spcBef>
              <a:spcAft>
                <a:spcPts val="0"/>
              </a:spcAft>
              <a:buNone/>
            </a:pPr>
            <a:endParaRPr dirty="0"/>
          </a:p>
        </p:txBody>
      </p:sp>
      <p:sp>
        <p:nvSpPr>
          <p:cNvPr id="249" name="Google Shape;249;p30: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31: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31: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https://connectmodules.dec-sped.org/connect-modules/resources/videos/video-7-17/</a:t>
            </a:r>
          </a:p>
          <a:p>
            <a:pPr marL="0" lvl="0" indent="0" algn="l" rtl="0">
              <a:spcBef>
                <a:spcPts val="0"/>
              </a:spcBef>
              <a:spcAft>
                <a:spcPts val="0"/>
              </a:spcAft>
              <a:buNone/>
            </a:pPr>
            <a:endParaRPr lang="en-US" dirty="0"/>
          </a:p>
        </p:txBody>
      </p:sp>
      <p:sp>
        <p:nvSpPr>
          <p:cNvPr id="256" name="Google Shape;256;p31: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32: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Adults mediate children’s experiences to promote learning through activity based intervention – adults can use modeling, imitation and expand on a child’s language and play in the child’s natural environment. This intervention focuses on functional goals that are developmentally appropriate. </a:t>
            </a:r>
            <a:endParaRPr/>
          </a:p>
          <a:p>
            <a:pPr marL="0" lvl="0" indent="0" algn="l" rtl="0">
              <a:spcBef>
                <a:spcPts val="0"/>
              </a:spcBef>
              <a:spcAft>
                <a:spcPts val="0"/>
              </a:spcAft>
              <a:buNone/>
            </a:pPr>
            <a:endParaRPr/>
          </a:p>
          <a:p>
            <a:pPr marL="0" lvl="0" indent="0" algn="l" rtl="0">
              <a:spcBef>
                <a:spcPts val="0"/>
              </a:spcBef>
              <a:spcAft>
                <a:spcPts val="0"/>
              </a:spcAft>
              <a:buNone/>
            </a:pPr>
            <a:r>
              <a:rPr lang="en-US"/>
              <a:t>Can tie child-directed back to UDL principle of “engagement”</a:t>
            </a:r>
            <a:endParaRPr/>
          </a:p>
          <a:p>
            <a:pPr marL="0" lvl="0" indent="0" algn="l" rtl="0">
              <a:spcBef>
                <a:spcPts val="0"/>
              </a:spcBef>
              <a:spcAft>
                <a:spcPts val="0"/>
              </a:spcAft>
              <a:buNone/>
            </a:pPr>
            <a:endParaRPr/>
          </a:p>
          <a:p>
            <a:pPr marL="0" lvl="0" indent="0" algn="l" rtl="0">
              <a:spcBef>
                <a:spcPts val="0"/>
              </a:spcBef>
              <a:spcAft>
                <a:spcPts val="0"/>
              </a:spcAft>
              <a:buNone/>
            </a:pPr>
            <a:r>
              <a:rPr lang="en-US"/>
              <a:t>Kristie Pretti-Frontczak and Dian Bricker “An activity-based approach to early intervention” </a:t>
            </a:r>
            <a:endParaRPr/>
          </a:p>
        </p:txBody>
      </p:sp>
      <p:sp>
        <p:nvSpPr>
          <p:cNvPr id="263" name="Google Shape;263;p32: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33: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33: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Using what you know about universal design, watch this EI video and identify universal practices/intervention used with Jenni </a:t>
            </a:r>
            <a:endParaRPr dirty="0"/>
          </a:p>
          <a:p>
            <a:pPr marL="0" lvl="0" indent="0" algn="l" rtl="0">
              <a:spcBef>
                <a:spcPts val="0"/>
              </a:spcBef>
              <a:spcAft>
                <a:spcPts val="0"/>
              </a:spcAft>
              <a:buNone/>
            </a:pPr>
            <a:r>
              <a:rPr lang="en-US" dirty="0"/>
              <a:t>Think back to our discussions on </a:t>
            </a:r>
            <a:endParaRPr dirty="0"/>
          </a:p>
          <a:p>
            <a:pPr marL="0" lvl="0" indent="0" algn="l" rtl="0">
              <a:spcBef>
                <a:spcPts val="0"/>
              </a:spcBef>
              <a:spcAft>
                <a:spcPts val="0"/>
              </a:spcAft>
              <a:buNone/>
            </a:pPr>
            <a:r>
              <a:rPr lang="en-US" dirty="0"/>
              <a:t>Environment/Context, Responsive Interactions, Activity Based Intervention and Peer interactions how was that used specifically with Jenni?</a:t>
            </a:r>
            <a:endParaRPr dirty="0"/>
          </a:p>
          <a:p>
            <a:pPr marL="0" lvl="0" indent="0" algn="l" rtl="0">
              <a:spcBef>
                <a:spcPts val="0"/>
              </a:spcBef>
              <a:spcAft>
                <a:spcPts val="0"/>
              </a:spcAft>
              <a:buNone/>
            </a:pPr>
            <a:r>
              <a:rPr lang="en-US" dirty="0"/>
              <a:t>What did you notice about how the team collaborated? </a:t>
            </a:r>
            <a:endParaRPr dirty="0"/>
          </a:p>
          <a:p>
            <a:pPr marL="0" lvl="0" indent="0" algn="l" rtl="0">
              <a:spcBef>
                <a:spcPts val="0"/>
              </a:spcBef>
              <a:spcAft>
                <a:spcPts val="0"/>
              </a:spcAft>
              <a:buNone/>
            </a:pPr>
            <a:r>
              <a:rPr lang="en-US" dirty="0"/>
              <a:t>How did they specifically address the family’s needs? </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https://youtu.be/iKklSA3cFsE</a:t>
            </a:r>
            <a:endParaRPr dirty="0"/>
          </a:p>
          <a:p>
            <a:pPr marL="0" lvl="0" indent="0" algn="l" rtl="0">
              <a:spcBef>
                <a:spcPts val="0"/>
              </a:spcBef>
              <a:spcAft>
                <a:spcPts val="0"/>
              </a:spcAft>
              <a:buNone/>
            </a:pPr>
            <a:endParaRPr dirty="0"/>
          </a:p>
        </p:txBody>
      </p:sp>
      <p:sp>
        <p:nvSpPr>
          <p:cNvPr id="270" name="Google Shape;270;p33: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4: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34: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https://udlguidelines.cast.org/</a:t>
            </a:r>
          </a:p>
          <a:p>
            <a:pPr marL="0" lvl="0" indent="0" algn="l" rtl="0">
              <a:spcBef>
                <a:spcPts val="0"/>
              </a:spcBef>
              <a:spcAft>
                <a:spcPts val="0"/>
              </a:spcAft>
              <a:buNone/>
            </a:pPr>
            <a:r>
              <a:rPr lang="en-US" dirty="0"/>
              <a:t>https://www.acf.hhs.gov/sites/default/files/documents/ecd/guidance_document_on_inclusion_of_children_with_disabilities_in_early.pdf</a:t>
            </a:r>
          </a:p>
          <a:p>
            <a:pPr marL="0" lvl="0" indent="0" algn="l" rtl="0">
              <a:spcBef>
                <a:spcPts val="0"/>
              </a:spcBef>
              <a:spcAft>
                <a:spcPts val="0"/>
              </a:spcAft>
              <a:buNone/>
            </a:pPr>
            <a:r>
              <a:rPr lang="en-US" dirty="0"/>
              <a:t>https://journals.sagepub.com/doi/10.1177/00224669030370030601</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277" name="Google Shape;277;p34: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4: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5: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Set stage for why inclusion is so valuable for students with and without disabilities. Video length is 17.57 min</a:t>
            </a:r>
          </a:p>
          <a:p>
            <a:pPr marL="0" lvl="0" indent="0" algn="l" rtl="0">
              <a:spcBef>
                <a:spcPts val="0"/>
              </a:spcBef>
              <a:spcAft>
                <a:spcPts val="0"/>
              </a:spcAft>
              <a:buNone/>
            </a:pPr>
            <a:r>
              <a:rPr lang="en-US" dirty="0"/>
              <a:t>https://www.youtube.com/watch?v=izkN5vLbnw8 </a:t>
            </a:r>
            <a:endParaRPr dirty="0"/>
          </a:p>
        </p:txBody>
      </p:sp>
      <p:sp>
        <p:nvSpPr>
          <p:cNvPr id="75" name="Google Shape;75;p5: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6: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Guidance_document_on_inclusion_of_children_with_disabilities_in_early.pdf (hhs.gov)</a:t>
            </a:r>
            <a:endParaRPr lang="en-US" u="sng" dirty="0">
              <a:solidFill>
                <a:schemeClr val="hlink"/>
              </a:solidFill>
            </a:endParaRPr>
          </a:p>
          <a:p>
            <a:pPr marL="0" lvl="0" indent="0" algn="l" rtl="0">
              <a:spcBef>
                <a:spcPts val="0"/>
              </a:spcBef>
              <a:spcAft>
                <a:spcPts val="0"/>
              </a:spcAft>
              <a:buNone/>
            </a:pPr>
            <a:r>
              <a:rPr lang="en-US" dirty="0"/>
              <a:t>https://www.acf.hhs.gov/sites/default/files/documents/ecd/guidance_document_on_inclusion_of_children_with_disabilities_in_early.pdf</a:t>
            </a:r>
            <a:endParaRPr dirty="0"/>
          </a:p>
        </p:txBody>
      </p:sp>
      <p:sp>
        <p:nvSpPr>
          <p:cNvPr id="82" name="Google Shape;82;p6: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u="sng" dirty="0">
                <a:solidFill>
                  <a:schemeClr val="hlink"/>
                </a:solidFill>
                <a:hlinkClick r:id="rId3"/>
              </a:rPr>
              <a:t>guidance_document_on_inclusion_of_children_with_disabilities_in_early.pdf (hhs.gov)</a:t>
            </a:r>
            <a:endParaRPr lang="en-US" u="sng" dirty="0">
              <a:solidFill>
                <a:schemeClr val="hlink"/>
              </a:solidFill>
            </a:endParaRPr>
          </a:p>
          <a:p>
            <a:pPr marL="0" lvl="0" indent="0" algn="l" rtl="0">
              <a:spcBef>
                <a:spcPts val="0"/>
              </a:spcBef>
              <a:spcAft>
                <a:spcPts val="0"/>
              </a:spcAft>
              <a:buNone/>
            </a:pPr>
            <a:r>
              <a:rPr lang="en-US" dirty="0"/>
              <a:t>https://www.acf.hhs.gov/sites/default/files/documents/ecd/guidance_document_on_inclusion_of_children_with_disabilities_in_early.pdf</a:t>
            </a:r>
            <a:endParaRPr dirty="0"/>
          </a:p>
        </p:txBody>
      </p:sp>
      <p:sp>
        <p:nvSpPr>
          <p:cNvPr id="89" name="Google Shape;89;p7: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8: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8: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EI/ECSE uses universal practices in home and preschool environments that improve outcomes for children and reduces barriers </a:t>
            </a:r>
            <a:endParaRPr/>
          </a:p>
        </p:txBody>
      </p:sp>
      <p:sp>
        <p:nvSpPr>
          <p:cNvPr id="103" name="Google Shape;103;p9:notes"/>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9125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3538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0113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1871534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534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5205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17884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07422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454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0912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6444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290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31682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bDvKnY0g6e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cPofHKsClB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udlguidelines.cast.org/action-expression/expression-communication/fluencies-practice-performanc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youtu.be/NEBGTno08mA"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youtu.be/45DV6bGo-h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1.xml.rels><?xml version="1.0" encoding="UTF-8" standalone="yes"?>
<Relationships xmlns="http://schemas.openxmlformats.org/package/2006/relationships"><Relationship Id="rId3" Type="http://schemas.openxmlformats.org/officeDocument/2006/relationships/hyperlink" Target="https://connectmodules.dec-sped.org/connect-modules/resources/videos/video-7-17/"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youtu.be/iKklSA3cFs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4.xml.rels><?xml version="1.0" encoding="UTF-8" standalone="yes"?>
<Relationships xmlns="http://schemas.openxmlformats.org/package/2006/relationships"><Relationship Id="rId3" Type="http://schemas.openxmlformats.org/officeDocument/2006/relationships/hyperlink" Target="https://udlguidelines.cast.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doi.org/10.1177/00224669030370030601" TargetMode="External"/><Relationship Id="rId5" Type="http://schemas.openxmlformats.org/officeDocument/2006/relationships/hyperlink" Target="https://journals.sagepub.com/doi/10.1177/00224669030370030601" TargetMode="External"/><Relationship Id="rId4" Type="http://schemas.openxmlformats.org/officeDocument/2006/relationships/hyperlink" Target="https://www.acf.hhs.gov/sites/default/files/documents/ecd/guidance_document_on_inclusion_of_children_with_disabilities_in_early.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zkN5vLbnw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youtu.be/izkN5vLbnw8" TargetMode="Externa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4000" kern="1200" dirty="0">
                <a:latin typeface="+mn-lt"/>
                <a:ea typeface="+mj-ea"/>
                <a:cs typeface="+mj-cs"/>
              </a:rPr>
              <a:t>Application of Curriculum Framework in the Planning of Meaningful Learning Experiences</a:t>
            </a:r>
            <a:endParaRPr sz="4000" kern="1200" dirty="0">
              <a:latin typeface="+mn-lt"/>
              <a:ea typeface="+mj-ea"/>
              <a:cs typeface="+mj-cs"/>
            </a:endParaRPr>
          </a:p>
        </p:txBody>
      </p:sp>
      <p:sp>
        <p:nvSpPr>
          <p:cNvPr id="53" name="Google Shape;53;p1"/>
          <p:cNvSpPr txBox="1">
            <a:spLocks noGrp="1"/>
          </p:cNvSpPr>
          <p:nvPr>
            <p:ph type="subTitle" idx="1"/>
          </p:nvPr>
        </p:nvSpPr>
        <p:spPr>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1000"/>
              </a:spcBef>
              <a:spcAft>
                <a:spcPts val="0"/>
              </a:spcAft>
              <a:buClr>
                <a:schemeClr val="dk1"/>
              </a:buClr>
              <a:buSzPts val="2400"/>
              <a:buNone/>
            </a:pPr>
            <a:r>
              <a:rPr lang="en-US" dirty="0"/>
              <a:t>Initial Practice Based Professional Standards for Early Interventionists/Early Childhood Special Educators (EI/ECSE) </a:t>
            </a:r>
          </a:p>
          <a:p>
            <a:pPr marL="0" lvl="0" indent="0" algn="ctr" rtl="0">
              <a:lnSpc>
                <a:spcPct val="90000"/>
              </a:lnSpc>
              <a:spcBef>
                <a:spcPts val="1000"/>
              </a:spcBef>
              <a:spcAft>
                <a:spcPts val="0"/>
              </a:spcAft>
              <a:buClr>
                <a:schemeClr val="dk1"/>
              </a:buClr>
              <a:buSzPts val="2400"/>
              <a:buNone/>
            </a:pPr>
            <a:r>
              <a:rPr lang="en-US" dirty="0"/>
              <a:t>5.2</a:t>
            </a:r>
            <a:endParaRPr dirty="0"/>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0"/>
          <p:cNvSpPr txBox="1">
            <a:spLocks noGrp="1"/>
          </p:cNvSpPr>
          <p:nvPr>
            <p:ph type="title"/>
          </p:nvPr>
        </p:nvSpPr>
        <p:spPr>
          <a:xfrm>
            <a:off x="628650" y="130665"/>
            <a:ext cx="7886700" cy="1325563"/>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Universal Design for Learning </a:t>
            </a:r>
            <a:endParaRPr sz="3600"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399" y="1240449"/>
            <a:ext cx="7315200" cy="4114800"/>
          </a:xfrm>
          <a:prstGeom prst="rect">
            <a:avLst/>
          </a:prstGeom>
        </p:spPr>
      </p:pic>
      <p:sp>
        <p:nvSpPr>
          <p:cNvPr id="5" name="Rectangle 4"/>
          <p:cNvSpPr/>
          <p:nvPr/>
        </p:nvSpPr>
        <p:spPr>
          <a:xfrm>
            <a:off x="2826168" y="5619727"/>
            <a:ext cx="3491661" cy="307777"/>
          </a:xfrm>
          <a:prstGeom prst="rect">
            <a:avLst/>
          </a:prstGeom>
        </p:spPr>
        <p:txBody>
          <a:bodyPr wrap="none">
            <a:spAutoFit/>
          </a:bodyPr>
          <a:lstStyle/>
          <a:p>
            <a:pPr lvl="0"/>
            <a:r>
              <a:rPr lang="en-US" dirty="0">
                <a:hlinkClick r:id="rId3"/>
              </a:rPr>
              <a:t>https://</a:t>
            </a:r>
            <a:r>
              <a:rPr lang="en-US" sz="1200" dirty="0">
                <a:latin typeface="+mn-lt"/>
                <a:hlinkClick r:id="rId3"/>
              </a:rPr>
              <a:t>www.youtube.com/watch?v=bDvKnY0g6e4</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UDL Values</a:t>
            </a:r>
            <a:r>
              <a:rPr lang="en-US" sz="3600" dirty="0">
                <a:solidFill>
                  <a:schemeClr val="dk1"/>
                </a:solidFill>
                <a:sym typeface="Calibri"/>
              </a:rPr>
              <a:t> </a:t>
            </a:r>
            <a:endParaRPr sz="3600" dirty="0"/>
          </a:p>
        </p:txBody>
      </p:sp>
      <p:sp>
        <p:nvSpPr>
          <p:cNvPr id="120" name="Google Shape;120;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Every student has their unique learning style</a:t>
            </a:r>
            <a:endParaRPr dirty="0"/>
          </a:p>
          <a:p>
            <a:pPr marL="228600" lvl="0" indent="-228600" algn="l" rtl="0">
              <a:lnSpc>
                <a:spcPct val="150000"/>
              </a:lnSpc>
              <a:spcBef>
                <a:spcPts val="1000"/>
              </a:spcBef>
              <a:spcAft>
                <a:spcPts val="0"/>
              </a:spcAft>
              <a:buClr>
                <a:schemeClr val="dk1"/>
              </a:buClr>
              <a:buSzPts val="2800"/>
              <a:buChar char="•"/>
            </a:pPr>
            <a:r>
              <a:rPr lang="en-US" dirty="0"/>
              <a:t>Every student should have an equal opportunity to learn</a:t>
            </a:r>
            <a:endParaRPr dirty="0"/>
          </a:p>
          <a:p>
            <a:pPr marL="228600" lvl="0" indent="-228600" algn="l" rtl="0">
              <a:lnSpc>
                <a:spcPct val="150000"/>
              </a:lnSpc>
              <a:spcBef>
                <a:spcPts val="1000"/>
              </a:spcBef>
              <a:spcAft>
                <a:spcPts val="0"/>
              </a:spcAft>
              <a:buClr>
                <a:schemeClr val="dk1"/>
              </a:buClr>
              <a:buSzPts val="2800"/>
              <a:buChar char="•"/>
            </a:pPr>
            <a:r>
              <a:rPr lang="en-US" dirty="0"/>
              <a:t>Change the curriculum, not the student, by removing barriers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2"/>
          <p:cNvSpPr txBox="1">
            <a:spLocks noGrp="1"/>
          </p:cNvSpPr>
          <p:nvPr>
            <p:ph type="title"/>
          </p:nvPr>
        </p:nvSpPr>
        <p:spPr>
          <a:xfrm>
            <a:off x="628650" y="365126"/>
            <a:ext cx="7573654" cy="1325563"/>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UDL: A Scientific Approach to Learning </a:t>
            </a:r>
            <a:endParaRPr dirty="0"/>
          </a:p>
        </p:txBody>
      </p:sp>
      <p:sp>
        <p:nvSpPr>
          <p:cNvPr id="127" name="Google Shape;127;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Foundational Research</a:t>
            </a:r>
            <a:endParaRPr dirty="0"/>
          </a:p>
          <a:p>
            <a:pPr marL="228600" lvl="0" indent="-228600" algn="l" rtl="0">
              <a:lnSpc>
                <a:spcPct val="150000"/>
              </a:lnSpc>
              <a:spcBef>
                <a:spcPts val="1000"/>
              </a:spcBef>
              <a:spcAft>
                <a:spcPts val="0"/>
              </a:spcAft>
              <a:buClr>
                <a:schemeClr val="dk1"/>
              </a:buClr>
              <a:buSzPts val="2800"/>
              <a:buChar char="•"/>
            </a:pPr>
            <a:r>
              <a:rPr lang="en-US" dirty="0"/>
              <a:t>Principle Research</a:t>
            </a:r>
            <a:endParaRPr dirty="0"/>
          </a:p>
          <a:p>
            <a:pPr marL="228600" lvl="0" indent="-228600" algn="l" rtl="0">
              <a:lnSpc>
                <a:spcPct val="150000"/>
              </a:lnSpc>
              <a:spcBef>
                <a:spcPts val="1000"/>
              </a:spcBef>
              <a:spcAft>
                <a:spcPts val="0"/>
              </a:spcAft>
              <a:buClr>
                <a:schemeClr val="dk1"/>
              </a:buClr>
              <a:buSzPts val="2800"/>
              <a:buChar char="•"/>
            </a:pPr>
            <a:r>
              <a:rPr lang="en-US" dirty="0"/>
              <a:t>Promising Practices Research</a:t>
            </a:r>
            <a:endParaRPr dirty="0"/>
          </a:p>
          <a:p>
            <a:pPr marL="228600" lvl="0" indent="-228600" algn="l" rtl="0">
              <a:lnSpc>
                <a:spcPct val="150000"/>
              </a:lnSpc>
              <a:spcBef>
                <a:spcPts val="1000"/>
              </a:spcBef>
              <a:spcAft>
                <a:spcPts val="0"/>
              </a:spcAft>
              <a:buClr>
                <a:schemeClr val="dk1"/>
              </a:buClr>
              <a:buSzPts val="2800"/>
              <a:buChar char="•"/>
            </a:pPr>
            <a:r>
              <a:rPr lang="en-US" dirty="0"/>
              <a:t>Implementation Research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UDL Principles</a:t>
            </a:r>
            <a:r>
              <a:rPr lang="en-US" sz="3600" dirty="0">
                <a:solidFill>
                  <a:schemeClr val="dk1"/>
                </a:solidFill>
                <a:latin typeface="Calibri"/>
                <a:ea typeface="Calibri"/>
                <a:cs typeface="Calibri"/>
                <a:sym typeface="Calibri"/>
              </a:rPr>
              <a:t>  </a:t>
            </a:r>
            <a:endParaRPr sz="3600" dirty="0"/>
          </a:p>
        </p:txBody>
      </p:sp>
      <p:sp>
        <p:nvSpPr>
          <p:cNvPr id="134" name="Google Shape;134;p13"/>
          <p:cNvSpPr txBox="1">
            <a:spLocks noGrp="1"/>
          </p:cNvSpPr>
          <p:nvPr>
            <p:ph idx="1"/>
          </p:nvPr>
        </p:nvSpPr>
        <p:spPr>
          <a:xfrm>
            <a:off x="628650" y="1359633"/>
            <a:ext cx="7886700" cy="4663098"/>
          </a:xfrm>
          <a:prstGeom prst="rect">
            <a:avLst/>
          </a:prstGeom>
          <a:noFill/>
          <a:ln>
            <a:noFill/>
          </a:ln>
        </p:spPr>
        <p:txBody>
          <a:bodyPr spcFirstLastPara="1" wrap="square" lIns="91425" tIns="45700" rIns="91425" bIns="45700" anchor="t" anchorCtr="0">
            <a:normAutofit/>
          </a:bodyPr>
          <a:lstStyle/>
          <a:p>
            <a:pPr marL="228600" lvl="0" indent="-228600" algn="l" rtl="0">
              <a:lnSpc>
                <a:spcPct val="170000"/>
              </a:lnSpc>
              <a:spcBef>
                <a:spcPts val="0"/>
              </a:spcBef>
              <a:spcAft>
                <a:spcPts val="0"/>
              </a:spcAft>
              <a:buClr>
                <a:schemeClr val="dk1"/>
              </a:buClr>
              <a:buSzPts val="2800"/>
              <a:buChar char="•"/>
            </a:pPr>
            <a:r>
              <a:rPr lang="en-US" b="1" dirty="0"/>
              <a:t>Engagement</a:t>
            </a:r>
            <a:r>
              <a:rPr lang="en-US" dirty="0"/>
              <a:t>: The “Why” of learning  </a:t>
            </a:r>
            <a:endParaRPr dirty="0"/>
          </a:p>
          <a:p>
            <a:pPr marL="685800" lvl="1" indent="-228600" algn="l" rtl="0">
              <a:lnSpc>
                <a:spcPct val="170000"/>
              </a:lnSpc>
              <a:spcBef>
                <a:spcPts val="500"/>
              </a:spcBef>
              <a:spcAft>
                <a:spcPts val="0"/>
              </a:spcAft>
              <a:buClr>
                <a:schemeClr val="dk1"/>
              </a:buClr>
              <a:buSzPts val="2400"/>
              <a:buChar char="•"/>
            </a:pPr>
            <a:r>
              <a:rPr lang="en-US" dirty="0"/>
              <a:t>The affective network</a:t>
            </a:r>
            <a:endParaRPr dirty="0"/>
          </a:p>
          <a:p>
            <a:pPr marL="228600" lvl="0" indent="-228600" algn="l" rtl="0">
              <a:lnSpc>
                <a:spcPct val="170000"/>
              </a:lnSpc>
              <a:spcBef>
                <a:spcPts val="1000"/>
              </a:spcBef>
              <a:spcAft>
                <a:spcPts val="0"/>
              </a:spcAft>
              <a:buClr>
                <a:schemeClr val="dk1"/>
              </a:buClr>
              <a:buSzPts val="2800"/>
              <a:buChar char="•"/>
            </a:pPr>
            <a:r>
              <a:rPr lang="en-US" b="1" dirty="0"/>
              <a:t>Representation</a:t>
            </a:r>
            <a:r>
              <a:rPr lang="en-US" dirty="0"/>
              <a:t>: The “What” of learning</a:t>
            </a:r>
            <a:endParaRPr dirty="0"/>
          </a:p>
          <a:p>
            <a:pPr marL="685800" lvl="1" indent="-228600" algn="l" rtl="0">
              <a:lnSpc>
                <a:spcPct val="170000"/>
              </a:lnSpc>
              <a:spcBef>
                <a:spcPts val="500"/>
              </a:spcBef>
              <a:spcAft>
                <a:spcPts val="0"/>
              </a:spcAft>
              <a:buClr>
                <a:schemeClr val="dk1"/>
              </a:buClr>
              <a:buSzPts val="2400"/>
              <a:buChar char="•"/>
            </a:pPr>
            <a:r>
              <a:rPr lang="en-US" dirty="0"/>
              <a:t>The recognition network </a:t>
            </a:r>
            <a:endParaRPr dirty="0"/>
          </a:p>
          <a:p>
            <a:pPr marL="228600" lvl="0" indent="-228600" algn="l" rtl="0">
              <a:lnSpc>
                <a:spcPct val="170000"/>
              </a:lnSpc>
              <a:spcBef>
                <a:spcPts val="1000"/>
              </a:spcBef>
              <a:spcAft>
                <a:spcPts val="0"/>
              </a:spcAft>
              <a:buClr>
                <a:schemeClr val="dk1"/>
              </a:buClr>
              <a:buSzPts val="2800"/>
              <a:buChar char="•"/>
            </a:pPr>
            <a:r>
              <a:rPr lang="en-US" b="1" dirty="0"/>
              <a:t>Action &amp; Expression</a:t>
            </a:r>
            <a:r>
              <a:rPr lang="en-US" dirty="0"/>
              <a:t>: The “How” of learning</a:t>
            </a:r>
            <a:endParaRPr dirty="0"/>
          </a:p>
          <a:p>
            <a:pPr marL="685800" lvl="1" indent="-228600" algn="l" rtl="0">
              <a:lnSpc>
                <a:spcPct val="170000"/>
              </a:lnSpc>
              <a:spcBef>
                <a:spcPts val="500"/>
              </a:spcBef>
              <a:spcAft>
                <a:spcPts val="0"/>
              </a:spcAft>
              <a:buClr>
                <a:schemeClr val="dk1"/>
              </a:buClr>
              <a:buSzPts val="2400"/>
              <a:buChar char="•"/>
            </a:pPr>
            <a:r>
              <a:rPr lang="en-US" dirty="0"/>
              <a:t>The strategic network</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Engagement I</a:t>
            </a:r>
            <a:r>
              <a:rPr lang="en-US" sz="3600" dirty="0">
                <a:solidFill>
                  <a:schemeClr val="dk1"/>
                </a:solidFill>
                <a:latin typeface="Calibri"/>
                <a:ea typeface="Calibri"/>
                <a:cs typeface="Calibri"/>
                <a:sym typeface="Calibri"/>
              </a:rPr>
              <a:t> </a:t>
            </a:r>
            <a:endParaRPr sz="3600" dirty="0"/>
          </a:p>
        </p:txBody>
      </p:sp>
      <p:sp>
        <p:nvSpPr>
          <p:cNvPr id="141" name="Google Shape;141;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Recruiting Interest</a:t>
            </a:r>
            <a:endParaRPr dirty="0"/>
          </a:p>
          <a:p>
            <a:pPr marL="685800" lvl="1" indent="-228600" algn="l" rtl="0">
              <a:lnSpc>
                <a:spcPct val="150000"/>
              </a:lnSpc>
              <a:spcBef>
                <a:spcPts val="500"/>
              </a:spcBef>
              <a:spcAft>
                <a:spcPts val="0"/>
              </a:spcAft>
              <a:buClr>
                <a:schemeClr val="dk1"/>
              </a:buClr>
              <a:buSzPts val="2400"/>
              <a:buChar char="•"/>
            </a:pPr>
            <a:r>
              <a:rPr lang="en-US" dirty="0"/>
              <a:t>Spark excitement for learning</a:t>
            </a:r>
            <a:endParaRPr dirty="0"/>
          </a:p>
          <a:p>
            <a:pPr marL="228600" lvl="0" indent="-228600" algn="l" rtl="0">
              <a:lnSpc>
                <a:spcPct val="150000"/>
              </a:lnSpc>
              <a:spcBef>
                <a:spcPts val="1000"/>
              </a:spcBef>
              <a:spcAft>
                <a:spcPts val="0"/>
              </a:spcAft>
              <a:buClr>
                <a:schemeClr val="dk1"/>
              </a:buClr>
              <a:buSzPts val="2800"/>
              <a:buChar char="•"/>
            </a:pPr>
            <a:r>
              <a:rPr lang="en-US" dirty="0"/>
              <a:t>Checkpoints</a:t>
            </a:r>
            <a:endParaRPr dirty="0"/>
          </a:p>
          <a:p>
            <a:pPr marL="685800" lvl="1" indent="-228600" algn="l" rtl="0">
              <a:lnSpc>
                <a:spcPct val="150000"/>
              </a:lnSpc>
              <a:spcBef>
                <a:spcPts val="500"/>
              </a:spcBef>
              <a:spcAft>
                <a:spcPts val="0"/>
              </a:spcAft>
              <a:buClr>
                <a:schemeClr val="dk1"/>
              </a:buClr>
              <a:buSzPts val="2400"/>
              <a:buChar char="•"/>
            </a:pPr>
            <a:r>
              <a:rPr lang="en-US" dirty="0"/>
              <a:t>Optimize individual choice and autonomy</a:t>
            </a:r>
            <a:endParaRPr dirty="0"/>
          </a:p>
          <a:p>
            <a:pPr marL="685800" lvl="1" indent="-228600" algn="l" rtl="0">
              <a:lnSpc>
                <a:spcPct val="150000"/>
              </a:lnSpc>
              <a:spcBef>
                <a:spcPts val="500"/>
              </a:spcBef>
              <a:spcAft>
                <a:spcPts val="0"/>
              </a:spcAft>
              <a:buClr>
                <a:schemeClr val="dk1"/>
              </a:buClr>
              <a:buSzPts val="2400"/>
              <a:buChar char="•"/>
            </a:pPr>
            <a:r>
              <a:rPr lang="en-US" dirty="0"/>
              <a:t>Optimize relevance, value and authenticity</a:t>
            </a:r>
            <a:endParaRPr dirty="0"/>
          </a:p>
          <a:p>
            <a:pPr marL="685800" lvl="1" indent="-228600" algn="l" rtl="0">
              <a:lnSpc>
                <a:spcPct val="150000"/>
              </a:lnSpc>
              <a:spcBef>
                <a:spcPts val="500"/>
              </a:spcBef>
              <a:spcAft>
                <a:spcPts val="0"/>
              </a:spcAft>
              <a:buClr>
                <a:schemeClr val="dk1"/>
              </a:buClr>
              <a:buSzPts val="2400"/>
              <a:buChar char="•"/>
            </a:pPr>
            <a:r>
              <a:rPr lang="en-US" dirty="0"/>
              <a:t>Minimize threats and distractions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Engagement II </a:t>
            </a:r>
            <a:r>
              <a:rPr lang="en-US" sz="3600" dirty="0">
                <a:solidFill>
                  <a:schemeClr val="dk1"/>
                </a:solidFill>
                <a:latin typeface="Calibri"/>
                <a:ea typeface="Calibri"/>
                <a:cs typeface="Calibri"/>
                <a:sym typeface="Calibri"/>
              </a:rPr>
              <a:t> </a:t>
            </a:r>
            <a:endParaRPr dirty="0"/>
          </a:p>
        </p:txBody>
      </p:sp>
      <p:sp>
        <p:nvSpPr>
          <p:cNvPr id="148" name="Google Shape;148;p15"/>
          <p:cNvSpPr txBox="1">
            <a:spLocks noGrp="1"/>
          </p:cNvSpPr>
          <p:nvPr>
            <p:ph idx="1"/>
          </p:nvPr>
        </p:nvSpPr>
        <p:spPr>
          <a:xfrm>
            <a:off x="628650" y="1605817"/>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Sustaining Effort &amp; Persistence</a:t>
            </a:r>
            <a:endParaRPr dirty="0"/>
          </a:p>
          <a:p>
            <a:pPr marL="685800" lvl="1" indent="-228600" algn="l" rtl="0">
              <a:lnSpc>
                <a:spcPct val="150000"/>
              </a:lnSpc>
              <a:spcBef>
                <a:spcPts val="500"/>
              </a:spcBef>
              <a:spcAft>
                <a:spcPts val="0"/>
              </a:spcAft>
              <a:buClr>
                <a:schemeClr val="dk1"/>
              </a:buClr>
              <a:buSzPts val="2400"/>
              <a:buChar char="•"/>
            </a:pPr>
            <a:r>
              <a:rPr lang="en-US" dirty="0"/>
              <a:t>Approach challenges with focus &amp; determination</a:t>
            </a:r>
            <a:endParaRPr dirty="0"/>
          </a:p>
          <a:p>
            <a:pPr marL="228600" lvl="0" indent="-228600" algn="l" rtl="0">
              <a:lnSpc>
                <a:spcPct val="150000"/>
              </a:lnSpc>
              <a:spcBef>
                <a:spcPts val="1000"/>
              </a:spcBef>
              <a:spcAft>
                <a:spcPts val="0"/>
              </a:spcAft>
              <a:buClr>
                <a:schemeClr val="dk1"/>
              </a:buClr>
              <a:buSzPts val="2800"/>
              <a:buChar char="•"/>
            </a:pPr>
            <a:r>
              <a:rPr lang="en-US" dirty="0"/>
              <a:t>Checkpoints</a:t>
            </a:r>
            <a:endParaRPr dirty="0"/>
          </a:p>
          <a:p>
            <a:pPr marL="685800" lvl="1" indent="-228600" algn="l" rtl="0">
              <a:lnSpc>
                <a:spcPct val="150000"/>
              </a:lnSpc>
              <a:spcBef>
                <a:spcPts val="500"/>
              </a:spcBef>
              <a:spcAft>
                <a:spcPts val="0"/>
              </a:spcAft>
              <a:buClr>
                <a:schemeClr val="dk1"/>
              </a:buClr>
              <a:buSzPts val="2400"/>
              <a:buChar char="•"/>
            </a:pPr>
            <a:r>
              <a:rPr lang="en-US" dirty="0"/>
              <a:t>Heighten salience of goals and objectives</a:t>
            </a:r>
            <a:endParaRPr dirty="0"/>
          </a:p>
          <a:p>
            <a:pPr marL="685800" lvl="1" indent="-228600" algn="l" rtl="0">
              <a:lnSpc>
                <a:spcPct val="150000"/>
              </a:lnSpc>
              <a:spcBef>
                <a:spcPts val="500"/>
              </a:spcBef>
              <a:spcAft>
                <a:spcPts val="0"/>
              </a:spcAft>
              <a:buClr>
                <a:schemeClr val="dk1"/>
              </a:buClr>
              <a:buSzPts val="2400"/>
              <a:buChar char="•"/>
            </a:pPr>
            <a:r>
              <a:rPr lang="en-US" dirty="0"/>
              <a:t>Vary demands and resources to optimize challenge</a:t>
            </a:r>
            <a:endParaRPr dirty="0"/>
          </a:p>
          <a:p>
            <a:pPr marL="685800" lvl="1" indent="-228600" algn="l" rtl="0">
              <a:lnSpc>
                <a:spcPct val="150000"/>
              </a:lnSpc>
              <a:spcBef>
                <a:spcPts val="500"/>
              </a:spcBef>
              <a:spcAft>
                <a:spcPts val="0"/>
              </a:spcAft>
              <a:buClr>
                <a:schemeClr val="dk1"/>
              </a:buClr>
              <a:buSzPts val="2400"/>
              <a:buChar char="•"/>
            </a:pPr>
            <a:r>
              <a:rPr lang="en-US" dirty="0"/>
              <a:t>Foster collaboration and community</a:t>
            </a:r>
            <a:endParaRPr dirty="0"/>
          </a:p>
          <a:p>
            <a:pPr marL="685800" lvl="1" indent="-228600" algn="l" rtl="0">
              <a:lnSpc>
                <a:spcPct val="150000"/>
              </a:lnSpc>
              <a:spcBef>
                <a:spcPts val="500"/>
              </a:spcBef>
              <a:spcAft>
                <a:spcPts val="0"/>
              </a:spcAft>
              <a:buClr>
                <a:schemeClr val="dk1"/>
              </a:buClr>
              <a:buSzPts val="2400"/>
              <a:buChar char="•"/>
            </a:pPr>
            <a:r>
              <a:rPr lang="en-US" dirty="0"/>
              <a:t>Increase mastery-oriented feedback</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Engagement III </a:t>
            </a:r>
            <a:endParaRPr dirty="0"/>
          </a:p>
        </p:txBody>
      </p:sp>
      <p:sp>
        <p:nvSpPr>
          <p:cNvPr id="155" name="Google Shape;155;p16"/>
          <p:cNvSpPr txBox="1">
            <a:spLocks noGrp="1"/>
          </p:cNvSpPr>
          <p:nvPr>
            <p:ph idx="1"/>
          </p:nvPr>
        </p:nvSpPr>
        <p:spPr>
          <a:xfrm>
            <a:off x="628650" y="1553064"/>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Self Regulation</a:t>
            </a:r>
            <a:endParaRPr dirty="0"/>
          </a:p>
          <a:p>
            <a:pPr marL="685800" lvl="1" indent="-228600" algn="l" rtl="0">
              <a:lnSpc>
                <a:spcPct val="150000"/>
              </a:lnSpc>
              <a:spcBef>
                <a:spcPts val="500"/>
              </a:spcBef>
              <a:spcAft>
                <a:spcPts val="0"/>
              </a:spcAft>
              <a:buClr>
                <a:schemeClr val="dk1"/>
              </a:buClr>
              <a:buSzPts val="2400"/>
              <a:buChar char="•"/>
            </a:pPr>
            <a:r>
              <a:rPr lang="en-US" dirty="0"/>
              <a:t>The power of motivation in learning</a:t>
            </a:r>
            <a:endParaRPr dirty="0"/>
          </a:p>
          <a:p>
            <a:pPr marL="228600" lvl="0" indent="-228600" algn="l" rtl="0">
              <a:lnSpc>
                <a:spcPct val="150000"/>
              </a:lnSpc>
              <a:spcBef>
                <a:spcPts val="1000"/>
              </a:spcBef>
              <a:spcAft>
                <a:spcPts val="0"/>
              </a:spcAft>
              <a:buClr>
                <a:schemeClr val="dk1"/>
              </a:buClr>
              <a:buSzPts val="2800"/>
              <a:buChar char="•"/>
            </a:pPr>
            <a:r>
              <a:rPr lang="en-US" dirty="0"/>
              <a:t>Checkpoints</a:t>
            </a:r>
            <a:endParaRPr dirty="0"/>
          </a:p>
          <a:p>
            <a:pPr marL="685800" lvl="1" indent="-228600" algn="l" rtl="0">
              <a:lnSpc>
                <a:spcPct val="150000"/>
              </a:lnSpc>
              <a:spcBef>
                <a:spcPts val="500"/>
              </a:spcBef>
              <a:spcAft>
                <a:spcPts val="0"/>
              </a:spcAft>
              <a:buClr>
                <a:schemeClr val="dk1"/>
              </a:buClr>
              <a:buSzPts val="2400"/>
              <a:buChar char="•"/>
            </a:pPr>
            <a:r>
              <a:rPr lang="en-US" dirty="0"/>
              <a:t>Promote expectations and beliefs that optimize motivation</a:t>
            </a:r>
            <a:endParaRPr dirty="0"/>
          </a:p>
          <a:p>
            <a:pPr marL="685800" lvl="1" indent="-228600" algn="l" rtl="0">
              <a:lnSpc>
                <a:spcPct val="150000"/>
              </a:lnSpc>
              <a:spcBef>
                <a:spcPts val="500"/>
              </a:spcBef>
              <a:spcAft>
                <a:spcPts val="0"/>
              </a:spcAft>
              <a:buClr>
                <a:schemeClr val="dk1"/>
              </a:buClr>
              <a:buSzPts val="2400"/>
              <a:buChar char="•"/>
            </a:pPr>
            <a:r>
              <a:rPr lang="en-US" dirty="0"/>
              <a:t>Facilitate personal coping skills and strategies</a:t>
            </a:r>
            <a:endParaRPr dirty="0"/>
          </a:p>
          <a:p>
            <a:pPr marL="685800" lvl="1" indent="-228600" algn="l" rtl="0">
              <a:lnSpc>
                <a:spcPct val="150000"/>
              </a:lnSpc>
              <a:spcBef>
                <a:spcPts val="500"/>
              </a:spcBef>
              <a:spcAft>
                <a:spcPts val="0"/>
              </a:spcAft>
              <a:buClr>
                <a:schemeClr val="dk1"/>
              </a:buClr>
              <a:buSzPts val="2400"/>
              <a:buChar char="•"/>
            </a:pPr>
            <a:r>
              <a:rPr lang="en-US" dirty="0"/>
              <a:t>Develop self-assessment and reflection</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Engagement</a:t>
            </a:r>
            <a:r>
              <a:rPr lang="en-US" sz="3600" dirty="0">
                <a:solidFill>
                  <a:schemeClr val="dk1"/>
                </a:solidFill>
                <a:latin typeface="Calibri"/>
                <a:ea typeface="Calibri"/>
                <a:cs typeface="Calibri"/>
                <a:sym typeface="Calibri"/>
              </a:rPr>
              <a:t> </a:t>
            </a:r>
            <a:r>
              <a:rPr lang="en-US" sz="3600" kern="1200" dirty="0">
                <a:latin typeface="Calibri" panose="020F0502020204030204" pitchFamily="34" charset="0"/>
                <a:cs typeface="Calibri" panose="020F0502020204030204" pitchFamily="34" charset="0"/>
              </a:rPr>
              <a:t>Activity</a:t>
            </a:r>
            <a:r>
              <a:rPr lang="en-US" sz="3600" dirty="0">
                <a:solidFill>
                  <a:schemeClr val="dk1"/>
                </a:solidFill>
                <a:latin typeface="Calibri"/>
                <a:ea typeface="Calibri"/>
                <a:cs typeface="Calibri"/>
                <a:sym typeface="Calibri"/>
              </a:rPr>
              <a:t> </a:t>
            </a:r>
            <a:endParaRPr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357679"/>
            <a:ext cx="7315200" cy="4114800"/>
          </a:xfrm>
          <a:prstGeom prst="rect">
            <a:avLst/>
          </a:prstGeom>
        </p:spPr>
      </p:pic>
      <p:sp>
        <p:nvSpPr>
          <p:cNvPr id="5" name="Rectangle 4"/>
          <p:cNvSpPr/>
          <p:nvPr/>
        </p:nvSpPr>
        <p:spPr>
          <a:xfrm>
            <a:off x="3299055" y="5631451"/>
            <a:ext cx="2545890" cy="307777"/>
          </a:xfrm>
          <a:prstGeom prst="rect">
            <a:avLst/>
          </a:prstGeom>
        </p:spPr>
        <p:txBody>
          <a:bodyPr wrap="none">
            <a:spAutoFit/>
          </a:bodyPr>
          <a:lstStyle/>
          <a:p>
            <a:pPr lvl="0"/>
            <a:r>
              <a:rPr lang="en-US" dirty="0">
                <a:hlinkClick r:id="rId3"/>
              </a:rPr>
              <a:t>https://youtu.be/cPofHKsClBI</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gn="ctr">
              <a:buClr>
                <a:schemeClr val="dk1"/>
              </a:buClr>
              <a:buSzPts val="3600"/>
            </a:pPr>
            <a:r>
              <a:rPr lang="en-US" sz="3600" kern="1200" dirty="0">
                <a:latin typeface="Calibri" panose="020F0502020204030204" pitchFamily="34" charset="0"/>
                <a:cs typeface="Calibri" panose="020F0502020204030204" pitchFamily="34" charset="0"/>
              </a:rPr>
              <a:t>Representation I</a:t>
            </a:r>
            <a:endParaRPr sz="3600" kern="1200" dirty="0">
              <a:latin typeface="Calibri" panose="020F0502020204030204" pitchFamily="34" charset="0"/>
              <a:cs typeface="Calibri" panose="020F0502020204030204" pitchFamily="34" charset="0"/>
            </a:endParaRPr>
          </a:p>
        </p:txBody>
      </p:sp>
      <p:sp>
        <p:nvSpPr>
          <p:cNvPr id="169" name="Google Shape;169;p18"/>
          <p:cNvSpPr txBox="1">
            <a:spLocks noGrp="1"/>
          </p:cNvSpPr>
          <p:nvPr>
            <p:ph idx="1"/>
          </p:nvPr>
        </p:nvSpPr>
        <p:spPr>
          <a:xfrm>
            <a:off x="628650" y="1579441"/>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Perception</a:t>
            </a:r>
            <a:endParaRPr dirty="0"/>
          </a:p>
          <a:p>
            <a:pPr marL="685800" lvl="1" indent="-228600" algn="l" rtl="0">
              <a:lnSpc>
                <a:spcPct val="150000"/>
              </a:lnSpc>
              <a:spcBef>
                <a:spcPts val="500"/>
              </a:spcBef>
              <a:spcAft>
                <a:spcPts val="0"/>
              </a:spcAft>
              <a:buClr>
                <a:schemeClr val="dk1"/>
              </a:buClr>
              <a:buSzPts val="2400"/>
              <a:buChar char="•"/>
            </a:pPr>
            <a:r>
              <a:rPr lang="en-US" dirty="0"/>
              <a:t>Flexible content</a:t>
            </a:r>
            <a:endParaRPr dirty="0"/>
          </a:p>
          <a:p>
            <a:pPr marL="228600" lvl="0" indent="-228600" algn="l" rtl="0">
              <a:lnSpc>
                <a:spcPct val="150000"/>
              </a:lnSpc>
              <a:spcBef>
                <a:spcPts val="1000"/>
              </a:spcBef>
              <a:spcAft>
                <a:spcPts val="0"/>
              </a:spcAft>
              <a:buClr>
                <a:schemeClr val="dk1"/>
              </a:buClr>
              <a:buSzPts val="2800"/>
              <a:buChar char="•"/>
            </a:pPr>
            <a:r>
              <a:rPr lang="en-US" dirty="0"/>
              <a:t>Checkpoints</a:t>
            </a:r>
            <a:endParaRPr dirty="0"/>
          </a:p>
          <a:p>
            <a:pPr marL="685800" lvl="1" indent="-228600" algn="l" rtl="0">
              <a:lnSpc>
                <a:spcPct val="150000"/>
              </a:lnSpc>
              <a:spcBef>
                <a:spcPts val="500"/>
              </a:spcBef>
              <a:spcAft>
                <a:spcPts val="0"/>
              </a:spcAft>
              <a:buClr>
                <a:schemeClr val="dk1"/>
              </a:buClr>
              <a:buSzPts val="2400"/>
              <a:buChar char="•"/>
            </a:pPr>
            <a:r>
              <a:rPr lang="en-US" dirty="0"/>
              <a:t>Offer ways of customizing the display of information</a:t>
            </a:r>
            <a:endParaRPr dirty="0"/>
          </a:p>
          <a:p>
            <a:pPr marL="685800" lvl="1" indent="-228600" algn="l" rtl="0">
              <a:lnSpc>
                <a:spcPct val="150000"/>
              </a:lnSpc>
              <a:spcBef>
                <a:spcPts val="500"/>
              </a:spcBef>
              <a:spcAft>
                <a:spcPts val="0"/>
              </a:spcAft>
              <a:buClr>
                <a:schemeClr val="dk1"/>
              </a:buClr>
              <a:buSzPts val="2400"/>
              <a:buChar char="•"/>
            </a:pPr>
            <a:r>
              <a:rPr lang="en-US" dirty="0"/>
              <a:t>Offer alternatives for auditory information</a:t>
            </a:r>
            <a:endParaRPr dirty="0"/>
          </a:p>
          <a:p>
            <a:pPr marL="685800" lvl="1" indent="-228600" algn="l" rtl="0">
              <a:lnSpc>
                <a:spcPct val="150000"/>
              </a:lnSpc>
              <a:spcBef>
                <a:spcPts val="500"/>
              </a:spcBef>
              <a:spcAft>
                <a:spcPts val="0"/>
              </a:spcAft>
              <a:buClr>
                <a:schemeClr val="dk1"/>
              </a:buClr>
              <a:buSzPts val="2400"/>
              <a:buChar char="•"/>
            </a:pPr>
            <a:r>
              <a:rPr lang="en-US" dirty="0"/>
              <a:t>Offer alternatives for visual information</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Representation II</a:t>
            </a:r>
            <a:endParaRPr dirty="0"/>
          </a:p>
        </p:txBody>
      </p:sp>
      <p:sp>
        <p:nvSpPr>
          <p:cNvPr id="176" name="Google Shape;176;p19"/>
          <p:cNvSpPr txBox="1">
            <a:spLocks noGrp="1"/>
          </p:cNvSpPr>
          <p:nvPr>
            <p:ph idx="1"/>
          </p:nvPr>
        </p:nvSpPr>
        <p:spPr>
          <a:xfrm>
            <a:off x="628650" y="1500309"/>
            <a:ext cx="7886700" cy="4469667"/>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Language &amp; Symbols</a:t>
            </a:r>
            <a:endParaRPr dirty="0"/>
          </a:p>
          <a:p>
            <a:pPr marL="685800" lvl="1" indent="-228600" algn="l" rtl="0">
              <a:lnSpc>
                <a:spcPct val="150000"/>
              </a:lnSpc>
              <a:spcBef>
                <a:spcPts val="500"/>
              </a:spcBef>
              <a:spcAft>
                <a:spcPts val="0"/>
              </a:spcAft>
              <a:buClr>
                <a:schemeClr val="dk1"/>
              </a:buClr>
              <a:buSzPct val="100000"/>
              <a:buChar char="•"/>
            </a:pPr>
            <a:r>
              <a:rPr lang="en-US" dirty="0"/>
              <a:t>Communicate through language that creates a shared understanding</a:t>
            </a:r>
            <a:endParaRPr dirty="0"/>
          </a:p>
          <a:p>
            <a:pPr marL="228600" lvl="0" indent="-228600" algn="l" rtl="0">
              <a:lnSpc>
                <a:spcPct val="150000"/>
              </a:lnSpc>
              <a:spcBef>
                <a:spcPts val="1000"/>
              </a:spcBef>
              <a:spcAft>
                <a:spcPts val="0"/>
              </a:spcAft>
              <a:buClr>
                <a:schemeClr val="dk1"/>
              </a:buClr>
              <a:buSzPct val="100000"/>
              <a:buChar char="•"/>
            </a:pPr>
            <a:r>
              <a:rPr lang="en-US" dirty="0"/>
              <a:t>Checkpoints</a:t>
            </a:r>
            <a:endParaRPr dirty="0"/>
          </a:p>
          <a:p>
            <a:pPr marL="685800" lvl="1" indent="-228600" algn="l" rtl="0">
              <a:lnSpc>
                <a:spcPct val="150000"/>
              </a:lnSpc>
              <a:spcBef>
                <a:spcPts val="500"/>
              </a:spcBef>
              <a:spcAft>
                <a:spcPts val="0"/>
              </a:spcAft>
              <a:buClr>
                <a:schemeClr val="dk1"/>
              </a:buClr>
              <a:buSzPct val="100000"/>
              <a:buChar char="•"/>
            </a:pPr>
            <a:r>
              <a:rPr lang="en-US" dirty="0"/>
              <a:t>Clarify vocabulary and symbols</a:t>
            </a:r>
            <a:endParaRPr dirty="0"/>
          </a:p>
          <a:p>
            <a:pPr marL="685800" lvl="1" indent="-228600" algn="l" rtl="0">
              <a:lnSpc>
                <a:spcPct val="150000"/>
              </a:lnSpc>
              <a:spcBef>
                <a:spcPts val="500"/>
              </a:spcBef>
              <a:spcAft>
                <a:spcPts val="0"/>
              </a:spcAft>
              <a:buClr>
                <a:schemeClr val="dk1"/>
              </a:buClr>
              <a:buSzPct val="100000"/>
              <a:buChar char="•"/>
            </a:pPr>
            <a:r>
              <a:rPr lang="en-US" dirty="0"/>
              <a:t>Clarify syntax and structure</a:t>
            </a:r>
            <a:endParaRPr dirty="0"/>
          </a:p>
          <a:p>
            <a:pPr marL="685800" lvl="1" indent="-228600" algn="l" rtl="0">
              <a:lnSpc>
                <a:spcPct val="150000"/>
              </a:lnSpc>
              <a:spcBef>
                <a:spcPts val="500"/>
              </a:spcBef>
              <a:spcAft>
                <a:spcPts val="0"/>
              </a:spcAft>
              <a:buClr>
                <a:schemeClr val="dk1"/>
              </a:buClr>
              <a:buSzPct val="100000"/>
              <a:buChar char="•"/>
            </a:pPr>
            <a:r>
              <a:rPr lang="en-US" dirty="0"/>
              <a:t>Support decoding of text, mathematical notation and symbols</a:t>
            </a:r>
            <a:endParaRPr dirty="0"/>
          </a:p>
          <a:p>
            <a:pPr marL="685800" lvl="1" indent="-228600" algn="l" rtl="0">
              <a:lnSpc>
                <a:spcPct val="150000"/>
              </a:lnSpc>
              <a:spcBef>
                <a:spcPts val="500"/>
              </a:spcBef>
              <a:spcAft>
                <a:spcPts val="0"/>
              </a:spcAft>
              <a:buClr>
                <a:schemeClr val="dk1"/>
              </a:buClr>
              <a:buSzPct val="100000"/>
              <a:buChar char="•"/>
            </a:pPr>
            <a:r>
              <a:rPr lang="en-US" dirty="0"/>
              <a:t>Promote understanding across languages</a:t>
            </a:r>
            <a:endParaRPr dirty="0"/>
          </a:p>
          <a:p>
            <a:pPr marL="685800" lvl="1" indent="-228600" algn="l" rtl="0">
              <a:lnSpc>
                <a:spcPct val="150000"/>
              </a:lnSpc>
              <a:spcBef>
                <a:spcPts val="500"/>
              </a:spcBef>
              <a:spcAft>
                <a:spcPts val="0"/>
              </a:spcAft>
              <a:buClr>
                <a:schemeClr val="dk1"/>
              </a:buClr>
              <a:buSzPct val="100000"/>
              <a:buChar char="•"/>
            </a:pPr>
            <a:r>
              <a:rPr lang="en-US" dirty="0"/>
              <a:t>Illustrate through multiple media</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mn-lt"/>
                <a:ea typeface="+mj-ea"/>
                <a:cs typeface="+mj-cs"/>
              </a:rPr>
              <a:t>Standard</a:t>
            </a:r>
            <a:r>
              <a:rPr lang="en-US" sz="3600" dirty="0">
                <a:solidFill>
                  <a:schemeClr val="dk1"/>
                </a:solidFill>
                <a:latin typeface="Calibri"/>
                <a:ea typeface="Calibri"/>
                <a:cs typeface="Calibri"/>
                <a:sym typeface="Calibri"/>
              </a:rPr>
              <a:t> </a:t>
            </a:r>
            <a:r>
              <a:rPr lang="en-US" sz="3600" kern="1200" dirty="0">
                <a:latin typeface="+mn-lt"/>
                <a:ea typeface="+mj-ea"/>
                <a:cs typeface="+mj-cs"/>
              </a:rPr>
              <a:t>5</a:t>
            </a:r>
            <a:endParaRPr sz="3600" kern="1200" dirty="0">
              <a:latin typeface="+mn-lt"/>
              <a:ea typeface="+mj-ea"/>
              <a:cs typeface="+mj-cs"/>
            </a:endParaRPr>
          </a:p>
        </p:txBody>
      </p:sp>
      <p:sp>
        <p:nvSpPr>
          <p:cNvPr id="59" name="Google Shape;59;p2"/>
          <p:cNvSpPr txBox="1">
            <a:spLocks noGrp="1"/>
          </p:cNvSpPr>
          <p:nvPr>
            <p:ph idx="1"/>
          </p:nvPr>
        </p:nvSpPr>
        <p:spPr>
          <a:xfrm>
            <a:off x="628650" y="1421178"/>
            <a:ext cx="7886700" cy="4531213"/>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ct val="100000"/>
              <a:buNone/>
            </a:pPr>
            <a:r>
              <a:rPr lang="en-US" dirty="0"/>
              <a:t>Candidates collaborate with families and professionals to use an evidence-based, developmentally appropriate, and culturally responsive early childhood curriculum addressing developmental and content domains. Candidates use curriculum frameworks to create and support universally designed, high-quality learning experiences in natural and inclusive environments that provide each child and family with equitable access and opportunities for learning and growth.</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Representation III</a:t>
            </a:r>
            <a:endParaRPr dirty="0"/>
          </a:p>
        </p:txBody>
      </p:sp>
      <p:sp>
        <p:nvSpPr>
          <p:cNvPr id="183" name="Google Shape;183;p20"/>
          <p:cNvSpPr txBox="1">
            <a:spLocks noGrp="1"/>
          </p:cNvSpPr>
          <p:nvPr>
            <p:ph idx="1"/>
          </p:nvPr>
        </p:nvSpPr>
        <p:spPr>
          <a:xfrm>
            <a:off x="628650" y="1500309"/>
            <a:ext cx="7886700" cy="453121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Comprehension</a:t>
            </a:r>
            <a:endParaRPr dirty="0"/>
          </a:p>
          <a:p>
            <a:pPr marL="685800" lvl="1" indent="-228600" algn="l" rtl="0">
              <a:lnSpc>
                <a:spcPct val="150000"/>
              </a:lnSpc>
              <a:spcBef>
                <a:spcPts val="500"/>
              </a:spcBef>
              <a:spcAft>
                <a:spcPts val="0"/>
              </a:spcAft>
              <a:buClr>
                <a:schemeClr val="dk1"/>
              </a:buClr>
              <a:buSzPct val="100000"/>
              <a:buChar char="•"/>
            </a:pPr>
            <a:r>
              <a:rPr lang="en-US" dirty="0"/>
              <a:t>Construct meaning and generate new understanding</a:t>
            </a:r>
            <a:endParaRPr dirty="0"/>
          </a:p>
          <a:p>
            <a:pPr marL="228600" lvl="0" indent="-228600" algn="l" rtl="0">
              <a:lnSpc>
                <a:spcPct val="150000"/>
              </a:lnSpc>
              <a:spcBef>
                <a:spcPts val="1000"/>
              </a:spcBef>
              <a:spcAft>
                <a:spcPts val="0"/>
              </a:spcAft>
              <a:buClr>
                <a:schemeClr val="dk1"/>
              </a:buClr>
              <a:buSzPct val="100000"/>
              <a:buChar char="•"/>
            </a:pPr>
            <a:r>
              <a:rPr lang="en-US" dirty="0"/>
              <a:t>Checkpoints</a:t>
            </a:r>
            <a:endParaRPr dirty="0"/>
          </a:p>
          <a:p>
            <a:pPr marL="685800" lvl="1" indent="-228600" algn="l" rtl="0">
              <a:lnSpc>
                <a:spcPct val="150000"/>
              </a:lnSpc>
              <a:spcBef>
                <a:spcPts val="500"/>
              </a:spcBef>
              <a:spcAft>
                <a:spcPts val="0"/>
              </a:spcAft>
              <a:buClr>
                <a:schemeClr val="dk1"/>
              </a:buClr>
              <a:buSzPct val="100000"/>
              <a:buChar char="•"/>
            </a:pPr>
            <a:r>
              <a:rPr lang="en-US" dirty="0"/>
              <a:t>Activate or supply background knowledge</a:t>
            </a:r>
            <a:endParaRPr dirty="0"/>
          </a:p>
          <a:p>
            <a:pPr marL="685800" lvl="1" indent="-228600" algn="l" rtl="0">
              <a:lnSpc>
                <a:spcPct val="150000"/>
              </a:lnSpc>
              <a:spcBef>
                <a:spcPts val="500"/>
              </a:spcBef>
              <a:spcAft>
                <a:spcPts val="0"/>
              </a:spcAft>
              <a:buClr>
                <a:schemeClr val="dk1"/>
              </a:buClr>
              <a:buSzPct val="100000"/>
              <a:buChar char="•"/>
            </a:pPr>
            <a:r>
              <a:rPr lang="en-US" dirty="0"/>
              <a:t>Highlight patterns, critical features, big ideas and relationships</a:t>
            </a:r>
            <a:endParaRPr dirty="0"/>
          </a:p>
          <a:p>
            <a:pPr marL="685800" lvl="1" indent="-228600" algn="l" rtl="0">
              <a:lnSpc>
                <a:spcPct val="150000"/>
              </a:lnSpc>
              <a:spcBef>
                <a:spcPts val="500"/>
              </a:spcBef>
              <a:spcAft>
                <a:spcPts val="0"/>
              </a:spcAft>
              <a:buClr>
                <a:schemeClr val="dk1"/>
              </a:buClr>
              <a:buSzPct val="100000"/>
              <a:buChar char="•"/>
            </a:pPr>
            <a:r>
              <a:rPr lang="en-US" dirty="0"/>
              <a:t>Guide information processing and visualization</a:t>
            </a:r>
            <a:endParaRPr dirty="0"/>
          </a:p>
          <a:p>
            <a:pPr marL="685800" lvl="1" indent="-228600" algn="l" rtl="0">
              <a:lnSpc>
                <a:spcPct val="150000"/>
              </a:lnSpc>
              <a:spcBef>
                <a:spcPts val="500"/>
              </a:spcBef>
              <a:spcAft>
                <a:spcPts val="0"/>
              </a:spcAft>
              <a:buClr>
                <a:schemeClr val="dk1"/>
              </a:buClr>
              <a:buSzPct val="100000"/>
              <a:buChar char="•"/>
            </a:pPr>
            <a:r>
              <a:rPr lang="en-US" dirty="0"/>
              <a:t>Maximize transfer and generalization</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Representation</a:t>
            </a:r>
            <a:r>
              <a:rPr lang="en-US" sz="3600" dirty="0">
                <a:solidFill>
                  <a:schemeClr val="dk1"/>
                </a:solidFill>
                <a:latin typeface="Calibri"/>
                <a:ea typeface="Calibri"/>
                <a:cs typeface="Calibri"/>
                <a:sym typeface="Calibri"/>
              </a:rPr>
              <a:t> </a:t>
            </a:r>
            <a:r>
              <a:rPr lang="en-US" sz="3600" kern="1200" dirty="0">
                <a:latin typeface="Calibri" panose="020F0502020204030204" pitchFamily="34" charset="0"/>
                <a:cs typeface="Calibri" panose="020F0502020204030204" pitchFamily="34" charset="0"/>
              </a:rPr>
              <a:t>Activity</a:t>
            </a:r>
            <a:endParaRPr sz="3600" kern="1200" dirty="0">
              <a:latin typeface="Calibri" panose="020F0502020204030204" pitchFamily="34" charset="0"/>
              <a:cs typeface="Calibri" panose="020F0502020204030204" pitchFamily="34" charset="0"/>
            </a:endParaRPr>
          </a:p>
        </p:txBody>
      </p:sp>
      <p:sp>
        <p:nvSpPr>
          <p:cNvPr id="190" name="Google Shape;190;p21"/>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Plan a story time using multiple means of representation. </a:t>
            </a:r>
            <a:endParaRPr dirty="0"/>
          </a:p>
          <a:p>
            <a:pPr marL="228600" lvl="0" indent="-50800" algn="l" rtl="0">
              <a:lnSpc>
                <a:spcPct val="150000"/>
              </a:lnSpc>
              <a:spcBef>
                <a:spcPts val="1000"/>
              </a:spcBef>
              <a:spcAft>
                <a:spcPts val="0"/>
              </a:spcAft>
              <a:buClr>
                <a:schemeClr val="dk1"/>
              </a:buClr>
              <a:buSzPts val="28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Action &amp; Expression I </a:t>
            </a:r>
            <a:endParaRPr sz="3600" dirty="0"/>
          </a:p>
        </p:txBody>
      </p:sp>
      <p:sp>
        <p:nvSpPr>
          <p:cNvPr id="197" name="Google Shape;197;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Physical Action</a:t>
            </a:r>
            <a:endParaRPr dirty="0"/>
          </a:p>
          <a:p>
            <a:pPr marL="685800" lvl="1" indent="-228600" algn="l" rtl="0">
              <a:lnSpc>
                <a:spcPct val="150000"/>
              </a:lnSpc>
              <a:spcBef>
                <a:spcPts val="500"/>
              </a:spcBef>
              <a:spcAft>
                <a:spcPts val="0"/>
              </a:spcAft>
              <a:buClr>
                <a:schemeClr val="dk1"/>
              </a:buClr>
              <a:buSzPts val="2400"/>
              <a:buChar char="•"/>
            </a:pPr>
            <a:r>
              <a:rPr lang="en-US" dirty="0"/>
              <a:t>Interact with accessible materials and tools</a:t>
            </a:r>
            <a:endParaRPr dirty="0"/>
          </a:p>
          <a:p>
            <a:pPr marL="228600" lvl="0" indent="-228600" algn="l" rtl="0">
              <a:lnSpc>
                <a:spcPct val="150000"/>
              </a:lnSpc>
              <a:spcBef>
                <a:spcPts val="1000"/>
              </a:spcBef>
              <a:spcAft>
                <a:spcPts val="0"/>
              </a:spcAft>
              <a:buClr>
                <a:schemeClr val="dk1"/>
              </a:buClr>
              <a:buSzPts val="2800"/>
              <a:buChar char="•"/>
            </a:pPr>
            <a:r>
              <a:rPr lang="en-US" dirty="0"/>
              <a:t>Checkpoints</a:t>
            </a:r>
            <a:endParaRPr dirty="0"/>
          </a:p>
          <a:p>
            <a:pPr marL="685800" lvl="1" indent="-228600" algn="l" rtl="0">
              <a:lnSpc>
                <a:spcPct val="150000"/>
              </a:lnSpc>
              <a:spcBef>
                <a:spcPts val="500"/>
              </a:spcBef>
              <a:spcAft>
                <a:spcPts val="0"/>
              </a:spcAft>
              <a:buClr>
                <a:schemeClr val="dk1"/>
              </a:buClr>
              <a:buSzPts val="2400"/>
              <a:buChar char="•"/>
            </a:pPr>
            <a:r>
              <a:rPr lang="en-US" dirty="0"/>
              <a:t>Vary the methods for response and navigation</a:t>
            </a:r>
            <a:endParaRPr dirty="0"/>
          </a:p>
          <a:p>
            <a:pPr marL="685800" lvl="1" indent="-228600" algn="l" rtl="0">
              <a:lnSpc>
                <a:spcPct val="150000"/>
              </a:lnSpc>
              <a:spcBef>
                <a:spcPts val="500"/>
              </a:spcBef>
              <a:spcAft>
                <a:spcPts val="0"/>
              </a:spcAft>
              <a:buClr>
                <a:schemeClr val="dk1"/>
              </a:buClr>
              <a:buSzPts val="2400"/>
              <a:buChar char="•"/>
            </a:pPr>
            <a:r>
              <a:rPr lang="en-US" dirty="0"/>
              <a:t>Optimize access to tools and assistive technologies</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Action &amp; Expression II</a:t>
            </a:r>
            <a:endParaRPr sz="3600" kern="1200" dirty="0">
              <a:latin typeface="Calibri" panose="020F0502020204030204" pitchFamily="34" charset="0"/>
              <a:cs typeface="Calibri" panose="020F0502020204030204" pitchFamily="34" charset="0"/>
            </a:endParaRPr>
          </a:p>
        </p:txBody>
      </p:sp>
      <p:sp>
        <p:nvSpPr>
          <p:cNvPr id="204" name="Google Shape;204;p23"/>
          <p:cNvSpPr txBox="1">
            <a:spLocks noGrp="1"/>
          </p:cNvSpPr>
          <p:nvPr>
            <p:ph idx="1"/>
          </p:nvPr>
        </p:nvSpPr>
        <p:spPr>
          <a:xfrm>
            <a:off x="628650" y="1544271"/>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Expression &amp; Communication</a:t>
            </a:r>
            <a:endParaRPr dirty="0"/>
          </a:p>
          <a:p>
            <a:pPr marL="685800" lvl="1" indent="-228600" algn="l" rtl="0">
              <a:lnSpc>
                <a:spcPct val="150000"/>
              </a:lnSpc>
              <a:spcBef>
                <a:spcPts val="500"/>
              </a:spcBef>
              <a:spcAft>
                <a:spcPts val="0"/>
              </a:spcAft>
              <a:buClr>
                <a:schemeClr val="dk1"/>
              </a:buClr>
              <a:buSzPts val="2400"/>
              <a:buChar char="•"/>
            </a:pPr>
            <a:r>
              <a:rPr lang="en-US" dirty="0"/>
              <a:t>Compose and share ideas using tools </a:t>
            </a:r>
            <a:endParaRPr dirty="0"/>
          </a:p>
          <a:p>
            <a:pPr marL="228600" lvl="0" indent="-228600" algn="l" rtl="0">
              <a:lnSpc>
                <a:spcPct val="150000"/>
              </a:lnSpc>
              <a:spcBef>
                <a:spcPts val="1000"/>
              </a:spcBef>
              <a:spcAft>
                <a:spcPts val="0"/>
              </a:spcAft>
              <a:buClr>
                <a:schemeClr val="dk1"/>
              </a:buClr>
              <a:buSzPts val="2800"/>
              <a:buChar char="•"/>
            </a:pPr>
            <a:r>
              <a:rPr lang="en-US" dirty="0"/>
              <a:t>Checkpoints</a:t>
            </a:r>
            <a:endParaRPr dirty="0"/>
          </a:p>
          <a:p>
            <a:pPr marL="685800" lvl="1" indent="-228600" algn="l" rtl="0">
              <a:lnSpc>
                <a:spcPct val="150000"/>
              </a:lnSpc>
              <a:spcBef>
                <a:spcPts val="500"/>
              </a:spcBef>
              <a:spcAft>
                <a:spcPts val="0"/>
              </a:spcAft>
              <a:buClr>
                <a:schemeClr val="dk1"/>
              </a:buClr>
              <a:buSzPts val="2400"/>
              <a:buChar char="•"/>
            </a:pPr>
            <a:r>
              <a:rPr lang="en-US" dirty="0"/>
              <a:t>Use multiple media for communication</a:t>
            </a:r>
            <a:endParaRPr dirty="0"/>
          </a:p>
          <a:p>
            <a:pPr marL="685800" lvl="1" indent="-228600" algn="l" rtl="0">
              <a:lnSpc>
                <a:spcPct val="150000"/>
              </a:lnSpc>
              <a:spcBef>
                <a:spcPts val="500"/>
              </a:spcBef>
              <a:spcAft>
                <a:spcPts val="0"/>
              </a:spcAft>
              <a:buClr>
                <a:schemeClr val="dk1"/>
              </a:buClr>
              <a:buSzPts val="2400"/>
              <a:buChar char="•"/>
            </a:pPr>
            <a:r>
              <a:rPr lang="en-US" dirty="0"/>
              <a:t>Use multiple tools for construction and composition</a:t>
            </a:r>
            <a:endParaRPr dirty="0"/>
          </a:p>
          <a:p>
            <a:pPr marL="685800" lvl="1" indent="-228600" algn="l" rtl="0">
              <a:lnSpc>
                <a:spcPct val="150000"/>
              </a:lnSpc>
              <a:spcBef>
                <a:spcPts val="500"/>
              </a:spcBef>
              <a:spcAft>
                <a:spcPts val="0"/>
              </a:spcAft>
              <a:buClr>
                <a:schemeClr val="dk1"/>
              </a:buClr>
              <a:buSzPts val="2400"/>
              <a:buChar char="•"/>
            </a:pPr>
            <a:r>
              <a:rPr lang="en-US" dirty="0"/>
              <a:t>Build fluencies with graduated levels of support for practice and performance</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Action &amp; Expression III</a:t>
            </a:r>
            <a:endParaRPr sz="3600" kern="1200" dirty="0">
              <a:latin typeface="Calibri" panose="020F0502020204030204" pitchFamily="34" charset="0"/>
              <a:cs typeface="Calibri" panose="020F0502020204030204" pitchFamily="34" charset="0"/>
            </a:endParaRPr>
          </a:p>
        </p:txBody>
      </p:sp>
      <p:sp>
        <p:nvSpPr>
          <p:cNvPr id="211" name="Google Shape;211;p24"/>
          <p:cNvSpPr txBox="1">
            <a:spLocks noGrp="1"/>
          </p:cNvSpPr>
          <p:nvPr>
            <p:ph idx="1"/>
          </p:nvPr>
        </p:nvSpPr>
        <p:spPr>
          <a:xfrm>
            <a:off x="628650" y="1614609"/>
            <a:ext cx="78867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Executive Functions</a:t>
            </a:r>
            <a:endParaRPr dirty="0"/>
          </a:p>
          <a:p>
            <a:pPr marL="685800" lvl="1" indent="-228600" algn="l" rtl="0">
              <a:lnSpc>
                <a:spcPct val="150000"/>
              </a:lnSpc>
              <a:spcBef>
                <a:spcPts val="500"/>
              </a:spcBef>
              <a:spcAft>
                <a:spcPts val="0"/>
              </a:spcAft>
              <a:buClr>
                <a:schemeClr val="dk1"/>
              </a:buClr>
              <a:buSzPct val="100000"/>
              <a:buChar char="•"/>
            </a:pPr>
            <a:r>
              <a:rPr lang="en-US" dirty="0"/>
              <a:t>Develop and act on plans to make the most out of learning</a:t>
            </a:r>
            <a:endParaRPr dirty="0"/>
          </a:p>
          <a:p>
            <a:pPr marL="228600" lvl="0" indent="-228600" algn="l" rtl="0">
              <a:lnSpc>
                <a:spcPct val="150000"/>
              </a:lnSpc>
              <a:spcBef>
                <a:spcPts val="1000"/>
              </a:spcBef>
              <a:spcAft>
                <a:spcPts val="0"/>
              </a:spcAft>
              <a:buClr>
                <a:schemeClr val="dk1"/>
              </a:buClr>
              <a:buSzPct val="100000"/>
              <a:buChar char="•"/>
            </a:pPr>
            <a:r>
              <a:rPr lang="en-US" dirty="0"/>
              <a:t>Checkpoints</a:t>
            </a:r>
            <a:endParaRPr dirty="0"/>
          </a:p>
          <a:p>
            <a:pPr marL="685800" lvl="1" indent="-228600" algn="l" rtl="0">
              <a:lnSpc>
                <a:spcPct val="150000"/>
              </a:lnSpc>
              <a:spcBef>
                <a:spcPts val="500"/>
              </a:spcBef>
              <a:spcAft>
                <a:spcPts val="0"/>
              </a:spcAft>
              <a:buClr>
                <a:schemeClr val="dk1"/>
              </a:buClr>
              <a:buSzPct val="100000"/>
              <a:buChar char="•"/>
            </a:pPr>
            <a:r>
              <a:rPr lang="en-US" dirty="0"/>
              <a:t>Guide appropriate goal-setting</a:t>
            </a:r>
            <a:endParaRPr dirty="0"/>
          </a:p>
          <a:p>
            <a:pPr marL="685800" lvl="1" indent="-228600" algn="l" rtl="0">
              <a:lnSpc>
                <a:spcPct val="150000"/>
              </a:lnSpc>
              <a:spcBef>
                <a:spcPts val="500"/>
              </a:spcBef>
              <a:spcAft>
                <a:spcPts val="0"/>
              </a:spcAft>
              <a:buClr>
                <a:schemeClr val="dk1"/>
              </a:buClr>
              <a:buSzPct val="100000"/>
              <a:buChar char="•"/>
            </a:pPr>
            <a:r>
              <a:rPr lang="en-US" dirty="0"/>
              <a:t>Support planning and strategy development</a:t>
            </a:r>
            <a:endParaRPr dirty="0"/>
          </a:p>
          <a:p>
            <a:pPr marL="685800" lvl="1" indent="-228600" algn="l" rtl="0">
              <a:lnSpc>
                <a:spcPct val="150000"/>
              </a:lnSpc>
              <a:spcBef>
                <a:spcPts val="500"/>
              </a:spcBef>
              <a:spcAft>
                <a:spcPts val="0"/>
              </a:spcAft>
              <a:buClr>
                <a:schemeClr val="dk1"/>
              </a:buClr>
              <a:buSzPct val="100000"/>
              <a:buChar char="•"/>
            </a:pPr>
            <a:r>
              <a:rPr lang="en-US" dirty="0"/>
              <a:t>Facilitate managing information and resources</a:t>
            </a:r>
            <a:endParaRPr dirty="0"/>
          </a:p>
          <a:p>
            <a:pPr marL="685800" lvl="1" indent="-228600" algn="l" rtl="0">
              <a:lnSpc>
                <a:spcPct val="150000"/>
              </a:lnSpc>
              <a:spcBef>
                <a:spcPts val="500"/>
              </a:spcBef>
              <a:spcAft>
                <a:spcPts val="0"/>
              </a:spcAft>
              <a:buClr>
                <a:schemeClr val="dk1"/>
              </a:buClr>
              <a:buSzPct val="100000"/>
              <a:buChar char="•"/>
            </a:pPr>
            <a:r>
              <a:rPr lang="en-US" dirty="0"/>
              <a:t>Enhance capacity for monitoring progress</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Action &amp; Expression Activity</a:t>
            </a:r>
            <a:endParaRPr sz="3600" kern="1200" dirty="0">
              <a:latin typeface="Calibri" panose="020F0502020204030204" pitchFamily="34" charset="0"/>
              <a:cs typeface="Calibri" panose="020F0502020204030204" pitchFamily="34" charset="0"/>
            </a:endParaRPr>
          </a:p>
        </p:txBody>
      </p:sp>
      <p:sp>
        <p:nvSpPr>
          <p:cNvPr id="217" name="Google Shape;217;p2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dirty="0">
                <a:solidFill>
                  <a:schemeClr val="hlink"/>
                </a:solidFill>
                <a:hlinkClick r:id="rId3"/>
              </a:rPr>
              <a:t>UDL: Build fluencies with graduated levels of support for practice and performance (cast.org)</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Visit the CAST website for checkpoint 5.3</a:t>
            </a:r>
            <a:endParaRPr dirty="0"/>
          </a:p>
          <a:p>
            <a:pPr marL="228600" lvl="0" indent="-228600" algn="l" rtl="0">
              <a:lnSpc>
                <a:spcPct val="90000"/>
              </a:lnSpc>
              <a:spcBef>
                <a:spcPts val="1000"/>
              </a:spcBef>
              <a:spcAft>
                <a:spcPts val="0"/>
              </a:spcAft>
              <a:buClr>
                <a:schemeClr val="dk1"/>
              </a:buClr>
              <a:buSzPts val="2800"/>
              <a:buChar char="•"/>
            </a:pPr>
            <a:r>
              <a:rPr lang="en-US" dirty="0"/>
              <a:t>How can you implement this during make-believe play? </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cs typeface="Calibri" panose="020F0502020204030204" pitchFamily="34" charset="0"/>
              </a:rPr>
              <a:t>Responsive</a:t>
            </a:r>
            <a:r>
              <a:rPr lang="en-US" sz="3600" dirty="0">
                <a:solidFill>
                  <a:schemeClr val="dk1"/>
                </a:solidFill>
                <a:latin typeface="Calibri"/>
                <a:ea typeface="Calibri"/>
                <a:cs typeface="Calibri"/>
                <a:sym typeface="Calibri"/>
              </a:rPr>
              <a:t> </a:t>
            </a:r>
            <a:r>
              <a:rPr lang="en-US" sz="3600" kern="1200" dirty="0">
                <a:latin typeface="Calibri" panose="020F0502020204030204" pitchFamily="34" charset="0"/>
                <a:cs typeface="Calibri" panose="020F0502020204030204" pitchFamily="34" charset="0"/>
              </a:rPr>
              <a:t>Interaction</a:t>
            </a:r>
            <a:endParaRPr sz="3600" kern="1200" dirty="0">
              <a:latin typeface="Calibri" panose="020F0502020204030204" pitchFamily="34" charset="0"/>
              <a:cs typeface="Calibri" panose="020F0502020204030204" pitchFamily="34" charset="0"/>
            </a:endParaRPr>
          </a:p>
        </p:txBody>
      </p:sp>
      <p:sp>
        <p:nvSpPr>
          <p:cNvPr id="224" name="Google Shape;224;p26"/>
          <p:cNvSpPr txBox="1">
            <a:spLocks noGrp="1"/>
          </p:cNvSpPr>
          <p:nvPr>
            <p:ph idx="1"/>
          </p:nvPr>
        </p:nvSpPr>
        <p:spPr>
          <a:xfrm>
            <a:off x="628650" y="151789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Awareness of child’s behaviors and communicative signals</a:t>
            </a:r>
            <a:endParaRPr dirty="0"/>
          </a:p>
          <a:p>
            <a:pPr marL="228600" lvl="0" indent="-228600" algn="l" rtl="0">
              <a:lnSpc>
                <a:spcPct val="150000"/>
              </a:lnSpc>
              <a:spcBef>
                <a:spcPts val="1000"/>
              </a:spcBef>
              <a:spcAft>
                <a:spcPts val="0"/>
              </a:spcAft>
              <a:buClr>
                <a:schemeClr val="dk1"/>
              </a:buClr>
              <a:buSzPts val="2800"/>
              <a:buChar char="•"/>
            </a:pPr>
            <a:r>
              <a:rPr lang="en-US" dirty="0"/>
              <a:t>Accurate interpretation of child’s signals</a:t>
            </a:r>
            <a:endParaRPr dirty="0"/>
          </a:p>
          <a:p>
            <a:pPr marL="228600" lvl="0" indent="-228600" algn="l" rtl="0">
              <a:lnSpc>
                <a:spcPct val="150000"/>
              </a:lnSpc>
              <a:spcBef>
                <a:spcPts val="1000"/>
              </a:spcBef>
              <a:spcAft>
                <a:spcPts val="0"/>
              </a:spcAft>
              <a:buClr>
                <a:schemeClr val="dk1"/>
              </a:buClr>
              <a:buSzPts val="2800"/>
              <a:buChar char="•"/>
            </a:pPr>
            <a:r>
              <a:rPr lang="en-US" dirty="0"/>
              <a:t>Positive and contingent responses to child’s intent</a:t>
            </a:r>
            <a:endParaRPr dirty="0"/>
          </a:p>
          <a:p>
            <a:pPr marL="228600" lvl="0" indent="-228600" algn="l" rtl="0">
              <a:lnSpc>
                <a:spcPct val="150000"/>
              </a:lnSpc>
              <a:spcBef>
                <a:spcPts val="1000"/>
              </a:spcBef>
              <a:spcAft>
                <a:spcPts val="0"/>
              </a:spcAft>
              <a:buClr>
                <a:schemeClr val="dk1"/>
              </a:buClr>
              <a:buSzPts val="2800"/>
              <a:buChar char="•"/>
            </a:pPr>
            <a:r>
              <a:rPr lang="en-US" dirty="0"/>
              <a:t>Balanced supports for and challenges to child’s current and future abilities </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Responsive</a:t>
            </a:r>
            <a:r>
              <a:rPr lang="en-US" sz="3600" b="0" dirty="0">
                <a:solidFill>
                  <a:schemeClr val="dk1"/>
                </a:solidFill>
              </a:rPr>
              <a:t> </a:t>
            </a:r>
            <a:r>
              <a:rPr lang="en-US" sz="3600" kern="1200" dirty="0">
                <a:latin typeface="Calibri" panose="020F0502020204030204" pitchFamily="34" charset="0"/>
                <a:cs typeface="Calibri" panose="020F0502020204030204" pitchFamily="34" charset="0"/>
              </a:rPr>
              <a:t>strategies</a:t>
            </a:r>
            <a:endParaRPr sz="3600" kern="1200" dirty="0">
              <a:latin typeface="Calibri" panose="020F0502020204030204" pitchFamily="34" charset="0"/>
              <a:cs typeface="Calibri" panose="020F0502020204030204" pitchFamily="34" charset="0"/>
            </a:endParaRPr>
          </a:p>
        </p:txBody>
      </p:sp>
      <p:sp>
        <p:nvSpPr>
          <p:cNvPr id="231" name="Google Shape;231;p27"/>
          <p:cNvSpPr txBox="1">
            <a:spLocks noGrp="1"/>
          </p:cNvSpPr>
          <p:nvPr>
            <p:ph idx="1"/>
          </p:nvPr>
        </p:nvSpPr>
        <p:spPr>
          <a:xfrm>
            <a:off x="628650" y="1359243"/>
            <a:ext cx="7886700" cy="4817720"/>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Observation first:  what is the child interested in and how can you join the child in that activity?</a:t>
            </a:r>
            <a:endParaRPr dirty="0"/>
          </a:p>
          <a:p>
            <a:pPr marL="228600" lvl="0" indent="-228600" algn="l" rtl="0">
              <a:lnSpc>
                <a:spcPct val="150000"/>
              </a:lnSpc>
              <a:spcBef>
                <a:spcPts val="1000"/>
              </a:spcBef>
              <a:spcAft>
                <a:spcPts val="0"/>
              </a:spcAft>
              <a:buClr>
                <a:schemeClr val="dk1"/>
              </a:buClr>
              <a:buSzPct val="100000"/>
              <a:buChar char="•"/>
            </a:pPr>
            <a:r>
              <a:rPr lang="en-US" dirty="0"/>
              <a:t>Noticing and responding to the sounds, expressions, gestures and eye gaze of the child</a:t>
            </a:r>
            <a:endParaRPr dirty="0"/>
          </a:p>
          <a:p>
            <a:pPr marL="228600" lvl="0" indent="-228600" algn="l" rtl="0">
              <a:lnSpc>
                <a:spcPct val="150000"/>
              </a:lnSpc>
              <a:spcBef>
                <a:spcPts val="1000"/>
              </a:spcBef>
              <a:spcAft>
                <a:spcPts val="0"/>
              </a:spcAft>
              <a:buClr>
                <a:schemeClr val="dk1"/>
              </a:buClr>
              <a:buSzPct val="100000"/>
              <a:buChar char="•"/>
            </a:pPr>
            <a:r>
              <a:rPr lang="en-US" dirty="0"/>
              <a:t>Building in wait time to allow child response</a:t>
            </a:r>
            <a:endParaRPr dirty="0"/>
          </a:p>
          <a:p>
            <a:pPr marL="228600" lvl="0" indent="-228600" algn="l" rtl="0">
              <a:lnSpc>
                <a:spcPct val="150000"/>
              </a:lnSpc>
              <a:spcBef>
                <a:spcPts val="1000"/>
              </a:spcBef>
              <a:spcAft>
                <a:spcPts val="0"/>
              </a:spcAft>
              <a:buClr>
                <a:schemeClr val="dk1"/>
              </a:buClr>
              <a:buSzPct val="100000"/>
              <a:buChar char="•"/>
            </a:pPr>
            <a:r>
              <a:rPr lang="en-US" dirty="0"/>
              <a:t>Commenting on child behaviors</a:t>
            </a:r>
            <a:endParaRPr dirty="0"/>
          </a:p>
          <a:p>
            <a:pPr marL="228600" lvl="0" indent="-228600" algn="l" rtl="0">
              <a:lnSpc>
                <a:spcPct val="150000"/>
              </a:lnSpc>
              <a:spcBef>
                <a:spcPts val="1000"/>
              </a:spcBef>
              <a:spcAft>
                <a:spcPts val="0"/>
              </a:spcAft>
              <a:buClr>
                <a:schemeClr val="dk1"/>
              </a:buClr>
              <a:buSzPct val="100000"/>
              <a:buChar char="•"/>
            </a:pPr>
            <a:r>
              <a:rPr lang="en-US" dirty="0"/>
              <a:t>Imitating the child</a:t>
            </a:r>
            <a:endParaRPr dirty="0"/>
          </a:p>
          <a:p>
            <a:pPr marL="228600" lvl="0" indent="-228600" algn="l" rtl="0">
              <a:lnSpc>
                <a:spcPct val="150000"/>
              </a:lnSpc>
              <a:spcBef>
                <a:spcPts val="1000"/>
              </a:spcBef>
              <a:spcAft>
                <a:spcPts val="0"/>
              </a:spcAft>
              <a:buClr>
                <a:schemeClr val="dk1"/>
              </a:buClr>
              <a:buSzPct val="100000"/>
              <a:buChar char="•"/>
            </a:pPr>
            <a:r>
              <a:rPr lang="en-US" dirty="0"/>
              <a:t>Delighting in the child’s presence</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Responsive Interactions - Video</a:t>
            </a:r>
            <a:endParaRPr sz="3600" kern="1200" dirty="0">
              <a:latin typeface="Calibri" panose="020F0502020204030204" pitchFamily="34" charset="0"/>
              <a:cs typeface="Calibri" panose="020F0502020204030204" pitchFamily="34" charset="0"/>
            </a:endParaRPr>
          </a:p>
        </p:txBody>
      </p:sp>
      <p:sp>
        <p:nvSpPr>
          <p:cNvPr id="245" name="Google Shape;245;p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Watch these interactions and identify some responsive strategies you see being used here</a:t>
            </a:r>
            <a:endParaRPr dirty="0"/>
          </a:p>
          <a:p>
            <a:pPr marL="228600" lvl="0" indent="-228600" algn="l" rtl="0">
              <a:lnSpc>
                <a:spcPct val="150000"/>
              </a:lnSpc>
              <a:spcBef>
                <a:spcPts val="1000"/>
              </a:spcBef>
              <a:spcAft>
                <a:spcPts val="0"/>
              </a:spcAft>
              <a:buClr>
                <a:schemeClr val="dk1"/>
              </a:buClr>
              <a:buSzPts val="2800"/>
              <a:buChar char="•"/>
            </a:pPr>
            <a:r>
              <a:rPr lang="en-US" dirty="0"/>
              <a:t>What learning was happening in each of these interactions?</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8"/>
          <p:cNvSpPr txBox="1">
            <a:spLocks noGrp="1"/>
          </p:cNvSpPr>
          <p:nvPr>
            <p:ph type="title"/>
          </p:nvPr>
        </p:nvSpPr>
        <p:spPr>
          <a:xfrm>
            <a:off x="628650" y="48603"/>
            <a:ext cx="7886700" cy="1325563"/>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Responsive Interactions - </a:t>
            </a:r>
            <a:r>
              <a:rPr lang="en-US" sz="3600" kern="1200" dirty="0">
                <a:latin typeface="Calibri" panose="020F0502020204030204" pitchFamily="34" charset="0"/>
                <a:cs typeface="Calibri" panose="020F0502020204030204" pitchFamily="34" charset="0"/>
                <a:hlinkClick r:id="rId3"/>
              </a:rPr>
              <a:t>Video</a:t>
            </a:r>
            <a:endParaRPr sz="3600" kern="1200" dirty="0">
              <a:latin typeface="Calibri" panose="020F0502020204030204" pitchFamily="34" charset="0"/>
              <a:cs typeface="Calibri" panose="020F0502020204030204" pitchFamily="34" charset="0"/>
            </a:endParaRP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794" y="1186596"/>
            <a:ext cx="7602412" cy="4276357"/>
          </a:xfrm>
          <a:prstGeom prst="rect">
            <a:avLst/>
          </a:prstGeom>
        </p:spPr>
      </p:pic>
      <p:sp>
        <p:nvSpPr>
          <p:cNvPr id="5" name="Rectangle 4"/>
          <p:cNvSpPr/>
          <p:nvPr/>
        </p:nvSpPr>
        <p:spPr>
          <a:xfrm>
            <a:off x="3396037" y="5631450"/>
            <a:ext cx="2351926" cy="307777"/>
          </a:xfrm>
          <a:prstGeom prst="rect">
            <a:avLst/>
          </a:prstGeom>
        </p:spPr>
        <p:txBody>
          <a:bodyPr wrap="none">
            <a:spAutoFit/>
          </a:bodyPr>
          <a:lstStyle/>
          <a:p>
            <a:pPr lvl="0"/>
            <a:r>
              <a:rPr lang="en-US" dirty="0">
                <a:hlinkClick r:id="rId3"/>
              </a:rPr>
              <a:t>https://</a:t>
            </a:r>
            <a:r>
              <a:rPr lang="en-US" sz="1200" dirty="0">
                <a:latin typeface="+mn-lt"/>
                <a:hlinkClick r:id="rId3"/>
              </a:rPr>
              <a:t>youtu.be/NEBGTno08mA</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mn-lt"/>
                <a:ea typeface="+mj-ea"/>
                <a:cs typeface="+mj-cs"/>
              </a:rPr>
              <a:t>Component</a:t>
            </a:r>
            <a:r>
              <a:rPr lang="en-US" sz="3600" dirty="0">
                <a:solidFill>
                  <a:schemeClr val="dk1"/>
                </a:solidFill>
                <a:latin typeface="Calibri"/>
                <a:ea typeface="Calibri"/>
                <a:cs typeface="Calibri"/>
                <a:sym typeface="Calibri"/>
              </a:rPr>
              <a:t> </a:t>
            </a:r>
            <a:r>
              <a:rPr lang="en-US" sz="3600" kern="1200" dirty="0">
                <a:latin typeface="+mn-lt"/>
                <a:ea typeface="+mj-ea"/>
                <a:cs typeface="+mj-cs"/>
              </a:rPr>
              <a:t>5.2</a:t>
            </a:r>
            <a:endParaRPr sz="3600" kern="1200" dirty="0">
              <a:latin typeface="+mn-lt"/>
              <a:ea typeface="+mj-ea"/>
              <a:cs typeface="+mj-cs"/>
            </a:endParaRPr>
          </a:p>
        </p:txBody>
      </p:sp>
      <p:sp>
        <p:nvSpPr>
          <p:cNvPr id="65" name="Google Shape;65;p3"/>
          <p:cNvSpPr txBox="1">
            <a:spLocks noGrp="1"/>
          </p:cNvSpPr>
          <p:nvPr>
            <p:ph idx="1"/>
          </p:nvPr>
        </p:nvSpPr>
        <p:spPr>
          <a:xfrm>
            <a:off x="628650" y="1553064"/>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Candidates use their knowledge of early childhood curriculum frameworks, developmental and academic content knowledge, and related pedagogy to plan and ensure equitable access to universally designed, developmentally appropriate, and challenging learning experiences in natural and inclusive environments.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Universal Strategies: </a:t>
            </a:r>
            <a:r>
              <a:rPr lang="en-US" sz="3600" kern="1200" dirty="0">
                <a:latin typeface="Calibri" panose="020F0502020204030204" pitchFamily="34" charset="0"/>
                <a:cs typeface="Calibri" panose="020F0502020204030204" pitchFamily="34" charset="0"/>
                <a:hlinkClick r:id="rId3"/>
              </a:rPr>
              <a:t>Including Peers </a:t>
            </a:r>
            <a:endParaRPr sz="3600" kern="1200" dirty="0">
              <a:latin typeface="Calibri" panose="020F0502020204030204" pitchFamily="34" charset="0"/>
              <a:cs typeface="Calibri" panose="020F0502020204030204" pitchFamily="34" charset="0"/>
            </a:endParaRP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434589"/>
            <a:ext cx="7315200" cy="4114800"/>
          </a:xfrm>
          <a:prstGeom prst="rect">
            <a:avLst/>
          </a:prstGeom>
        </p:spPr>
      </p:pic>
      <p:sp>
        <p:nvSpPr>
          <p:cNvPr id="5" name="Rectangle 4"/>
          <p:cNvSpPr/>
          <p:nvPr/>
        </p:nvSpPr>
        <p:spPr>
          <a:xfrm>
            <a:off x="3474584" y="5701789"/>
            <a:ext cx="2194832" cy="276999"/>
          </a:xfrm>
          <a:prstGeom prst="rect">
            <a:avLst/>
          </a:prstGeom>
        </p:spPr>
        <p:txBody>
          <a:bodyPr wrap="none">
            <a:spAutoFit/>
          </a:bodyPr>
          <a:lstStyle/>
          <a:p>
            <a:pPr lvl="0"/>
            <a:r>
              <a:rPr lang="en-US" sz="1200" dirty="0">
                <a:latin typeface="+mn-lt"/>
                <a:hlinkClick r:id="rId3"/>
              </a:rPr>
              <a:t>https://youtu.be/45DV6bGo-hk</a:t>
            </a:r>
            <a:r>
              <a:rPr lang="en-US" sz="1200" dirty="0">
                <a:latin typeface="+mn-lt"/>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Embedded Learning Opportunities </a:t>
            </a:r>
            <a:endParaRPr sz="3600" dirty="0"/>
          </a:p>
        </p:txBody>
      </p:sp>
      <p:sp>
        <p:nvSpPr>
          <p:cNvPr id="259" name="Google Shape;259;p31"/>
          <p:cNvSpPr txBox="1">
            <a:spLocks noGrp="1"/>
          </p:cNvSpPr>
          <p:nvPr>
            <p:ph idx="1"/>
          </p:nvPr>
        </p:nvSpPr>
        <p:spPr>
          <a:xfrm>
            <a:off x="628650" y="1458097"/>
            <a:ext cx="7886700" cy="4718866"/>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Adults implement short teaching events within everyday activities, routines and transitions to promote child learning. </a:t>
            </a:r>
            <a:endParaRPr dirty="0"/>
          </a:p>
          <a:p>
            <a:pPr marL="228600" lvl="0" indent="-228600" algn="l" rtl="0">
              <a:lnSpc>
                <a:spcPct val="150000"/>
              </a:lnSpc>
              <a:spcBef>
                <a:spcPts val="1000"/>
              </a:spcBef>
              <a:spcAft>
                <a:spcPts val="0"/>
              </a:spcAft>
              <a:buClr>
                <a:schemeClr val="dk1"/>
              </a:buClr>
              <a:buSzPts val="2800"/>
              <a:buChar char="•"/>
            </a:pPr>
            <a:r>
              <a:rPr lang="en-US" dirty="0"/>
              <a:t>Example:</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3"/>
              </a:rPr>
              <a:t>Video 7.17: Letters on the alphabet tree | Connect Modules (dec-sped.org)</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Activity Based Intervention </a:t>
            </a:r>
            <a:endParaRPr sz="3600" dirty="0"/>
          </a:p>
        </p:txBody>
      </p:sp>
      <p:sp>
        <p:nvSpPr>
          <p:cNvPr id="266" name="Google Shape;266;p32"/>
          <p:cNvSpPr txBox="1">
            <a:spLocks noGrp="1"/>
          </p:cNvSpPr>
          <p:nvPr>
            <p:ph idx="1"/>
          </p:nvPr>
        </p:nvSpPr>
        <p:spPr>
          <a:xfrm>
            <a:off x="628650" y="1473932"/>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Focus on functional goals that are meaningful and developmentally appropriate </a:t>
            </a:r>
            <a:endParaRPr dirty="0"/>
          </a:p>
          <a:p>
            <a:pPr marL="228600" lvl="0" indent="-228600" algn="l" rtl="0">
              <a:lnSpc>
                <a:spcPct val="150000"/>
              </a:lnSpc>
              <a:spcBef>
                <a:spcPts val="1000"/>
              </a:spcBef>
              <a:spcAft>
                <a:spcPts val="0"/>
              </a:spcAft>
              <a:buClr>
                <a:schemeClr val="dk1"/>
              </a:buClr>
              <a:buSzPts val="2800"/>
              <a:buChar char="•"/>
            </a:pPr>
            <a:r>
              <a:rPr lang="en-US" dirty="0"/>
              <a:t>Intervention is embedded into everyday activities and routines</a:t>
            </a:r>
            <a:endParaRPr dirty="0"/>
          </a:p>
          <a:p>
            <a:pPr marL="228600" lvl="0" indent="-228600" algn="l" rtl="0">
              <a:lnSpc>
                <a:spcPct val="150000"/>
              </a:lnSpc>
              <a:spcBef>
                <a:spcPts val="1000"/>
              </a:spcBef>
              <a:spcAft>
                <a:spcPts val="0"/>
              </a:spcAft>
              <a:buClr>
                <a:schemeClr val="dk1"/>
              </a:buClr>
              <a:buSzPts val="2800"/>
              <a:buChar char="•"/>
            </a:pPr>
            <a:r>
              <a:rPr lang="en-US" dirty="0"/>
              <a:t>Activities are child-directed and individualized </a:t>
            </a:r>
            <a:endParaRPr dirty="0"/>
          </a:p>
          <a:p>
            <a:pPr marL="228600" lvl="0" indent="-228600" algn="l" rtl="0">
              <a:lnSpc>
                <a:spcPct val="150000"/>
              </a:lnSpc>
              <a:spcBef>
                <a:spcPts val="1000"/>
              </a:spcBef>
              <a:spcAft>
                <a:spcPts val="0"/>
              </a:spcAft>
              <a:buClr>
                <a:schemeClr val="dk1"/>
              </a:buClr>
              <a:buSzPts val="2800"/>
              <a:buChar char="•"/>
            </a:pPr>
            <a:r>
              <a:rPr lang="en-US" dirty="0"/>
              <a:t>Timely and integral feedback is provided </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3"/>
          <p:cNvSpPr txBox="1">
            <a:spLocks noGrp="1"/>
          </p:cNvSpPr>
          <p:nvPr>
            <p:ph type="title"/>
          </p:nvPr>
        </p:nvSpPr>
        <p:spPr>
          <a:xfrm>
            <a:off x="628650" y="20393"/>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cs typeface="Calibri" panose="020F0502020204030204" pitchFamily="34" charset="0"/>
                <a:hlinkClick r:id="rId3"/>
              </a:rPr>
              <a:t>Jenni’s</a:t>
            </a:r>
            <a:r>
              <a:rPr lang="en-US" sz="3600" dirty="0">
                <a:solidFill>
                  <a:schemeClr val="dk1"/>
                </a:solidFill>
                <a:sym typeface="Calibri"/>
                <a:hlinkClick r:id="rId3"/>
              </a:rPr>
              <a:t> </a:t>
            </a:r>
            <a:r>
              <a:rPr lang="en-US" sz="3600" kern="1200" dirty="0">
                <a:latin typeface="Calibri" panose="020F0502020204030204" pitchFamily="34" charset="0"/>
                <a:cs typeface="Calibri" panose="020F0502020204030204" pitchFamily="34" charset="0"/>
                <a:hlinkClick r:id="rId3"/>
              </a:rPr>
              <a:t>Story</a:t>
            </a:r>
            <a:endParaRPr sz="3600" kern="1200" dirty="0">
              <a:latin typeface="Calibri" panose="020F0502020204030204" pitchFamily="34" charset="0"/>
              <a:cs typeface="Calibri" panose="020F0502020204030204" pitchFamily="34" charset="0"/>
            </a:endParaRP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614" y="1197931"/>
            <a:ext cx="7756768" cy="4363182"/>
          </a:xfrm>
          <a:prstGeom prst="rect">
            <a:avLst/>
          </a:prstGeom>
        </p:spPr>
      </p:pic>
      <p:sp>
        <p:nvSpPr>
          <p:cNvPr id="5" name="Rectangle 4"/>
          <p:cNvSpPr/>
          <p:nvPr/>
        </p:nvSpPr>
        <p:spPr>
          <a:xfrm>
            <a:off x="3545115" y="5713512"/>
            <a:ext cx="2053767" cy="276999"/>
          </a:xfrm>
          <a:prstGeom prst="rect">
            <a:avLst/>
          </a:prstGeom>
        </p:spPr>
        <p:txBody>
          <a:bodyPr wrap="none">
            <a:spAutoFit/>
          </a:bodyPr>
          <a:lstStyle/>
          <a:p>
            <a:pPr lvl="0">
              <a:buClr>
                <a:schemeClr val="dk1"/>
              </a:buClr>
              <a:buSzPts val="1200"/>
            </a:pPr>
            <a:r>
              <a:rPr lang="en-US" sz="1200" dirty="0">
                <a:latin typeface="+mn-lt"/>
                <a:hlinkClick r:id="rId3"/>
              </a:rPr>
              <a:t>https://youtu.be/iKklSA3cFsE</a:t>
            </a:r>
            <a:r>
              <a:rPr lang="en-US" sz="1200" dirty="0">
                <a:latin typeface="+mn-lt"/>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cs typeface="Calibri" panose="020F0502020204030204" pitchFamily="34" charset="0"/>
              </a:rPr>
              <a:t>References</a:t>
            </a:r>
            <a:r>
              <a:rPr lang="en-US" sz="3600" dirty="0">
                <a:solidFill>
                  <a:schemeClr val="dk1"/>
                </a:solidFill>
                <a:latin typeface="Calibri"/>
                <a:ea typeface="Calibri"/>
                <a:cs typeface="Calibri"/>
                <a:sym typeface="Calibri"/>
              </a:rPr>
              <a:t> </a:t>
            </a:r>
            <a:endParaRPr dirty="0"/>
          </a:p>
        </p:txBody>
      </p:sp>
      <p:sp>
        <p:nvSpPr>
          <p:cNvPr id="280" name="Google Shape;280;p34"/>
          <p:cNvSpPr txBox="1">
            <a:spLocks noGrp="1"/>
          </p:cNvSpPr>
          <p:nvPr>
            <p:ph idx="1"/>
          </p:nvPr>
        </p:nvSpPr>
        <p:spPr>
          <a:xfrm>
            <a:off x="628650" y="1333256"/>
            <a:ext cx="7886700" cy="4351338"/>
          </a:xfrm>
          <a:prstGeom prst="rect">
            <a:avLst/>
          </a:prstGeom>
          <a:noFill/>
          <a:ln>
            <a:noFill/>
          </a:ln>
        </p:spPr>
        <p:txBody>
          <a:bodyPr spcFirstLastPara="1" wrap="square" lIns="91425" tIns="45700" rIns="91425" bIns="45700" anchor="t" anchorCtr="0">
            <a:normAutofit fontScale="40000" lnSpcReduction="20000"/>
          </a:bodyPr>
          <a:lstStyle/>
          <a:p>
            <a:pPr marL="228600" lvl="0" indent="-228600" algn="l" rtl="0">
              <a:lnSpc>
                <a:spcPct val="170000"/>
              </a:lnSpc>
              <a:spcBef>
                <a:spcPts val="0"/>
              </a:spcBef>
              <a:spcAft>
                <a:spcPts val="0"/>
              </a:spcAft>
              <a:buClr>
                <a:schemeClr val="dk1"/>
              </a:buClr>
              <a:buSzPct val="100000"/>
              <a:buChar char="•"/>
            </a:pPr>
            <a:r>
              <a:rPr lang="en-US" sz="3800" u="sng" dirty="0">
                <a:solidFill>
                  <a:schemeClr val="hlink"/>
                </a:solidFill>
                <a:hlinkClick r:id="rId3"/>
              </a:rPr>
              <a:t>UDL: The UDL Guidelines (cast.org)</a:t>
            </a:r>
            <a:endParaRPr sz="3800" dirty="0"/>
          </a:p>
          <a:p>
            <a:pPr marL="228600" lvl="0" indent="-228600" algn="l" rtl="0">
              <a:lnSpc>
                <a:spcPct val="170000"/>
              </a:lnSpc>
              <a:spcBef>
                <a:spcPts val="1000"/>
              </a:spcBef>
              <a:spcAft>
                <a:spcPts val="0"/>
              </a:spcAft>
              <a:buClr>
                <a:schemeClr val="dk1"/>
              </a:buClr>
              <a:buSzPct val="100000"/>
              <a:buChar char="•"/>
            </a:pPr>
            <a:r>
              <a:rPr lang="en-US" sz="3800" u="sng" dirty="0">
                <a:solidFill>
                  <a:schemeClr val="hlink"/>
                </a:solidFill>
                <a:hlinkClick r:id="rId4"/>
              </a:rPr>
              <a:t>Guidance document on inclusion of children with disabilities in early.pdf (hhs.gov)</a:t>
            </a:r>
            <a:endParaRPr lang="en-US" sz="3800" u="sng" dirty="0">
              <a:solidFill>
                <a:schemeClr val="hlink"/>
              </a:solidFill>
            </a:endParaRPr>
          </a:p>
          <a:p>
            <a:pPr marL="228600" lvl="0" indent="-228600">
              <a:lnSpc>
                <a:spcPct val="170000"/>
              </a:lnSpc>
              <a:buSzPct val="100000"/>
            </a:pPr>
            <a:r>
              <a:rPr lang="en-US" sz="4000" dirty="0"/>
              <a:t>Kim, J. M., &amp; Mahoney, G. (2004). </a:t>
            </a:r>
            <a:r>
              <a:rPr lang="en-US" sz="4000" dirty="0">
                <a:hlinkClick r:id="rId5"/>
              </a:rPr>
              <a:t>The Effects of Mother’s Style of Interaction on Children’s Engagement: Implications for Using Responsive Interventions With Parents.</a:t>
            </a:r>
            <a:r>
              <a:rPr lang="en-US" sz="4000" dirty="0"/>
              <a:t> </a:t>
            </a:r>
            <a:r>
              <a:rPr lang="en-US" sz="4000" i="1" dirty="0"/>
              <a:t>Topics in Early Childhood Special Education</a:t>
            </a:r>
            <a:r>
              <a:rPr lang="en-US" sz="4000" dirty="0"/>
              <a:t>, </a:t>
            </a:r>
            <a:r>
              <a:rPr lang="en-US" sz="4000" i="1" dirty="0"/>
              <a:t>24</a:t>
            </a:r>
            <a:r>
              <a:rPr lang="en-US" sz="4000" dirty="0"/>
              <a:t>(1), 31-38.</a:t>
            </a:r>
            <a:endParaRPr sz="3800" dirty="0"/>
          </a:p>
          <a:p>
            <a:pPr marL="228600" lvl="0" indent="-228600" algn="l" rtl="0">
              <a:lnSpc>
                <a:spcPct val="170000"/>
              </a:lnSpc>
              <a:spcBef>
                <a:spcPts val="1000"/>
              </a:spcBef>
              <a:spcAft>
                <a:spcPts val="0"/>
              </a:spcAft>
              <a:buClr>
                <a:schemeClr val="dk1"/>
              </a:buClr>
              <a:buSzPct val="100000"/>
              <a:buChar char="•"/>
            </a:pPr>
            <a:r>
              <a:rPr lang="en-US" sz="3800" dirty="0" err="1"/>
              <a:t>Pretti-Frontczak</a:t>
            </a:r>
            <a:r>
              <a:rPr lang="en-US" sz="3800" dirty="0"/>
              <a:t>, K., &amp; Bricker, D. (2004). </a:t>
            </a:r>
            <a:r>
              <a:rPr lang="en-US" sz="3800" i="1" dirty="0"/>
              <a:t>An activity-based approach to early intervention.</a:t>
            </a:r>
            <a:r>
              <a:rPr lang="en-US" sz="3800" dirty="0"/>
              <a:t> Paul H. Brookes Publishing.</a:t>
            </a:r>
            <a:endParaRPr dirty="0"/>
          </a:p>
          <a:p>
            <a:pPr marL="228600" lvl="0" indent="-228600" algn="l" rtl="0">
              <a:lnSpc>
                <a:spcPct val="170000"/>
              </a:lnSpc>
              <a:spcBef>
                <a:spcPts val="1000"/>
              </a:spcBef>
              <a:spcAft>
                <a:spcPts val="0"/>
              </a:spcAft>
              <a:buClr>
                <a:schemeClr val="dk1"/>
              </a:buClr>
              <a:buSzPct val="100000"/>
              <a:buChar char="•"/>
            </a:pPr>
            <a:r>
              <a:rPr lang="en-US" sz="3800" dirty="0"/>
              <a:t>Odom SL, </a:t>
            </a:r>
            <a:r>
              <a:rPr lang="en-US" sz="3800" dirty="0" err="1"/>
              <a:t>Wolery</a:t>
            </a:r>
            <a:r>
              <a:rPr lang="en-US" sz="3800" dirty="0"/>
              <a:t>, M. A Unified Theory of Practice in Early Intervention/Early Childhood Special Education: Evidence-Based Practices. </a:t>
            </a:r>
            <a:r>
              <a:rPr lang="en-US" sz="3800" i="1" dirty="0"/>
              <a:t>The Journal of Special Education</a:t>
            </a:r>
            <a:r>
              <a:rPr lang="en-US" sz="3800" dirty="0"/>
              <a:t>. 2003;37(3):164-173. doi:</a:t>
            </a:r>
            <a:r>
              <a:rPr lang="en-US" sz="3800" u="sng" dirty="0">
                <a:solidFill>
                  <a:schemeClr val="hlink"/>
                </a:solidFill>
                <a:hlinkClick r:id="rId6"/>
              </a:rPr>
              <a:t>10.1177/00224669030370030601</a:t>
            </a:r>
            <a:br>
              <a:rPr lang="en-US" dirty="0"/>
            </a:b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28683D43-038E-43AB-8C05-B917FF60D29D}"/>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248718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4"/>
          <p:cNvSpPr txBox="1">
            <a:spLocks noGrp="1"/>
          </p:cNvSpPr>
          <p:nvPr>
            <p:ph type="title"/>
          </p:nvPr>
        </p:nvSpPr>
        <p:spPr>
          <a:xfrm>
            <a:off x="628650" y="145318"/>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mn-lt"/>
                <a:ea typeface="+mj-ea"/>
                <a:cs typeface="+mj-cs"/>
              </a:rPr>
              <a:t>Objectives</a:t>
            </a:r>
            <a:endParaRPr sz="3600" kern="1200" dirty="0">
              <a:latin typeface="+mn-lt"/>
              <a:ea typeface="+mj-ea"/>
              <a:cs typeface="+mj-cs"/>
            </a:endParaRPr>
          </a:p>
        </p:txBody>
      </p:sp>
      <p:sp>
        <p:nvSpPr>
          <p:cNvPr id="71" name="Google Shape;71;p4"/>
          <p:cNvSpPr txBox="1">
            <a:spLocks noGrp="1"/>
          </p:cNvSpPr>
          <p:nvPr>
            <p:ph idx="1"/>
          </p:nvPr>
        </p:nvSpPr>
        <p:spPr>
          <a:xfrm>
            <a:off x="628650" y="1048849"/>
            <a:ext cx="7886700" cy="5044221"/>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60000"/>
              </a:lnSpc>
              <a:spcBef>
                <a:spcPts val="0"/>
              </a:spcBef>
              <a:spcAft>
                <a:spcPts val="0"/>
              </a:spcAft>
              <a:buClr>
                <a:schemeClr val="dk1"/>
              </a:buClr>
              <a:buSzPct val="100000"/>
              <a:buChar char="•"/>
            </a:pPr>
            <a:r>
              <a:rPr lang="en-US" dirty="0"/>
              <a:t>Describe how to choose curriculum frameworks, developmental and academic content knowledge, and related pedagogy to plan and ensure equitable access to natural and inclusive environments.</a:t>
            </a:r>
            <a:endParaRPr dirty="0"/>
          </a:p>
          <a:p>
            <a:pPr marL="228600" lvl="0" indent="-228600" algn="l" rtl="0">
              <a:lnSpc>
                <a:spcPct val="160000"/>
              </a:lnSpc>
              <a:spcBef>
                <a:spcPts val="1000"/>
              </a:spcBef>
              <a:spcAft>
                <a:spcPts val="0"/>
              </a:spcAft>
              <a:buClr>
                <a:schemeClr val="dk1"/>
              </a:buClr>
              <a:buSzPct val="100000"/>
              <a:buChar char="•"/>
            </a:pPr>
            <a:r>
              <a:rPr lang="en-US" dirty="0"/>
              <a:t>Identify the principles of universal design for learning (UDL) in EI/ECSE.</a:t>
            </a:r>
            <a:endParaRPr dirty="0"/>
          </a:p>
          <a:p>
            <a:pPr marL="228600" lvl="0" indent="-228600" algn="l" rtl="0">
              <a:lnSpc>
                <a:spcPct val="160000"/>
              </a:lnSpc>
              <a:spcBef>
                <a:spcPts val="1000"/>
              </a:spcBef>
              <a:spcAft>
                <a:spcPts val="0"/>
              </a:spcAft>
              <a:buClr>
                <a:schemeClr val="dk1"/>
              </a:buClr>
              <a:buSzPct val="100000"/>
              <a:buChar char="•"/>
            </a:pPr>
            <a:r>
              <a:rPr lang="en-US" dirty="0"/>
              <a:t>Describe how to use curriculum frameworks, developmental and academic content knowledge to plan universally designed, developmentally appropriate, and challenging learning experiences in natural and inclusive environments.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5"/>
          <p:cNvSpPr txBox="1">
            <a:spLocks noGrp="1"/>
          </p:cNvSpPr>
          <p:nvPr>
            <p:ph type="title"/>
          </p:nvPr>
        </p:nvSpPr>
        <p:spPr>
          <a:xfrm>
            <a:off x="628650" y="18928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Building a Culture of Inclusion</a:t>
            </a:r>
            <a:endParaRPr sz="3600" kern="1200" dirty="0">
              <a:latin typeface="Calibri" panose="020F0502020204030204" pitchFamily="34" charset="0"/>
              <a:ea typeface="+mj-ea"/>
              <a:cs typeface="Calibri" panose="020F0502020204030204" pitchFamily="34" charset="0"/>
            </a:endParaRPr>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240448"/>
            <a:ext cx="7315200" cy="4114800"/>
          </a:xfrm>
          <a:prstGeom prst="rect">
            <a:avLst/>
          </a:prstGeom>
        </p:spPr>
      </p:pic>
      <p:sp>
        <p:nvSpPr>
          <p:cNvPr id="5" name="Rectangle 4"/>
          <p:cNvSpPr/>
          <p:nvPr/>
        </p:nvSpPr>
        <p:spPr>
          <a:xfrm>
            <a:off x="3464164" y="5584559"/>
            <a:ext cx="2215671" cy="307777"/>
          </a:xfrm>
          <a:prstGeom prst="rect">
            <a:avLst/>
          </a:prstGeom>
        </p:spPr>
        <p:txBody>
          <a:bodyPr wrap="none">
            <a:spAutoFit/>
          </a:bodyPr>
          <a:lstStyle/>
          <a:p>
            <a:r>
              <a:rPr lang="en-US" dirty="0">
                <a:hlinkClick r:id="rId5"/>
              </a:rPr>
              <a:t>https://</a:t>
            </a:r>
            <a:r>
              <a:rPr lang="en-US" sz="1200" dirty="0">
                <a:latin typeface="+mn-lt"/>
                <a:hlinkClick r:id="rId5"/>
              </a:rPr>
              <a:t>youtu.be/izkN5vLbnw8</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kern="1200" dirty="0">
                <a:latin typeface="+mn-lt"/>
                <a:ea typeface="+mj-ea"/>
                <a:cs typeface="+mj-cs"/>
              </a:rPr>
              <a:t>Support for Inclusion</a:t>
            </a:r>
            <a:endParaRPr sz="3600" kern="1200" dirty="0">
              <a:latin typeface="+mn-lt"/>
              <a:ea typeface="+mj-ea"/>
              <a:cs typeface="+mj-cs"/>
            </a:endParaRPr>
          </a:p>
        </p:txBody>
      </p:sp>
      <p:sp>
        <p:nvSpPr>
          <p:cNvPr id="85" name="Google Shape;85;p6"/>
          <p:cNvSpPr txBox="1">
            <a:spLocks noGrp="1"/>
          </p:cNvSpPr>
          <p:nvPr>
            <p:ph idx="1"/>
          </p:nvPr>
        </p:nvSpPr>
        <p:spPr>
          <a:xfrm>
            <a:off x="628650" y="1509102"/>
            <a:ext cx="7886700" cy="4351338"/>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50000"/>
              </a:lnSpc>
              <a:spcBef>
                <a:spcPts val="0"/>
              </a:spcBef>
              <a:spcAft>
                <a:spcPts val="0"/>
              </a:spcAft>
              <a:buClr>
                <a:schemeClr val="dk1"/>
              </a:buClr>
              <a:buSzPct val="100000"/>
              <a:buChar char="•"/>
            </a:pPr>
            <a:r>
              <a:rPr lang="en-US" dirty="0"/>
              <a:t>Research</a:t>
            </a:r>
            <a:endParaRPr dirty="0"/>
          </a:p>
          <a:p>
            <a:pPr marL="228600" lvl="0" indent="-228600" algn="l" rtl="0">
              <a:lnSpc>
                <a:spcPct val="150000"/>
              </a:lnSpc>
              <a:spcBef>
                <a:spcPts val="1000"/>
              </a:spcBef>
              <a:spcAft>
                <a:spcPts val="0"/>
              </a:spcAft>
              <a:buClr>
                <a:schemeClr val="dk1"/>
              </a:buClr>
              <a:buSzPct val="100000"/>
              <a:buChar char="•"/>
            </a:pPr>
            <a:r>
              <a:rPr lang="en-US" dirty="0"/>
              <a:t>Federal </a:t>
            </a:r>
            <a:endParaRPr dirty="0"/>
          </a:p>
          <a:p>
            <a:pPr marL="685800" lvl="1" indent="-228600" algn="l" rtl="0">
              <a:lnSpc>
                <a:spcPct val="150000"/>
              </a:lnSpc>
              <a:spcBef>
                <a:spcPts val="500"/>
              </a:spcBef>
              <a:spcAft>
                <a:spcPts val="0"/>
              </a:spcAft>
              <a:buClr>
                <a:schemeClr val="dk1"/>
              </a:buClr>
              <a:buSzPct val="100000"/>
              <a:buChar char="•"/>
            </a:pPr>
            <a:r>
              <a:rPr lang="en-US" dirty="0"/>
              <a:t>US Dept. of Education</a:t>
            </a:r>
            <a:endParaRPr dirty="0"/>
          </a:p>
          <a:p>
            <a:pPr marL="685800" lvl="1" indent="-228600" algn="l" rtl="0">
              <a:lnSpc>
                <a:spcPct val="150000"/>
              </a:lnSpc>
              <a:spcBef>
                <a:spcPts val="500"/>
              </a:spcBef>
              <a:spcAft>
                <a:spcPts val="0"/>
              </a:spcAft>
              <a:buClr>
                <a:schemeClr val="dk1"/>
              </a:buClr>
              <a:buSzPct val="100000"/>
              <a:buChar char="•"/>
            </a:pPr>
            <a:r>
              <a:rPr lang="en-US" dirty="0"/>
              <a:t>US Dept. of Health &amp; Human Services</a:t>
            </a:r>
            <a:endParaRPr dirty="0"/>
          </a:p>
          <a:p>
            <a:pPr marL="228600" lvl="0" indent="-228600" algn="l" rtl="0">
              <a:lnSpc>
                <a:spcPct val="150000"/>
              </a:lnSpc>
              <a:spcBef>
                <a:spcPts val="1000"/>
              </a:spcBef>
              <a:spcAft>
                <a:spcPts val="0"/>
              </a:spcAft>
              <a:buClr>
                <a:schemeClr val="dk1"/>
              </a:buClr>
              <a:buSzPct val="100000"/>
              <a:buChar char="•"/>
            </a:pPr>
            <a:r>
              <a:rPr lang="en-US" dirty="0"/>
              <a:t>Law &amp; Policy</a:t>
            </a:r>
            <a:endParaRPr dirty="0"/>
          </a:p>
          <a:p>
            <a:pPr marL="685800" lvl="1" indent="-228600" algn="l" rtl="0">
              <a:lnSpc>
                <a:spcPct val="150000"/>
              </a:lnSpc>
              <a:spcBef>
                <a:spcPts val="500"/>
              </a:spcBef>
              <a:spcAft>
                <a:spcPts val="0"/>
              </a:spcAft>
              <a:buClr>
                <a:schemeClr val="dk1"/>
              </a:buClr>
              <a:buSzPct val="100000"/>
              <a:buChar char="•"/>
            </a:pPr>
            <a:r>
              <a:rPr lang="en-US" dirty="0"/>
              <a:t>ADA</a:t>
            </a:r>
            <a:endParaRPr dirty="0"/>
          </a:p>
          <a:p>
            <a:pPr marL="685800" lvl="1" indent="-228600" algn="l" rtl="0">
              <a:lnSpc>
                <a:spcPct val="150000"/>
              </a:lnSpc>
              <a:spcBef>
                <a:spcPts val="500"/>
              </a:spcBef>
              <a:spcAft>
                <a:spcPts val="0"/>
              </a:spcAft>
              <a:buClr>
                <a:schemeClr val="dk1"/>
              </a:buClr>
              <a:buSzPct val="100000"/>
              <a:buChar char="•"/>
            </a:pPr>
            <a:r>
              <a:rPr lang="en-US" dirty="0"/>
              <a:t>IDEA</a:t>
            </a:r>
            <a:endParaRPr dirty="0"/>
          </a:p>
          <a:p>
            <a:pPr marL="228600" lvl="0" indent="-228600" algn="l" rtl="0">
              <a:lnSpc>
                <a:spcPct val="150000"/>
              </a:lnSpc>
              <a:spcBef>
                <a:spcPts val="1000"/>
              </a:spcBef>
              <a:spcAft>
                <a:spcPts val="0"/>
              </a:spcAft>
              <a:buClr>
                <a:schemeClr val="dk1"/>
              </a:buClr>
              <a:buSzPct val="100000"/>
              <a:buChar char="•"/>
            </a:pPr>
            <a:r>
              <a:rPr lang="en-US" dirty="0"/>
              <a:t>Professional Organizations </a:t>
            </a:r>
            <a:endParaRPr dirty="0"/>
          </a:p>
          <a:p>
            <a:pPr marL="685800" lvl="1" indent="-228600" algn="l" rtl="0">
              <a:lnSpc>
                <a:spcPct val="150000"/>
              </a:lnSpc>
              <a:spcBef>
                <a:spcPts val="500"/>
              </a:spcBef>
              <a:spcAft>
                <a:spcPts val="0"/>
              </a:spcAft>
              <a:buClr>
                <a:schemeClr val="dk1"/>
              </a:buClr>
              <a:buSzPct val="100000"/>
              <a:buChar char="•"/>
            </a:pPr>
            <a:r>
              <a:rPr lang="en-US" dirty="0"/>
              <a:t>NAEYC</a:t>
            </a:r>
            <a:endParaRPr dirty="0"/>
          </a:p>
          <a:p>
            <a:pPr marL="685800" lvl="1" indent="-228600" algn="l" rtl="0">
              <a:lnSpc>
                <a:spcPct val="150000"/>
              </a:lnSpc>
              <a:spcBef>
                <a:spcPts val="500"/>
              </a:spcBef>
              <a:spcAft>
                <a:spcPts val="0"/>
              </a:spcAft>
              <a:buClr>
                <a:schemeClr val="dk1"/>
              </a:buClr>
              <a:buSzPct val="100000"/>
              <a:buChar char="•"/>
            </a:pPr>
            <a:r>
              <a:rPr lang="en-US" dirty="0"/>
              <a:t>DEC</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Barriers to Implementation</a:t>
            </a:r>
            <a:endParaRPr sz="3600" kern="1200" dirty="0">
              <a:latin typeface="Calibri" panose="020F0502020204030204" pitchFamily="34" charset="0"/>
              <a:ea typeface="+mj-ea"/>
              <a:cs typeface="Calibri" panose="020F0502020204030204" pitchFamily="34" charset="0"/>
            </a:endParaRPr>
          </a:p>
        </p:txBody>
      </p:sp>
      <p:sp>
        <p:nvSpPr>
          <p:cNvPr id="92" name="Google Shape;92;p7"/>
          <p:cNvSpPr txBox="1">
            <a:spLocks noGrp="1"/>
          </p:cNvSpPr>
          <p:nvPr>
            <p:ph idx="1"/>
          </p:nvPr>
        </p:nvSpPr>
        <p:spPr>
          <a:xfrm>
            <a:off x="628650" y="1429971"/>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Attitudes and Beliefs</a:t>
            </a:r>
            <a:endParaRPr dirty="0"/>
          </a:p>
          <a:p>
            <a:pPr marL="228600" lvl="0" indent="-228600" algn="l" rtl="0">
              <a:lnSpc>
                <a:spcPct val="150000"/>
              </a:lnSpc>
              <a:spcBef>
                <a:spcPts val="1000"/>
              </a:spcBef>
              <a:spcAft>
                <a:spcPts val="0"/>
              </a:spcAft>
              <a:buClr>
                <a:schemeClr val="dk1"/>
              </a:buClr>
              <a:buSzPts val="2800"/>
              <a:buChar char="•"/>
            </a:pPr>
            <a:r>
              <a:rPr lang="en-US" dirty="0"/>
              <a:t>IDEA Interpretation</a:t>
            </a:r>
            <a:endParaRPr dirty="0"/>
          </a:p>
          <a:p>
            <a:pPr marL="228600" lvl="0" indent="-228600" algn="l" rtl="0">
              <a:lnSpc>
                <a:spcPct val="150000"/>
              </a:lnSpc>
              <a:spcBef>
                <a:spcPts val="1000"/>
              </a:spcBef>
              <a:spcAft>
                <a:spcPts val="0"/>
              </a:spcAft>
              <a:buClr>
                <a:schemeClr val="dk1"/>
              </a:buClr>
              <a:buSzPts val="2800"/>
              <a:buChar char="•"/>
            </a:pPr>
            <a:r>
              <a:rPr lang="en-US" dirty="0"/>
              <a:t>Lack of Training</a:t>
            </a:r>
            <a:endParaRPr dirty="0"/>
          </a:p>
          <a:p>
            <a:pPr marL="228600" lvl="0" indent="-228600" algn="l" rtl="0">
              <a:lnSpc>
                <a:spcPct val="150000"/>
              </a:lnSpc>
              <a:spcBef>
                <a:spcPts val="1000"/>
              </a:spcBef>
              <a:spcAft>
                <a:spcPts val="0"/>
              </a:spcAft>
              <a:buClr>
                <a:schemeClr val="dk1"/>
              </a:buClr>
              <a:buSzPts val="2800"/>
              <a:buChar char="•"/>
            </a:pPr>
            <a:r>
              <a:rPr lang="en-US" dirty="0"/>
              <a:t>Access to Workforce Expertise</a:t>
            </a:r>
            <a:endParaRPr dirty="0"/>
          </a:p>
          <a:p>
            <a:pPr marL="228600" lvl="0" indent="-228600" algn="l" rtl="0">
              <a:lnSpc>
                <a:spcPct val="150000"/>
              </a:lnSpc>
              <a:spcBef>
                <a:spcPts val="1000"/>
              </a:spcBef>
              <a:spcAft>
                <a:spcPts val="0"/>
              </a:spcAft>
              <a:buClr>
                <a:schemeClr val="dk1"/>
              </a:buClr>
              <a:buSzPts val="2800"/>
              <a:buChar char="•"/>
            </a:pPr>
            <a:r>
              <a:rPr lang="en-US" dirty="0"/>
              <a:t>Lack of Comprehensive Services</a:t>
            </a:r>
            <a:endParaRPr dirty="0"/>
          </a:p>
          <a:p>
            <a:pPr marL="228600" lvl="0" indent="-228600" algn="l" rtl="0">
              <a:lnSpc>
                <a:spcPct val="150000"/>
              </a:lnSpc>
              <a:spcBef>
                <a:spcPts val="1000"/>
              </a:spcBef>
              <a:spcAft>
                <a:spcPts val="0"/>
              </a:spcAft>
              <a:buClr>
                <a:schemeClr val="dk1"/>
              </a:buClr>
              <a:buSzPts val="2800"/>
              <a:buChar char="•"/>
            </a:pPr>
            <a:r>
              <a:rPr lang="en-US" dirty="0"/>
              <a:t>System Collaboration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Activity</a:t>
            </a:r>
            <a:r>
              <a:rPr lang="en-US" sz="3600" dirty="0">
                <a:solidFill>
                  <a:schemeClr val="dk1"/>
                </a:solidFill>
                <a:sym typeface="Calibri"/>
              </a:rPr>
              <a:t> </a:t>
            </a:r>
            <a:endParaRPr sz="3600" dirty="0"/>
          </a:p>
        </p:txBody>
      </p:sp>
      <p:sp>
        <p:nvSpPr>
          <p:cNvPr id="99" name="Google Shape;99;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List one barrier and identify how you can advocate for inclusion using the “support for inclusion” resources.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latin typeface="Calibri" panose="020F0502020204030204" pitchFamily="34" charset="0"/>
                <a:cs typeface="Calibri" panose="020F0502020204030204" pitchFamily="34" charset="0"/>
              </a:rPr>
              <a:t>Universal Practices in EI/ECSE </a:t>
            </a:r>
            <a:endParaRPr sz="3600" dirty="0"/>
          </a:p>
        </p:txBody>
      </p:sp>
      <p:sp>
        <p:nvSpPr>
          <p:cNvPr id="106" name="Google Shape;106;p9"/>
          <p:cNvSpPr txBox="1">
            <a:spLocks noGrp="1"/>
          </p:cNvSpPr>
          <p:nvPr>
            <p:ph idx="1"/>
          </p:nvPr>
        </p:nvSpPr>
        <p:spPr>
          <a:xfrm>
            <a:off x="628650" y="1482724"/>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Universal Design for Learning (UDL)</a:t>
            </a:r>
            <a:endParaRPr dirty="0"/>
          </a:p>
          <a:p>
            <a:pPr marL="228600" lvl="0" indent="-228600" algn="l" rtl="0">
              <a:lnSpc>
                <a:spcPct val="150000"/>
              </a:lnSpc>
              <a:spcBef>
                <a:spcPts val="1000"/>
              </a:spcBef>
              <a:spcAft>
                <a:spcPts val="0"/>
              </a:spcAft>
              <a:buClr>
                <a:schemeClr val="dk1"/>
              </a:buClr>
              <a:buSzPts val="2800"/>
              <a:buChar char="•"/>
            </a:pPr>
            <a:r>
              <a:rPr lang="en-US" dirty="0"/>
              <a:t>Responsive Interactions</a:t>
            </a:r>
            <a:endParaRPr dirty="0"/>
          </a:p>
          <a:p>
            <a:pPr marL="228600" lvl="0" indent="-228600" algn="l" rtl="0">
              <a:lnSpc>
                <a:spcPct val="150000"/>
              </a:lnSpc>
              <a:spcBef>
                <a:spcPts val="1000"/>
              </a:spcBef>
              <a:spcAft>
                <a:spcPts val="0"/>
              </a:spcAft>
              <a:buClr>
                <a:schemeClr val="dk1"/>
              </a:buClr>
              <a:buSzPts val="2800"/>
              <a:buChar char="•"/>
            </a:pPr>
            <a:r>
              <a:rPr lang="en-US" dirty="0"/>
              <a:t>Peer Interactions</a:t>
            </a:r>
            <a:endParaRPr dirty="0"/>
          </a:p>
          <a:p>
            <a:pPr marL="228600" lvl="0" indent="-228600" algn="l" rtl="0">
              <a:lnSpc>
                <a:spcPct val="150000"/>
              </a:lnSpc>
              <a:spcBef>
                <a:spcPts val="1000"/>
              </a:spcBef>
              <a:spcAft>
                <a:spcPts val="0"/>
              </a:spcAft>
              <a:buClr>
                <a:schemeClr val="dk1"/>
              </a:buClr>
              <a:buSzPts val="2800"/>
              <a:buChar char="•"/>
            </a:pPr>
            <a:r>
              <a:rPr lang="en-US" dirty="0"/>
              <a:t>Embedded Learning Opportunities</a:t>
            </a:r>
            <a:endParaRPr dirty="0"/>
          </a:p>
          <a:p>
            <a:pPr marL="228600" lvl="0" indent="-228600" algn="l" rtl="0">
              <a:lnSpc>
                <a:spcPct val="150000"/>
              </a:lnSpc>
              <a:spcBef>
                <a:spcPts val="1000"/>
              </a:spcBef>
              <a:spcAft>
                <a:spcPts val="0"/>
              </a:spcAft>
              <a:buClr>
                <a:schemeClr val="dk1"/>
              </a:buClr>
              <a:buSzPts val="2800"/>
              <a:buChar char="•"/>
            </a:pPr>
            <a:r>
              <a:rPr lang="en-US" dirty="0"/>
              <a:t>Activity Based Intervention</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TotalTime>
  <Words>2457</Words>
  <Application>Microsoft Office PowerPoint</Application>
  <PresentationFormat>On-screen Show (4:3)</PresentationFormat>
  <Paragraphs>263</Paragraphs>
  <Slides>35</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2_Office Theme</vt:lpstr>
      <vt:lpstr>Application of Curriculum Framework in the Planning of Meaningful Learning Experiences</vt:lpstr>
      <vt:lpstr>Standard 5</vt:lpstr>
      <vt:lpstr>Component 5.2</vt:lpstr>
      <vt:lpstr>Objectives</vt:lpstr>
      <vt:lpstr>Building a Culture of Inclusion</vt:lpstr>
      <vt:lpstr>Support for Inclusion</vt:lpstr>
      <vt:lpstr>Barriers to Implementation</vt:lpstr>
      <vt:lpstr>Activity </vt:lpstr>
      <vt:lpstr>Universal Practices in EI/ECSE </vt:lpstr>
      <vt:lpstr>Universal Design for Learning </vt:lpstr>
      <vt:lpstr>UDL Values </vt:lpstr>
      <vt:lpstr>UDL: A Scientific Approach to Learning </vt:lpstr>
      <vt:lpstr>UDL Principles  </vt:lpstr>
      <vt:lpstr>Engagement I </vt:lpstr>
      <vt:lpstr>Engagement II  </vt:lpstr>
      <vt:lpstr>Engagement III </vt:lpstr>
      <vt:lpstr>Engagement Activity </vt:lpstr>
      <vt:lpstr>Representation I</vt:lpstr>
      <vt:lpstr>Representation II</vt:lpstr>
      <vt:lpstr>Representation III</vt:lpstr>
      <vt:lpstr>Representation Activity</vt:lpstr>
      <vt:lpstr>Action &amp; Expression I </vt:lpstr>
      <vt:lpstr>Action &amp; Expression II</vt:lpstr>
      <vt:lpstr>Action &amp; Expression III</vt:lpstr>
      <vt:lpstr>Action &amp; Expression Activity</vt:lpstr>
      <vt:lpstr>Responsive Interaction</vt:lpstr>
      <vt:lpstr>Responsive strategies</vt:lpstr>
      <vt:lpstr>Responsive Interactions - Video</vt:lpstr>
      <vt:lpstr>Responsive Interactions - Video</vt:lpstr>
      <vt:lpstr>Universal Strategies: Including Peers </vt:lpstr>
      <vt:lpstr>Embedded Learning Opportunities </vt:lpstr>
      <vt:lpstr>Activity Based Intervention </vt:lpstr>
      <vt:lpstr>Jenni’s Story</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Curriculum Framework in the Planning of Meaningful Learning Experiences</dc:title>
  <dc:creator>Darla Gundler</dc:creator>
  <cp:lastModifiedBy>Darla Gundler</cp:lastModifiedBy>
  <cp:revision>26</cp:revision>
  <dcterms:created xsi:type="dcterms:W3CDTF">2021-03-12T16:17:44Z</dcterms:created>
  <dcterms:modified xsi:type="dcterms:W3CDTF">2023-09-14T21:16:45Z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3A36AE98-B186-40B9-A6B7-A2788A804BDA</vt:lpwstr>
  </property>
  <property fmtid="{D5CDD505-2E9C-101B-9397-08002B2CF9AE}" pid="3" name="ArticulatePath">
    <vt:lpwstr>PD 5.1</vt:lpwstr>
  </property>
</Properties>
</file>