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70" r:id="rId1"/>
  </p:sldMasterIdLst>
  <p:notesMasterIdLst>
    <p:notesMasterId r:id="rId31"/>
  </p:notesMasterIdLst>
  <p:sldIdLst>
    <p:sldId id="256" r:id="rId2"/>
    <p:sldId id="257" r:id="rId3"/>
    <p:sldId id="258" r:id="rId4"/>
    <p:sldId id="259" r:id="rId5"/>
    <p:sldId id="260" r:id="rId6"/>
    <p:sldId id="262" r:id="rId7"/>
    <p:sldId id="28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83" r:id="rId23"/>
    <p:sldId id="277" r:id="rId24"/>
    <p:sldId id="278" r:id="rId25"/>
    <p:sldId id="279" r:id="rId26"/>
    <p:sldId id="284" r:id="rId27"/>
    <p:sldId id="280" r:id="rId28"/>
    <p:sldId id="281" r:id="rId29"/>
    <p:sldId id="285" r:id="rId30"/>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32" roundtripDataSignature="AMtx7mhcg2MuNGyA24vjEfXN0mMnEvaRAw=="/>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353" autoAdjust="0"/>
    <p:restoredTop sz="79535" autoAdjust="0"/>
  </p:normalViewPr>
  <p:slideViewPr>
    <p:cSldViewPr snapToGrid="0">
      <p:cViewPr varScale="1">
        <p:scale>
          <a:sx n="78" d="100"/>
          <a:sy n="78" d="100"/>
        </p:scale>
        <p:origin x="2172" y="90"/>
      </p:cViewPr>
      <p:guideLst>
        <p:guide orient="horz" pos="2160"/>
        <p:guide pos="2880"/>
      </p:guideLst>
    </p:cSldViewPr>
  </p:slideViewPr>
  <p:notesTextViewPr>
    <p:cViewPr>
      <p:scale>
        <a:sx n="1" d="1"/>
        <a:sy n="1" d="1"/>
      </p:scale>
      <p:origin x="0" y="0"/>
    </p:cViewPr>
  </p:notesTextViewPr>
  <p:sorterViewPr>
    <p:cViewPr>
      <p:scale>
        <a:sx n="100" d="100"/>
        <a:sy n="100" d="100"/>
      </p:scale>
      <p:origin x="0" y="-1308"/>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customschemas.google.com/relationships/presentationmetadata" Target="metadata"/><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3" Type="http://schemas.openxmlformats.org/officeDocument/2006/relationships/hyperlink" Target="https://vimeo.com/297451528" TargetMode="External"/><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3" Type="http://schemas.openxmlformats.org/officeDocument/2006/relationships/hyperlink" Target="https://vimeo.com/138219969" TargetMode="External"/><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3" Type="http://schemas.openxmlformats.org/officeDocument/2006/relationships/hyperlink" Target="https://journals.lww.com/iycjournal/Fulltext/2019/10000/Finding_a_Common_Lens__Competencies_Across.6.aspx" TargetMode="External"/><Relationship Id="rId2" Type="http://schemas.openxmlformats.org/officeDocument/2006/relationships/slide" Target="../slides/slide27.xml"/><Relationship Id="rId1" Type="http://schemas.openxmlformats.org/officeDocument/2006/relationships/notesMaster" Target="../notesMasters/notesMaster1.xml"/><Relationship Id="rId4" Type="http://schemas.openxmlformats.org/officeDocument/2006/relationships/hyperlink" Target="https://journals.sagepub.com/doi/10.1177/0271121420981130" TargetMode="Externa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8"/>
        <p:cNvGrpSpPr/>
        <p:nvPr/>
      </p:nvGrpSpPr>
      <p:grpSpPr>
        <a:xfrm>
          <a:off x="0" y="0"/>
          <a:ext cx="0" cy="0"/>
          <a:chOff x="0" y="0"/>
          <a:chExt cx="0" cy="0"/>
        </a:xfrm>
      </p:grpSpPr>
      <p:sp>
        <p:nvSpPr>
          <p:cNvPr id="49" name="Google Shape;49;p1: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50" name="Google Shape;50;p1: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Google Shape;105;p10: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06" name="Google Shape;106;p10: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dirty="0"/>
              <a:t>These terms are often used interchangeably- Overall an evidence-based curriculum is proven to improve outcomes for young children….practices refers to all the things teachers do when implementing the curriculum are known to further a child’s development and learning. Practices will align with professional standards and include the wisdom &amp;  knowledge of the EI/ECSE field; the core guiding values, beliefs and theoretical approaches </a:t>
            </a:r>
            <a:endParaRPr dirty="0"/>
          </a:p>
          <a:p>
            <a:pPr marL="0" marR="0" lvl="0" indent="0" algn="l" rtl="0">
              <a:lnSpc>
                <a:spcPct val="100000"/>
              </a:lnSpc>
              <a:spcBef>
                <a:spcPts val="0"/>
              </a:spcBef>
              <a:spcAft>
                <a:spcPts val="0"/>
              </a:spcAft>
              <a:buClr>
                <a:schemeClr val="dk1"/>
              </a:buClr>
              <a:buSzPts val="1200"/>
              <a:buFont typeface="Calibri"/>
              <a:buNone/>
            </a:pPr>
            <a:r>
              <a:rPr lang="en-US" sz="1200" b="0" i="0" dirty="0">
                <a:solidFill>
                  <a:schemeClr val="dk1"/>
                </a:solidFill>
                <a:latin typeface="Calibri"/>
                <a:ea typeface="Calibri"/>
                <a:cs typeface="Calibri"/>
                <a:sym typeface="Calibri"/>
              </a:rPr>
              <a:t>Odom, S. L., &amp; </a:t>
            </a:r>
            <a:r>
              <a:rPr lang="en-US" sz="1200" b="0" i="0" dirty="0" err="1">
                <a:solidFill>
                  <a:schemeClr val="dk1"/>
                </a:solidFill>
                <a:latin typeface="Calibri"/>
                <a:ea typeface="Calibri"/>
                <a:cs typeface="Calibri"/>
                <a:sym typeface="Calibri"/>
              </a:rPr>
              <a:t>Wolery</a:t>
            </a:r>
            <a:r>
              <a:rPr lang="en-US" sz="1200" b="0" i="0" dirty="0">
                <a:solidFill>
                  <a:schemeClr val="dk1"/>
                </a:solidFill>
                <a:latin typeface="Calibri"/>
                <a:ea typeface="Calibri"/>
                <a:cs typeface="Calibri"/>
                <a:sym typeface="Calibri"/>
              </a:rPr>
              <a:t>, M. (2003). A unified theory of practice in early intervention/early childhood special education: Evidence-based practices. </a:t>
            </a:r>
            <a:r>
              <a:rPr lang="en-US" sz="1200" b="0" i="1" dirty="0">
                <a:solidFill>
                  <a:schemeClr val="dk1"/>
                </a:solidFill>
                <a:latin typeface="Calibri"/>
                <a:ea typeface="Calibri"/>
                <a:cs typeface="Calibri"/>
                <a:sym typeface="Calibri"/>
              </a:rPr>
              <a:t>The Journal of Special Education</a:t>
            </a:r>
            <a:endParaRPr dirty="0"/>
          </a:p>
          <a:p>
            <a:pPr marL="0" lvl="0" indent="0" algn="l" rtl="0">
              <a:spcBef>
                <a:spcPts val="0"/>
              </a:spcBef>
              <a:spcAft>
                <a:spcPts val="0"/>
              </a:spcAft>
              <a:buNone/>
            </a:pPr>
            <a:endParaRPr dirty="0"/>
          </a:p>
        </p:txBody>
      </p:sp>
      <p:sp>
        <p:nvSpPr>
          <p:cNvPr id="107" name="Google Shape;107;p10: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10</a:t>
            </a:fld>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
        <p:cNvGrpSpPr/>
        <p:nvPr/>
      </p:nvGrpSpPr>
      <p:grpSpPr>
        <a:xfrm>
          <a:off x="0" y="0"/>
          <a:ext cx="0" cy="0"/>
          <a:chOff x="0" y="0"/>
          <a:chExt cx="0" cy="0"/>
        </a:xfrm>
      </p:grpSpPr>
      <p:sp>
        <p:nvSpPr>
          <p:cNvPr id="112" name="Google Shape;112;p11: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13" name="Google Shape;113;p11: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dirty="0"/>
              <a:t>It is up to practitioners to make sure that they – and their affiliated institutions/agencies – to make sure the practices they are using are up-to-date and evidence based.  There are many ways to help families make decisions about whether the practices they are considering are indeed supported by research. Here are some resources you can use to find EBP and be able to share your professional experience with implementing EBP with families and/or other professionals. </a:t>
            </a:r>
          </a:p>
          <a:p>
            <a:pPr marL="0" lvl="0" indent="0" algn="l" rtl="0">
              <a:spcBef>
                <a:spcPts val="0"/>
              </a:spcBef>
              <a:spcAft>
                <a:spcPts val="0"/>
              </a:spcAft>
              <a:buNone/>
            </a:pPr>
            <a:r>
              <a:rPr lang="en-US"/>
              <a:t>https</a:t>
            </a:r>
            <a:r>
              <a:rPr lang="en-US" dirty="0"/>
              <a:t>://ectacenter.org/topics/evbased/evbased.asp</a:t>
            </a:r>
          </a:p>
          <a:p>
            <a:pPr marL="0" lvl="0" indent="0" algn="l" rtl="0">
              <a:spcBef>
                <a:spcPts val="0"/>
              </a:spcBef>
              <a:spcAft>
                <a:spcPts val="0"/>
              </a:spcAft>
              <a:buNone/>
            </a:pPr>
            <a:r>
              <a:rPr lang="en-US" dirty="0"/>
              <a:t>https://www.dec-sped.org/dec-recommended-practices</a:t>
            </a:r>
          </a:p>
          <a:p>
            <a:pPr marL="0" lvl="0" indent="0" algn="l" rtl="0">
              <a:spcBef>
                <a:spcPts val="0"/>
              </a:spcBef>
              <a:spcAft>
                <a:spcPts val="0"/>
              </a:spcAft>
              <a:buNone/>
            </a:pPr>
            <a:r>
              <a:rPr lang="en-US" dirty="0"/>
              <a:t>https://ceedar.education.ufl.edu/</a:t>
            </a:r>
            <a:endParaRPr dirty="0"/>
          </a:p>
        </p:txBody>
      </p:sp>
      <p:sp>
        <p:nvSpPr>
          <p:cNvPr id="114" name="Google Shape;114;p11: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11</a:t>
            </a:fld>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Google Shape;119;p12: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120" name="Google Shape;120;p12: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4"/>
        <p:cNvGrpSpPr/>
        <p:nvPr/>
      </p:nvGrpSpPr>
      <p:grpSpPr>
        <a:xfrm>
          <a:off x="0" y="0"/>
          <a:ext cx="0" cy="0"/>
          <a:chOff x="0" y="0"/>
          <a:chExt cx="0" cy="0"/>
        </a:xfrm>
      </p:grpSpPr>
      <p:sp>
        <p:nvSpPr>
          <p:cNvPr id="125" name="Google Shape;125;p13: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26" name="Google Shape;126;p13: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dirty="0"/>
              <a:t>Support discussion around how the implementation of a universal and unified curriculum design looks in the preschool environment, and encourage the group to identify barriers they encounter in their work to the implementation of a curriculum such as this.  Brainstorm ideas about how to advocate for a more universal curriculum for those whose care settings are not using universal/inclusive curricular frameworks.</a:t>
            </a:r>
          </a:p>
          <a:p>
            <a:pPr marL="0" lvl="0" indent="0" algn="l" rtl="0">
              <a:spcBef>
                <a:spcPts val="0"/>
              </a:spcBef>
              <a:spcAft>
                <a:spcPts val="0"/>
              </a:spcAft>
              <a:buNone/>
            </a:pPr>
            <a:endParaRPr lang="en-US" dirty="0"/>
          </a:p>
          <a:p>
            <a:pPr marL="0" lvl="0" indent="0" algn="l" rtl="0">
              <a:spcBef>
                <a:spcPts val="0"/>
              </a:spcBef>
              <a:spcAft>
                <a:spcPts val="0"/>
              </a:spcAft>
              <a:buNone/>
            </a:pPr>
            <a:r>
              <a:rPr lang="en-US" dirty="0"/>
              <a:t>https://www.cast.org/impact/universal-design-for-learning-udl </a:t>
            </a:r>
            <a:endParaRPr dirty="0"/>
          </a:p>
        </p:txBody>
      </p:sp>
      <p:sp>
        <p:nvSpPr>
          <p:cNvPr id="127" name="Google Shape;127;p13: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13</a:t>
            </a:fld>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1"/>
        <p:cNvGrpSpPr/>
        <p:nvPr/>
      </p:nvGrpSpPr>
      <p:grpSpPr>
        <a:xfrm>
          <a:off x="0" y="0"/>
          <a:ext cx="0" cy="0"/>
          <a:chOff x="0" y="0"/>
          <a:chExt cx="0" cy="0"/>
        </a:xfrm>
      </p:grpSpPr>
      <p:sp>
        <p:nvSpPr>
          <p:cNvPr id="132" name="Google Shape;132;p14: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33" name="Google Shape;133;p14: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1200"/>
              <a:buFont typeface="Calibri"/>
              <a:buNone/>
            </a:pPr>
            <a:r>
              <a:rPr lang="en-US" dirty="0"/>
              <a:t>Facilitator: ask the group - Revisiting “least restrictive environment”: what does it mean?  It’s the law!</a:t>
            </a:r>
          </a:p>
          <a:p>
            <a:pPr marL="0" lvl="0" indent="0" algn="l" rtl="0">
              <a:spcBef>
                <a:spcPts val="0"/>
              </a:spcBef>
              <a:spcAft>
                <a:spcPts val="0"/>
              </a:spcAft>
              <a:buNone/>
            </a:pPr>
            <a:r>
              <a:rPr lang="en-US" dirty="0"/>
              <a:t>https://www.readingrockets.org/article/universal-design-learning-meeting-needs-all-students</a:t>
            </a:r>
            <a:endParaRPr dirty="0"/>
          </a:p>
        </p:txBody>
      </p:sp>
      <p:sp>
        <p:nvSpPr>
          <p:cNvPr id="134" name="Google Shape;134;p14: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14</a:t>
            </a:fld>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8"/>
        <p:cNvGrpSpPr/>
        <p:nvPr/>
      </p:nvGrpSpPr>
      <p:grpSpPr>
        <a:xfrm>
          <a:off x="0" y="0"/>
          <a:ext cx="0" cy="0"/>
          <a:chOff x="0" y="0"/>
          <a:chExt cx="0" cy="0"/>
        </a:xfrm>
      </p:grpSpPr>
      <p:sp>
        <p:nvSpPr>
          <p:cNvPr id="139" name="Google Shape;139;p15: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40" name="Google Shape;140;p15: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4"/>
        <p:cNvGrpSpPr/>
        <p:nvPr/>
      </p:nvGrpSpPr>
      <p:grpSpPr>
        <a:xfrm>
          <a:off x="0" y="0"/>
          <a:ext cx="0" cy="0"/>
          <a:chOff x="0" y="0"/>
          <a:chExt cx="0" cy="0"/>
        </a:xfrm>
      </p:grpSpPr>
      <p:sp>
        <p:nvSpPr>
          <p:cNvPr id="145" name="Google Shape;145;p16: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46" name="Google Shape;146;p16: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0"/>
        <p:cNvGrpSpPr/>
        <p:nvPr/>
      </p:nvGrpSpPr>
      <p:grpSpPr>
        <a:xfrm>
          <a:off x="0" y="0"/>
          <a:ext cx="0" cy="0"/>
          <a:chOff x="0" y="0"/>
          <a:chExt cx="0" cy="0"/>
        </a:xfrm>
      </p:grpSpPr>
      <p:sp>
        <p:nvSpPr>
          <p:cNvPr id="151" name="Google Shape;151;p17: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52" name="Google Shape;152;p17: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dirty="0"/>
              <a:t>Citation: NECTAC Workgroup on Principles and Practices for the IEP Process, May 2012. Key Principles Underlying the IEP Process: Supporting Family Participation, Inclusive Practices and Positive Outcomes for Preschool Children with Disabilities</a:t>
            </a:r>
          </a:p>
          <a:p>
            <a:pPr marL="0" lvl="0" indent="0" algn="l" rtl="0">
              <a:spcBef>
                <a:spcPts val="0"/>
              </a:spcBef>
              <a:spcAft>
                <a:spcPts val="0"/>
              </a:spcAft>
              <a:buNone/>
            </a:pPr>
            <a:endParaRPr lang="en-US" dirty="0"/>
          </a:p>
          <a:p>
            <a:pPr marL="0" lvl="0" indent="0" algn="l" rtl="0">
              <a:spcBef>
                <a:spcPts val="0"/>
              </a:spcBef>
              <a:spcAft>
                <a:spcPts val="0"/>
              </a:spcAft>
              <a:buNone/>
            </a:pPr>
            <a:r>
              <a:rPr lang="en-US" dirty="0"/>
              <a:t>https://ectacenter.org/~pdfs/knowledgepath/ifspoutcomes-iepgoals/Key_Principles_IEP_Process.pdf </a:t>
            </a:r>
            <a:endParaRPr dirty="0"/>
          </a:p>
        </p:txBody>
      </p:sp>
      <p:sp>
        <p:nvSpPr>
          <p:cNvPr id="153" name="Google Shape;153;p17: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17</a:t>
            </a:fld>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7"/>
        <p:cNvGrpSpPr/>
        <p:nvPr/>
      </p:nvGrpSpPr>
      <p:grpSpPr>
        <a:xfrm>
          <a:off x="0" y="0"/>
          <a:ext cx="0" cy="0"/>
          <a:chOff x="0" y="0"/>
          <a:chExt cx="0" cy="0"/>
        </a:xfrm>
      </p:grpSpPr>
      <p:sp>
        <p:nvSpPr>
          <p:cNvPr id="158" name="Google Shape;158;p18: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59" name="Google Shape;159;p18: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3"/>
        <p:cNvGrpSpPr/>
        <p:nvPr/>
      </p:nvGrpSpPr>
      <p:grpSpPr>
        <a:xfrm>
          <a:off x="0" y="0"/>
          <a:ext cx="0" cy="0"/>
          <a:chOff x="0" y="0"/>
          <a:chExt cx="0" cy="0"/>
        </a:xfrm>
      </p:grpSpPr>
      <p:sp>
        <p:nvSpPr>
          <p:cNvPr id="164" name="Google Shape;164;p19: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en-US" dirty="0"/>
              <a:t>https://ectacenter.org/topics/inclusion/tools.asp</a:t>
            </a:r>
            <a:endParaRPr dirty="0"/>
          </a:p>
        </p:txBody>
      </p:sp>
      <p:sp>
        <p:nvSpPr>
          <p:cNvPr id="165" name="Google Shape;165;p19: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4"/>
        <p:cNvGrpSpPr/>
        <p:nvPr/>
      </p:nvGrpSpPr>
      <p:grpSpPr>
        <a:xfrm>
          <a:off x="0" y="0"/>
          <a:ext cx="0" cy="0"/>
          <a:chOff x="0" y="0"/>
          <a:chExt cx="0" cy="0"/>
        </a:xfrm>
      </p:grpSpPr>
      <p:sp>
        <p:nvSpPr>
          <p:cNvPr id="55" name="Google Shape;55;p2: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56" name="Google Shape;56;p2: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9"/>
        <p:cNvGrpSpPr/>
        <p:nvPr/>
      </p:nvGrpSpPr>
      <p:grpSpPr>
        <a:xfrm>
          <a:off x="0" y="0"/>
          <a:ext cx="0" cy="0"/>
          <a:chOff x="0" y="0"/>
          <a:chExt cx="0" cy="0"/>
        </a:xfrm>
      </p:grpSpPr>
      <p:sp>
        <p:nvSpPr>
          <p:cNvPr id="170" name="Google Shape;170;p20: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71" name="Google Shape;171;p20: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dirty="0"/>
              <a:t>A flexible and effective curriculum framework is always grounded in robustly supported theories of child development and learning, which inform how children of all abilities learn sequentially – e.g., first they learn face-to-face non-verbal ways of interacting, then gradually learn to share attention to objects and to engage in joint attention. In the context of joint attention, children actively learn from adults and peers about the world around them. </a:t>
            </a:r>
            <a:endParaRPr dirty="0"/>
          </a:p>
          <a:p>
            <a:pPr marL="0" lvl="0" indent="0" algn="l" rtl="0">
              <a:spcBef>
                <a:spcPts val="0"/>
              </a:spcBef>
              <a:spcAft>
                <a:spcPts val="0"/>
              </a:spcAft>
              <a:buNone/>
            </a:pPr>
            <a:endParaRPr dirty="0"/>
          </a:p>
          <a:p>
            <a:pPr marL="0" lvl="0" indent="0" algn="l" rtl="0">
              <a:spcBef>
                <a:spcPts val="0"/>
              </a:spcBef>
              <a:spcAft>
                <a:spcPts val="0"/>
              </a:spcAft>
              <a:buNone/>
            </a:pPr>
            <a:endParaRPr dirty="0"/>
          </a:p>
          <a:p>
            <a:pPr marL="0" lvl="0" indent="0" algn="l" rtl="0">
              <a:spcBef>
                <a:spcPts val="0"/>
              </a:spcBef>
              <a:spcAft>
                <a:spcPts val="0"/>
              </a:spcAft>
              <a:buNone/>
            </a:pPr>
            <a:r>
              <a:rPr lang="en-US" dirty="0"/>
              <a:t>Each child, whether they have an IFSP/IEP or not, benefits from having their needs assessed – whether formally or informally – and having a plan that includes their interests, strengths, and needs for support that is intentionally included across daily routines/learning opportunities.</a:t>
            </a:r>
            <a:endParaRPr dirty="0"/>
          </a:p>
        </p:txBody>
      </p:sp>
      <p:sp>
        <p:nvSpPr>
          <p:cNvPr id="172" name="Google Shape;172;p20: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20</a:t>
            </a:fld>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6"/>
        <p:cNvGrpSpPr/>
        <p:nvPr/>
      </p:nvGrpSpPr>
      <p:grpSpPr>
        <a:xfrm>
          <a:off x="0" y="0"/>
          <a:ext cx="0" cy="0"/>
          <a:chOff x="0" y="0"/>
          <a:chExt cx="0" cy="0"/>
        </a:xfrm>
      </p:grpSpPr>
      <p:sp>
        <p:nvSpPr>
          <p:cNvPr id="177" name="Google Shape;177;p21: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en-US" dirty="0"/>
              <a:t>https://connectmodules.dec-sped.org/connect-modules/resources/videos/video-1-17/</a:t>
            </a:r>
          </a:p>
          <a:p>
            <a:pPr marL="0" lvl="0" indent="0" algn="l" rtl="0">
              <a:spcBef>
                <a:spcPts val="0"/>
              </a:spcBef>
              <a:spcAft>
                <a:spcPts val="0"/>
              </a:spcAft>
              <a:buNone/>
            </a:pPr>
            <a:r>
              <a:rPr lang="en-US" dirty="0"/>
              <a:t>https://vimeo.com/297451528</a:t>
            </a:r>
            <a:endParaRPr dirty="0"/>
          </a:p>
        </p:txBody>
      </p:sp>
      <p:sp>
        <p:nvSpPr>
          <p:cNvPr id="178" name="Google Shape;178;p21: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57200" marR="0" lvl="0" indent="-228600" algn="l" defTabSz="914400" rtl="0" eaLnBrk="1" fontAlgn="auto" latinLnBrk="0" hangingPunct="1">
              <a:lnSpc>
                <a:spcPct val="100000"/>
              </a:lnSpc>
              <a:spcBef>
                <a:spcPts val="0"/>
              </a:spcBef>
              <a:spcAft>
                <a:spcPts val="0"/>
              </a:spcAft>
              <a:buClr>
                <a:srgbClr val="000000"/>
              </a:buClr>
              <a:buSzPts val="1400"/>
              <a:buFont typeface="Arial"/>
              <a:buNone/>
              <a:tabLst/>
              <a:defRPr/>
            </a:pPr>
            <a:r>
              <a:rPr lang="en-US" dirty="0"/>
              <a:t>https://connectmodules.dec-sped.org/connect-modules/resources/videos/video-1-17/</a:t>
            </a:r>
          </a:p>
          <a:p>
            <a:r>
              <a:rPr lang="en-US" dirty="0">
                <a:hlinkClick r:id="rId3"/>
              </a:rPr>
              <a:t>CONNECT Video 1.17: Routine in a program – playing red light green light on Vimeo</a:t>
            </a:r>
            <a:endParaRPr lang="en-US" dirty="0"/>
          </a:p>
        </p:txBody>
      </p:sp>
      <p:sp>
        <p:nvSpPr>
          <p:cNvPr id="4" name="Slide Number Placeholder 3"/>
          <p:cNvSpPr>
            <a:spLocks noGrp="1"/>
          </p:cNvSpPr>
          <p:nvPr>
            <p:ph type="sldNum" idx="10"/>
          </p:nvPr>
        </p:nvSpPr>
        <p:spPr/>
        <p:txBody>
          <a:bodyPr/>
          <a:lstStyle/>
          <a:p>
            <a:pPr marL="0" marR="0" lvl="0" indent="0" algn="r" rtl="0">
              <a:spcBef>
                <a:spcPts val="0"/>
              </a:spcBef>
              <a:spcAft>
                <a:spcPts val="0"/>
              </a:spcAft>
              <a:buNone/>
            </a:pPr>
            <a:fld id="{00000000-1234-1234-1234-123412341234}" type="slidenum">
              <a:rPr lang="en-US" sz="1200" b="0" i="0" u="none" strike="noStrike" cap="none" smtClean="0">
                <a:solidFill>
                  <a:schemeClr val="dk1"/>
                </a:solidFill>
                <a:latin typeface="Calibri"/>
                <a:ea typeface="Calibri"/>
                <a:cs typeface="Calibri"/>
                <a:sym typeface="Calibri"/>
              </a:rPr>
              <a:t>22</a:t>
            </a:fld>
            <a:endParaRPr 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62640029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2"/>
        <p:cNvGrpSpPr/>
        <p:nvPr/>
      </p:nvGrpSpPr>
      <p:grpSpPr>
        <a:xfrm>
          <a:off x="0" y="0"/>
          <a:ext cx="0" cy="0"/>
          <a:chOff x="0" y="0"/>
          <a:chExt cx="0" cy="0"/>
        </a:xfrm>
      </p:grpSpPr>
      <p:sp>
        <p:nvSpPr>
          <p:cNvPr id="183" name="Google Shape;183;p22: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84" name="Google Shape;184;p22: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8"/>
        <p:cNvGrpSpPr/>
        <p:nvPr/>
      </p:nvGrpSpPr>
      <p:grpSpPr>
        <a:xfrm>
          <a:off x="0" y="0"/>
          <a:ext cx="0" cy="0"/>
          <a:chOff x="0" y="0"/>
          <a:chExt cx="0" cy="0"/>
        </a:xfrm>
      </p:grpSpPr>
      <p:sp>
        <p:nvSpPr>
          <p:cNvPr id="189" name="Google Shape;189;p23: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90" name="Google Shape;190;p23: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dirty="0"/>
              <a:t>Building relationships through collaboration is essential for high quality curriculum development and better outcomes for children – with families at the center of all assessment, intervention, planning and progress monitoring activities</a:t>
            </a:r>
            <a:endParaRPr dirty="0"/>
          </a:p>
          <a:p>
            <a:pPr marL="0" marR="0" lvl="0" indent="0" algn="l" rtl="0">
              <a:lnSpc>
                <a:spcPct val="100000"/>
              </a:lnSpc>
              <a:spcBef>
                <a:spcPts val="0"/>
              </a:spcBef>
              <a:spcAft>
                <a:spcPts val="0"/>
              </a:spcAft>
              <a:buClr>
                <a:schemeClr val="dk1"/>
              </a:buClr>
              <a:buSzPts val="1200"/>
              <a:buFont typeface="Calibri"/>
              <a:buNone/>
            </a:pPr>
            <a:r>
              <a:rPr lang="en-US" dirty="0"/>
              <a:t>Division for Early Childhood. (2014). DEC recommended practices in early intervention/early childhood special education 2014. Retrieved from http://www.dec-sped.org/recommendedpractices</a:t>
            </a:r>
            <a:endParaRPr dirty="0"/>
          </a:p>
          <a:p>
            <a:pPr marL="0" marR="0" lvl="0" indent="0" algn="l" rtl="0">
              <a:lnSpc>
                <a:spcPct val="100000"/>
              </a:lnSpc>
              <a:spcBef>
                <a:spcPts val="0"/>
              </a:spcBef>
              <a:spcAft>
                <a:spcPts val="0"/>
              </a:spcAft>
              <a:buClr>
                <a:schemeClr val="dk1"/>
              </a:buClr>
              <a:buSzPts val="1200"/>
              <a:buFont typeface="Calibri"/>
              <a:buNone/>
            </a:pPr>
            <a:r>
              <a:rPr lang="en-US" sz="1200" b="0" i="0" dirty="0">
                <a:solidFill>
                  <a:schemeClr val="dk1"/>
                </a:solidFill>
                <a:latin typeface="Calibri"/>
                <a:ea typeface="Calibri"/>
                <a:cs typeface="Calibri"/>
                <a:sym typeface="Calibri"/>
              </a:rPr>
              <a:t>Odom, S. L., &amp; </a:t>
            </a:r>
            <a:r>
              <a:rPr lang="en-US" sz="1200" b="0" i="0" dirty="0" err="1">
                <a:solidFill>
                  <a:schemeClr val="dk1"/>
                </a:solidFill>
                <a:latin typeface="Calibri"/>
                <a:ea typeface="Calibri"/>
                <a:cs typeface="Calibri"/>
                <a:sym typeface="Calibri"/>
              </a:rPr>
              <a:t>Wolery</a:t>
            </a:r>
            <a:r>
              <a:rPr lang="en-US" sz="1200" b="0" i="0" dirty="0">
                <a:solidFill>
                  <a:schemeClr val="dk1"/>
                </a:solidFill>
                <a:latin typeface="Calibri"/>
                <a:ea typeface="Calibri"/>
                <a:cs typeface="Calibri"/>
                <a:sym typeface="Calibri"/>
              </a:rPr>
              <a:t>, M. (2003). A unified theory of practice in early intervention/early childhood special education: Evidence-based practices. </a:t>
            </a:r>
            <a:r>
              <a:rPr lang="en-US" sz="1200" b="0" i="1" dirty="0">
                <a:solidFill>
                  <a:schemeClr val="dk1"/>
                </a:solidFill>
                <a:latin typeface="Calibri"/>
                <a:ea typeface="Calibri"/>
                <a:cs typeface="Calibri"/>
                <a:sym typeface="Calibri"/>
              </a:rPr>
              <a:t>The Journal of Special Education</a:t>
            </a:r>
            <a:endParaRPr dirty="0"/>
          </a:p>
          <a:p>
            <a:pPr marL="0" lvl="0" indent="0" algn="l" rtl="0">
              <a:spcBef>
                <a:spcPts val="0"/>
              </a:spcBef>
              <a:spcAft>
                <a:spcPts val="0"/>
              </a:spcAft>
              <a:buNone/>
            </a:pPr>
            <a:endParaRPr dirty="0"/>
          </a:p>
        </p:txBody>
      </p:sp>
      <p:sp>
        <p:nvSpPr>
          <p:cNvPr id="191" name="Google Shape;191;p23: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24</a:t>
            </a:fld>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5"/>
        <p:cNvGrpSpPr/>
        <p:nvPr/>
      </p:nvGrpSpPr>
      <p:grpSpPr>
        <a:xfrm>
          <a:off x="0" y="0"/>
          <a:ext cx="0" cy="0"/>
          <a:chOff x="0" y="0"/>
          <a:chExt cx="0" cy="0"/>
        </a:xfrm>
      </p:grpSpPr>
      <p:sp>
        <p:nvSpPr>
          <p:cNvPr id="196" name="Google Shape;196;p24: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en-US" dirty="0"/>
              <a:t>https://www.draccess.org/videolibrary/InclusionAndJoy</a:t>
            </a:r>
          </a:p>
          <a:p>
            <a:pPr marL="0" lvl="0" indent="0" algn="l" rtl="0">
              <a:spcBef>
                <a:spcPts val="0"/>
              </a:spcBef>
              <a:spcAft>
                <a:spcPts val="0"/>
              </a:spcAft>
              <a:buNone/>
            </a:pPr>
            <a:r>
              <a:rPr lang="en-US" dirty="0"/>
              <a:t>https://vimeo.com/138219969</a:t>
            </a:r>
            <a:endParaRPr dirty="0"/>
          </a:p>
        </p:txBody>
      </p:sp>
      <p:sp>
        <p:nvSpPr>
          <p:cNvPr id="197" name="Google Shape;197;p24: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57200" marR="0" lvl="0" indent="-228600" algn="l" defTabSz="914400" rtl="0" eaLnBrk="1" fontAlgn="auto" latinLnBrk="0" hangingPunct="1">
              <a:lnSpc>
                <a:spcPct val="100000"/>
              </a:lnSpc>
              <a:spcBef>
                <a:spcPts val="0"/>
              </a:spcBef>
              <a:spcAft>
                <a:spcPts val="0"/>
              </a:spcAft>
              <a:buClr>
                <a:srgbClr val="000000"/>
              </a:buClr>
              <a:buSzPts val="1400"/>
              <a:buFont typeface="Arial"/>
              <a:buNone/>
              <a:tabLst/>
              <a:defRPr/>
            </a:pPr>
            <a:r>
              <a:rPr lang="en-US" sz="1200" b="0" i="0" u="sng" strike="noStrike" cap="none" dirty="0">
                <a:solidFill>
                  <a:schemeClr val="dk1"/>
                </a:solidFill>
                <a:effectLst/>
                <a:latin typeface="Calibri"/>
                <a:ea typeface="Calibri"/>
                <a:cs typeface="Calibri"/>
                <a:sym typeface="Calibri"/>
                <a:hlinkClick r:id="rId3"/>
              </a:rPr>
              <a:t>https://vimeo.com/138219969</a:t>
            </a:r>
            <a:r>
              <a:rPr lang="en-US" sz="1200" b="0" i="0" u="none" strike="noStrike" cap="none" dirty="0">
                <a:solidFill>
                  <a:schemeClr val="dk1"/>
                </a:solidFill>
                <a:effectLst/>
                <a:latin typeface="Calibri"/>
                <a:ea typeface="Calibri"/>
                <a:cs typeface="Calibri"/>
                <a:sym typeface="Calibri"/>
              </a:rPr>
              <a:t> </a:t>
            </a:r>
          </a:p>
          <a:p>
            <a:endParaRPr lang="en-US" dirty="0"/>
          </a:p>
        </p:txBody>
      </p:sp>
      <p:sp>
        <p:nvSpPr>
          <p:cNvPr id="4" name="Slide Number Placeholder 3"/>
          <p:cNvSpPr>
            <a:spLocks noGrp="1"/>
          </p:cNvSpPr>
          <p:nvPr>
            <p:ph type="sldNum" idx="10"/>
          </p:nvPr>
        </p:nvSpPr>
        <p:spPr/>
        <p:txBody>
          <a:bodyPr/>
          <a:lstStyle/>
          <a:p>
            <a:pPr marL="0" marR="0" lvl="0" indent="0" algn="r" rtl="0">
              <a:spcBef>
                <a:spcPts val="0"/>
              </a:spcBef>
              <a:spcAft>
                <a:spcPts val="0"/>
              </a:spcAft>
              <a:buNone/>
            </a:pPr>
            <a:fld id="{00000000-1234-1234-1234-123412341234}" type="slidenum">
              <a:rPr lang="en-US" sz="1200" b="0" i="0" u="none" strike="noStrike" cap="none" smtClean="0">
                <a:solidFill>
                  <a:schemeClr val="dk1"/>
                </a:solidFill>
                <a:latin typeface="Calibri"/>
                <a:ea typeface="Calibri"/>
                <a:cs typeface="Calibri"/>
                <a:sym typeface="Calibri"/>
              </a:rPr>
              <a:t>26</a:t>
            </a:fld>
            <a:endParaRPr 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263942232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1"/>
        <p:cNvGrpSpPr/>
        <p:nvPr/>
      </p:nvGrpSpPr>
      <p:grpSpPr>
        <a:xfrm>
          <a:off x="0" y="0"/>
          <a:ext cx="0" cy="0"/>
          <a:chOff x="0" y="0"/>
          <a:chExt cx="0" cy="0"/>
        </a:xfrm>
      </p:grpSpPr>
      <p:sp>
        <p:nvSpPr>
          <p:cNvPr id="202" name="Google Shape;202;p25: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03" name="Google Shape;203;p25: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dirty="0">
                <a:hlinkClick r:id="rId3"/>
              </a:rPr>
              <a:t>Finding a Common Lens: Competencies Across Professional Disc... : Infants &amp; Young Children (lww.com)</a:t>
            </a:r>
            <a:endParaRPr lang="en-US" dirty="0"/>
          </a:p>
          <a:p>
            <a:pPr marL="0" lvl="0" indent="0" algn="l" rtl="0">
              <a:spcBef>
                <a:spcPts val="0"/>
              </a:spcBef>
              <a:spcAft>
                <a:spcPts val="0"/>
              </a:spcAft>
              <a:buNone/>
            </a:pPr>
            <a:r>
              <a:rPr lang="en-US" dirty="0"/>
              <a:t>https://journals.lww.com/iycjournal/Fulltext/2019/10000/Finding_a_Common_Lens__Competencies_Across.6.aspx</a:t>
            </a:r>
          </a:p>
          <a:p>
            <a:pPr marL="0" lvl="0" indent="0" algn="l" rtl="0">
              <a:spcBef>
                <a:spcPts val="0"/>
              </a:spcBef>
              <a:spcAft>
                <a:spcPts val="0"/>
              </a:spcAft>
              <a:buNone/>
            </a:pPr>
            <a:endParaRPr lang="en-US" dirty="0"/>
          </a:p>
          <a:p>
            <a:pPr marL="0" lvl="0" indent="0" algn="l" rtl="0">
              <a:spcBef>
                <a:spcPts val="0"/>
              </a:spcBef>
              <a:spcAft>
                <a:spcPts val="0"/>
              </a:spcAft>
              <a:buNone/>
            </a:pPr>
            <a:r>
              <a:rPr lang="en-US" dirty="0">
                <a:hlinkClick r:id="rId4"/>
              </a:rPr>
              <a:t>State Early Learning and Development Standards: A Unified Curriculum Framework for All Young Children - Mary Beth </a:t>
            </a:r>
            <a:r>
              <a:rPr lang="en-US" dirty="0" err="1">
                <a:hlinkClick r:id="rId4"/>
              </a:rPr>
              <a:t>Bruder</a:t>
            </a:r>
            <a:r>
              <a:rPr lang="en-US" dirty="0">
                <a:hlinkClick r:id="rId4"/>
              </a:rPr>
              <a:t>, Kelly E. Ferreira, 2021 (sagepub.com)</a:t>
            </a:r>
            <a:endParaRPr lang="en-US" dirty="0"/>
          </a:p>
          <a:p>
            <a:pPr marL="0" lvl="0" indent="0" algn="l" rtl="0">
              <a:spcBef>
                <a:spcPts val="0"/>
              </a:spcBef>
              <a:spcAft>
                <a:spcPts val="0"/>
              </a:spcAft>
              <a:buNone/>
            </a:pPr>
            <a:r>
              <a:rPr lang="en-US" dirty="0"/>
              <a:t>https://journals.sagepub.com/doi/10.1177/0271121420981130</a:t>
            </a:r>
            <a:endParaRPr dirty="0"/>
          </a:p>
        </p:txBody>
      </p:sp>
      <p:sp>
        <p:nvSpPr>
          <p:cNvPr id="204" name="Google Shape;204;p25: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27</a:t>
            </a:fld>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8"/>
        <p:cNvGrpSpPr/>
        <p:nvPr/>
      </p:nvGrpSpPr>
      <p:grpSpPr>
        <a:xfrm>
          <a:off x="0" y="0"/>
          <a:ext cx="0" cy="0"/>
          <a:chOff x="0" y="0"/>
          <a:chExt cx="0" cy="0"/>
        </a:xfrm>
      </p:grpSpPr>
      <p:sp>
        <p:nvSpPr>
          <p:cNvPr id="209" name="Google Shape;209;p26: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10" name="Google Shape;210;p26: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dirty="0"/>
              <a:t>https://connectmodules.dec-sped.org/connect-modules/resources/videos/video-1-17/</a:t>
            </a:r>
          </a:p>
          <a:p>
            <a:pPr marL="0" lvl="0" indent="0" algn="l" rtl="0">
              <a:spcBef>
                <a:spcPts val="0"/>
              </a:spcBef>
              <a:spcAft>
                <a:spcPts val="0"/>
              </a:spcAft>
              <a:buNone/>
            </a:pPr>
            <a:endParaRPr lang="en-US" dirty="0"/>
          </a:p>
          <a:p>
            <a:pPr marL="0" lvl="0" indent="0" algn="l" rtl="0">
              <a:spcBef>
                <a:spcPts val="0"/>
              </a:spcBef>
              <a:spcAft>
                <a:spcPts val="0"/>
              </a:spcAft>
              <a:buNone/>
            </a:pPr>
            <a:r>
              <a:rPr lang="en-US" dirty="0"/>
              <a:t>https://www.naeyc.org/sites/default/files/globally-shared/downloads/PDFs/resources/position-statements/PrmtgPositiveOutcomes.pdf</a:t>
            </a:r>
          </a:p>
          <a:p>
            <a:pPr marL="0" lvl="0" indent="0" algn="l" rtl="0">
              <a:spcBef>
                <a:spcPts val="0"/>
              </a:spcBef>
              <a:spcAft>
                <a:spcPts val="0"/>
              </a:spcAft>
              <a:buNone/>
            </a:pPr>
            <a:endParaRPr lang="en-US" dirty="0"/>
          </a:p>
          <a:p>
            <a:pPr marL="0" lvl="0" indent="0" algn="l" rtl="0">
              <a:spcBef>
                <a:spcPts val="0"/>
              </a:spcBef>
              <a:spcAft>
                <a:spcPts val="0"/>
              </a:spcAft>
              <a:buNone/>
            </a:pPr>
            <a:r>
              <a:rPr lang="en-US" dirty="0"/>
              <a:t>https://draccess.org/</a:t>
            </a:r>
          </a:p>
          <a:p>
            <a:pPr marL="0" lvl="0" indent="0" algn="l" rtl="0">
              <a:spcBef>
                <a:spcPts val="0"/>
              </a:spcBef>
              <a:spcAft>
                <a:spcPts val="0"/>
              </a:spcAft>
              <a:buNone/>
            </a:pPr>
            <a:endParaRPr lang="en-US" dirty="0"/>
          </a:p>
          <a:p>
            <a:pPr marL="0" lvl="0" indent="0" algn="l" rtl="0">
              <a:spcBef>
                <a:spcPts val="0"/>
              </a:spcBef>
              <a:spcAft>
                <a:spcPts val="0"/>
              </a:spcAft>
              <a:buNone/>
            </a:pPr>
            <a:r>
              <a:rPr lang="en-US" dirty="0"/>
              <a:t>https://files.eric.ed.gov/fulltext/EJ785946.pdf</a:t>
            </a:r>
          </a:p>
          <a:p>
            <a:pPr marL="0" lvl="0" indent="0" algn="l" rtl="0">
              <a:spcBef>
                <a:spcPts val="0"/>
              </a:spcBef>
              <a:spcAft>
                <a:spcPts val="0"/>
              </a:spcAft>
              <a:buNone/>
            </a:pPr>
            <a:r>
              <a:rPr lang="en-US" dirty="0"/>
              <a:t>https://www.cast.org/impact/universal-design-for-learning-udl</a:t>
            </a:r>
          </a:p>
          <a:p>
            <a:pPr marL="0" lvl="0" indent="0" algn="l" rtl="0">
              <a:spcBef>
                <a:spcPts val="0"/>
              </a:spcBef>
              <a:spcAft>
                <a:spcPts val="0"/>
              </a:spcAft>
              <a:buNone/>
            </a:pPr>
            <a:endParaRPr dirty="0"/>
          </a:p>
        </p:txBody>
      </p:sp>
      <p:sp>
        <p:nvSpPr>
          <p:cNvPr id="211" name="Google Shape;211;p26: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28</a:t>
            </a:fld>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0"/>
        <p:cNvGrpSpPr/>
        <p:nvPr/>
      </p:nvGrpSpPr>
      <p:grpSpPr>
        <a:xfrm>
          <a:off x="0" y="0"/>
          <a:ext cx="0" cy="0"/>
          <a:chOff x="0" y="0"/>
          <a:chExt cx="0" cy="0"/>
        </a:xfrm>
      </p:grpSpPr>
      <p:sp>
        <p:nvSpPr>
          <p:cNvPr id="61" name="Google Shape;61;p3: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62" name="Google Shape;62;p3: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6"/>
        <p:cNvGrpSpPr/>
        <p:nvPr/>
      </p:nvGrpSpPr>
      <p:grpSpPr>
        <a:xfrm>
          <a:off x="0" y="0"/>
          <a:ext cx="0" cy="0"/>
          <a:chOff x="0" y="0"/>
          <a:chExt cx="0" cy="0"/>
        </a:xfrm>
      </p:grpSpPr>
      <p:sp>
        <p:nvSpPr>
          <p:cNvPr id="67" name="Google Shape;67;p4: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68" name="Google Shape;68;p4: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2"/>
        <p:cNvGrpSpPr/>
        <p:nvPr/>
      </p:nvGrpSpPr>
      <p:grpSpPr>
        <a:xfrm>
          <a:off x="0" y="0"/>
          <a:ext cx="0" cy="0"/>
          <a:chOff x="0" y="0"/>
          <a:chExt cx="0" cy="0"/>
        </a:xfrm>
      </p:grpSpPr>
      <p:sp>
        <p:nvSpPr>
          <p:cNvPr id="73" name="Google Shape;73;p5: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74" name="Google Shape;74;p5: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Google Shape;86;p7: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87" name="Google Shape;87;p7: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dirty="0"/>
              <a:t>https://www.youtube.com/watch?app=desktop&amp;v=Hz_d-cikWmI</a:t>
            </a:r>
            <a:endParaRPr dirty="0"/>
          </a:p>
        </p:txBody>
      </p:sp>
      <p:sp>
        <p:nvSpPr>
          <p:cNvPr id="88" name="Google Shape;88;p7: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6</a:t>
            </a:fld>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57200" marR="0" lvl="0" indent="-228600" algn="l" defTabSz="914400" rtl="0" eaLnBrk="1" fontAlgn="auto" latinLnBrk="0" hangingPunct="1">
              <a:lnSpc>
                <a:spcPct val="100000"/>
              </a:lnSpc>
              <a:spcBef>
                <a:spcPts val="0"/>
              </a:spcBef>
              <a:spcAft>
                <a:spcPts val="0"/>
              </a:spcAft>
              <a:buClr>
                <a:srgbClr val="000000"/>
              </a:buClr>
              <a:buSzPts val="1400"/>
              <a:buFont typeface="Arial"/>
              <a:buNone/>
              <a:tabLst/>
              <a:defRPr/>
            </a:pPr>
            <a:r>
              <a:rPr lang="en-US" dirty="0"/>
              <a:t>https://www.youtube.com/watch?app=desktop&amp;v=Hz_d-cikWmI</a:t>
            </a:r>
          </a:p>
          <a:p>
            <a:endParaRPr lang="en-US" dirty="0"/>
          </a:p>
        </p:txBody>
      </p:sp>
      <p:sp>
        <p:nvSpPr>
          <p:cNvPr id="4" name="Slide Number Placeholder 3"/>
          <p:cNvSpPr>
            <a:spLocks noGrp="1"/>
          </p:cNvSpPr>
          <p:nvPr>
            <p:ph type="sldNum" idx="12"/>
          </p:nvPr>
        </p:nvSpPr>
        <p:spPr/>
        <p:txBody>
          <a:bodyPr/>
          <a:lstStyle/>
          <a:p>
            <a:pPr marL="0" marR="0" lvl="0" indent="0" algn="r" rtl="0">
              <a:spcBef>
                <a:spcPts val="0"/>
              </a:spcBef>
              <a:spcAft>
                <a:spcPts val="0"/>
              </a:spcAft>
              <a:buNone/>
            </a:pPr>
            <a:fld id="{00000000-1234-1234-1234-123412341234}" type="slidenum">
              <a:rPr lang="en-US" sz="1200" b="0" i="0" u="none" strike="noStrike" cap="none" smtClean="0">
                <a:solidFill>
                  <a:schemeClr val="dk1"/>
                </a:solidFill>
                <a:latin typeface="Calibri"/>
                <a:ea typeface="Calibri"/>
                <a:cs typeface="Calibri"/>
                <a:sym typeface="Calibri"/>
              </a:rPr>
              <a:t>7</a:t>
            </a:fld>
            <a:endParaRPr 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103642959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Google Shape;93;p8: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4" name="Google Shape;94;p8: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Google Shape;99;p9: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00" name="Google Shape;100;p9: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85800" y="1122363"/>
            <a:ext cx="7772400" cy="2387600"/>
          </a:xfrm>
        </p:spPr>
        <p:txBody>
          <a:bodyPr anchor="b"/>
          <a:lstStyle>
            <a:lvl1pPr algn="ctr">
              <a:defRPr sz="6000" b="1">
                <a:solidFill>
                  <a:srgbClr val="121F88"/>
                </a:solidFill>
                <a:latin typeface="+mn-lt"/>
              </a:defRPr>
            </a:lvl1pPr>
          </a:lstStyle>
          <a:p>
            <a:r>
              <a:rPr lang="en-US" dirty="0"/>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Tree>
    <p:extLst>
      <p:ext uri="{BB962C8B-B14F-4D97-AF65-F5344CB8AC3E}">
        <p14:creationId xmlns:p14="http://schemas.microsoft.com/office/powerpoint/2010/main" val="30234736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lvl1pPr>
              <a:defRPr b="1">
                <a:solidFill>
                  <a:srgbClr val="121F88"/>
                </a:solidFill>
                <a:latin typeface="+mn-lt"/>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8334796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Obj" preserve="1">
  <p:cSld name="1_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25336373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2_Blank">
    <p:spTree>
      <p:nvGrpSpPr>
        <p:cNvPr id="1" name=""/>
        <p:cNvGrpSpPr/>
        <p:nvPr/>
      </p:nvGrpSpPr>
      <p:grpSpPr>
        <a:xfrm>
          <a:off x="0" y="0"/>
          <a:ext cx="0" cy="0"/>
          <a:chOff x="0" y="0"/>
          <a:chExt cx="0" cy="0"/>
        </a:xfrm>
      </p:grpSpPr>
      <p:sp>
        <p:nvSpPr>
          <p:cNvPr id="3" name="TextBox 1">
            <a:extLst>
              <a:ext uri="{FF2B5EF4-FFF2-40B4-BE49-F238E27FC236}">
                <a16:creationId xmlns:a16="http://schemas.microsoft.com/office/drawing/2014/main" id="{1B0E09F6-985B-094C-9604-A3B45E92B5D3}"/>
              </a:ext>
            </a:extLst>
          </p:cNvPr>
          <p:cNvSpPr txBox="1"/>
          <p:nvPr userDrawn="1"/>
        </p:nvSpPr>
        <p:spPr>
          <a:xfrm>
            <a:off x="178068" y="2152657"/>
            <a:ext cx="8787865" cy="2552686"/>
          </a:xfrm>
          <a:prstGeom prst="rect">
            <a:avLst/>
          </a:prstGeom>
          <a:noFill/>
        </p:spPr>
        <p:txBody>
          <a:bodyPr wrap="square" rtlCol="0">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a:lnSpc>
                <a:spcPct val="107000"/>
              </a:lnSpc>
              <a:spcBef>
                <a:spcPts val="0"/>
              </a:spcBef>
              <a:spcAft>
                <a:spcPts val="800"/>
              </a:spcAft>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This is a product of the Early Childhood Personnel Center (ECPC) awarded to the University of Connecticut Center for Excellence in Developmental Disabilities and was made possible by Cooperative Agreement #H325B170008 which is funded by the U.S. Department of Education, Office of Special Education Programs. However, the content does not necessarily represent the policy of the Department of Education, and you should not assume endorsement by the Federal Government. University of Connecticut Center for Excellence in Developmental Disabilities Education, Research and Service© 2022. All rights reserved. </a:t>
            </a:r>
          </a:p>
          <a:p>
            <a:pPr marL="0" marR="0">
              <a:lnSpc>
                <a:spcPct val="107000"/>
              </a:lnSpc>
              <a:spcBef>
                <a:spcPts val="0"/>
              </a:spcBef>
              <a:spcAft>
                <a:spcPts val="800"/>
              </a:spcAft>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263 Farmington Avenue, Farmington, CT 06030-6222 • 860.679.1500 • infoucedd@uchc.edu</a:t>
            </a:r>
          </a:p>
        </p:txBody>
      </p:sp>
    </p:spTree>
    <p:extLst>
      <p:ext uri="{BB962C8B-B14F-4D97-AF65-F5344CB8AC3E}">
        <p14:creationId xmlns:p14="http://schemas.microsoft.com/office/powerpoint/2010/main" val="41026308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solidFill>
                  <a:srgbClr val="121F88"/>
                </a:solidFill>
                <a:latin typeface="+mn-lt"/>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6084831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b="1">
                <a:solidFill>
                  <a:srgbClr val="121F88"/>
                </a:solidFill>
                <a:latin typeface="+mn-lt"/>
              </a:defRPr>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38841981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solidFill>
                  <a:srgbClr val="121F88"/>
                </a:solidFill>
                <a:latin typeface="+mn-lt"/>
              </a:defRPr>
            </a:lvl1pPr>
          </a:lstStyle>
          <a:p>
            <a:r>
              <a:rPr lang="en-US"/>
              <a:t>Click to edit Master title style</a:t>
            </a:r>
            <a:endParaRPr lang="en-US" dirty="0"/>
          </a:p>
        </p:txBody>
      </p:sp>
      <p:sp>
        <p:nvSpPr>
          <p:cNvPr id="3" name="Content Placeholder 2"/>
          <p:cNvSpPr>
            <a:spLocks noGrp="1"/>
          </p:cNvSpPr>
          <p:nvPr>
            <p:ph sz="half" idx="1"/>
          </p:nvPr>
        </p:nvSpPr>
        <p:spPr>
          <a:xfrm>
            <a:off x="628650" y="2743199"/>
            <a:ext cx="3886200" cy="3433763"/>
          </a:xfrm>
          <a:solidFill>
            <a:srgbClr val="8FAFCF"/>
          </a:solidFill>
        </p:spPr>
        <p:txBody>
          <a:bodyPr/>
          <a:lstStyle>
            <a:lvl1pPr>
              <a:defRPr sz="2400"/>
            </a:lvl1pPr>
            <a:lvl2pPr>
              <a:defRPr sz="2000"/>
            </a:lvl2pPr>
            <a:lvl3pPr>
              <a:defRPr sz="1800"/>
            </a:lvl3pPr>
            <a:lvl4pPr>
              <a:defRPr sz="1600"/>
            </a:lvl4pPr>
            <a:lvl5pPr marL="1828800" indent="0">
              <a:buNone/>
              <a:defRPr/>
            </a:lvl5pPr>
          </a:lstStyle>
          <a:p>
            <a:pPr lvl="0"/>
            <a:r>
              <a:rPr lang="en-US"/>
              <a:t>Click to edit Master text styles</a:t>
            </a:r>
          </a:p>
          <a:p>
            <a:pPr lvl="1"/>
            <a:r>
              <a:rPr lang="en-US"/>
              <a:t>Second level</a:t>
            </a:r>
          </a:p>
          <a:p>
            <a:pPr lvl="2"/>
            <a:r>
              <a:rPr lang="en-US"/>
              <a:t>Third level</a:t>
            </a:r>
          </a:p>
          <a:p>
            <a:pPr lvl="3"/>
            <a:r>
              <a:rPr lang="en-US"/>
              <a:t>Fourth level</a:t>
            </a:r>
          </a:p>
        </p:txBody>
      </p:sp>
      <p:sp>
        <p:nvSpPr>
          <p:cNvPr id="5" name="Content Placeholder 2"/>
          <p:cNvSpPr>
            <a:spLocks noGrp="1"/>
          </p:cNvSpPr>
          <p:nvPr>
            <p:ph sz="half" idx="10" hasCustomPrompt="1"/>
          </p:nvPr>
        </p:nvSpPr>
        <p:spPr>
          <a:xfrm>
            <a:off x="628650" y="1998955"/>
            <a:ext cx="3886200" cy="628836"/>
          </a:xfrm>
          <a:solidFill>
            <a:srgbClr val="1B2246"/>
          </a:solidFill>
          <a:ln w="38100">
            <a:solidFill>
              <a:srgbClr val="8FAFCF"/>
            </a:solidFill>
          </a:ln>
        </p:spPr>
        <p:txBody>
          <a:bodyPr anchor="ctr">
            <a:normAutofit/>
          </a:bodyPr>
          <a:lstStyle>
            <a:lvl1pPr marL="0" indent="0">
              <a:buNone/>
              <a:defRPr sz="2400" b="1">
                <a:solidFill>
                  <a:schemeClr val="bg1"/>
                </a:solidFill>
              </a:defRPr>
            </a:lvl1pPr>
          </a:lstStyle>
          <a:p>
            <a:pPr lvl="0"/>
            <a:r>
              <a:rPr lang="en-US" dirty="0"/>
              <a:t>EDIT MASTER TEXT STYLES</a:t>
            </a:r>
          </a:p>
        </p:txBody>
      </p:sp>
      <p:sp>
        <p:nvSpPr>
          <p:cNvPr id="6" name="Content Placeholder 2"/>
          <p:cNvSpPr>
            <a:spLocks noGrp="1"/>
          </p:cNvSpPr>
          <p:nvPr>
            <p:ph sz="half" idx="11"/>
          </p:nvPr>
        </p:nvSpPr>
        <p:spPr>
          <a:xfrm>
            <a:off x="4629150" y="2743199"/>
            <a:ext cx="3886200" cy="3433763"/>
          </a:xfrm>
          <a:solidFill>
            <a:srgbClr val="FF9797"/>
          </a:solidFill>
        </p:spPr>
        <p:txBody>
          <a:bodyPr/>
          <a:lstStyle>
            <a:lvl1pPr>
              <a:defRPr sz="2400"/>
            </a:lvl1pPr>
            <a:lvl2pPr>
              <a:defRPr sz="2000"/>
            </a:lvl2pPr>
            <a:lvl3pPr>
              <a:defRPr sz="1800"/>
            </a:lvl3pPr>
            <a:lvl4pPr>
              <a:defRPr sz="1600"/>
            </a:lvl4pPr>
            <a:lvl5pPr marL="1828800" indent="0">
              <a:buNone/>
              <a:defRPr/>
            </a:lvl5pPr>
          </a:lstStyle>
          <a:p>
            <a:pPr lvl="0"/>
            <a:r>
              <a:rPr lang="en-US"/>
              <a:t>Click to edit Master text styles</a:t>
            </a:r>
          </a:p>
          <a:p>
            <a:pPr lvl="1"/>
            <a:r>
              <a:rPr lang="en-US"/>
              <a:t>Second level</a:t>
            </a:r>
          </a:p>
          <a:p>
            <a:pPr lvl="2"/>
            <a:r>
              <a:rPr lang="en-US"/>
              <a:t>Third level</a:t>
            </a:r>
          </a:p>
          <a:p>
            <a:pPr lvl="3"/>
            <a:r>
              <a:rPr lang="en-US"/>
              <a:t>Fourth level</a:t>
            </a:r>
          </a:p>
        </p:txBody>
      </p:sp>
      <p:sp>
        <p:nvSpPr>
          <p:cNvPr id="7" name="Content Placeholder 2"/>
          <p:cNvSpPr>
            <a:spLocks noGrp="1"/>
          </p:cNvSpPr>
          <p:nvPr>
            <p:ph sz="half" idx="12" hasCustomPrompt="1"/>
          </p:nvPr>
        </p:nvSpPr>
        <p:spPr>
          <a:xfrm>
            <a:off x="4629150" y="1998955"/>
            <a:ext cx="3886200" cy="628836"/>
          </a:xfrm>
          <a:solidFill>
            <a:srgbClr val="C00000"/>
          </a:solidFill>
          <a:ln w="38100">
            <a:solidFill>
              <a:srgbClr val="FF9797"/>
            </a:solidFill>
          </a:ln>
        </p:spPr>
        <p:txBody>
          <a:bodyPr anchor="ctr">
            <a:normAutofit/>
          </a:bodyPr>
          <a:lstStyle>
            <a:lvl1pPr marL="0" indent="0">
              <a:buNone/>
              <a:defRPr sz="2400" b="1">
                <a:solidFill>
                  <a:schemeClr val="bg1"/>
                </a:solidFill>
              </a:defRPr>
            </a:lvl1pPr>
          </a:lstStyle>
          <a:p>
            <a:pPr lvl="0"/>
            <a:r>
              <a:rPr lang="en-US" dirty="0"/>
              <a:t>EDIT MASTER TEXT STYLES</a:t>
            </a:r>
          </a:p>
        </p:txBody>
      </p:sp>
    </p:spTree>
    <p:extLst>
      <p:ext uri="{BB962C8B-B14F-4D97-AF65-F5344CB8AC3E}">
        <p14:creationId xmlns:p14="http://schemas.microsoft.com/office/powerpoint/2010/main" val="22131102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solidFill>
                  <a:srgbClr val="121F88"/>
                </a:solidFill>
                <a:latin typeface="+mn-lt"/>
              </a:defRPr>
            </a:lvl1pPr>
          </a:lstStyle>
          <a:p>
            <a:r>
              <a:rPr lang="en-US"/>
              <a:t>Click to edit Master title style</a:t>
            </a:r>
            <a:endParaRPr lang="en-US" dirty="0"/>
          </a:p>
        </p:txBody>
      </p:sp>
    </p:spTree>
    <p:extLst>
      <p:ext uri="{BB962C8B-B14F-4D97-AF65-F5344CB8AC3E}">
        <p14:creationId xmlns:p14="http://schemas.microsoft.com/office/powerpoint/2010/main" val="2485714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1621216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b="1">
                <a:solidFill>
                  <a:srgbClr val="121F88"/>
                </a:solidFill>
                <a:latin typeface="+mn-lt"/>
              </a:defRPr>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21180441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b="1">
                <a:solidFill>
                  <a:srgbClr val="002060"/>
                </a:solidFill>
                <a:latin typeface="+mn-lt"/>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38542798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solidFill>
                  <a:srgbClr val="121F88"/>
                </a:solidFill>
                <a:latin typeface="+mn-lt"/>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0488957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grpSp>
        <p:nvGrpSpPr>
          <p:cNvPr id="19" name="Group 18"/>
          <p:cNvGrpSpPr/>
          <p:nvPr userDrawn="1"/>
        </p:nvGrpSpPr>
        <p:grpSpPr>
          <a:xfrm>
            <a:off x="0" y="6421043"/>
            <a:ext cx="9144000" cy="2"/>
            <a:chOff x="0" y="6475411"/>
            <a:chExt cx="9144000" cy="2"/>
          </a:xfrm>
        </p:grpSpPr>
        <p:cxnSp>
          <p:nvCxnSpPr>
            <p:cNvPr id="8" name="AutoShape 2"/>
            <p:cNvCxnSpPr>
              <a:cxnSpLocks noChangeShapeType="1"/>
            </p:cNvCxnSpPr>
            <p:nvPr userDrawn="1"/>
          </p:nvCxnSpPr>
          <p:spPr bwMode="auto">
            <a:xfrm>
              <a:off x="0" y="6475413"/>
              <a:ext cx="9144000" cy="0"/>
            </a:xfrm>
            <a:prstGeom prst="straightConnector1">
              <a:avLst/>
            </a:prstGeom>
            <a:noFill/>
            <a:ln w="57150" cmpd="sng">
              <a:solidFill>
                <a:srgbClr val="121F88"/>
              </a:solidFill>
              <a:round/>
              <a:headEnd type="none" w="med" len="med"/>
              <a:tailEnd type="none" w="med" len="med"/>
            </a:ln>
            <a:extLst>
              <a:ext uri="{909E8E84-426E-40DD-AFC4-6F175D3DCCD1}">
                <a14:hiddenFill xmlns:a14="http://schemas.microsoft.com/office/drawing/2010/main">
                  <a:noFill/>
                </a14:hiddenFill>
              </a:ext>
            </a:extLst>
          </p:spPr>
        </p:cxnSp>
        <p:cxnSp>
          <p:nvCxnSpPr>
            <p:cNvPr id="13" name="AutoShape 2"/>
            <p:cNvCxnSpPr>
              <a:cxnSpLocks noChangeShapeType="1"/>
            </p:cNvCxnSpPr>
            <p:nvPr userDrawn="1"/>
          </p:nvCxnSpPr>
          <p:spPr bwMode="auto">
            <a:xfrm>
              <a:off x="3888581" y="6475411"/>
              <a:ext cx="1519238" cy="0"/>
            </a:xfrm>
            <a:prstGeom prst="straightConnector1">
              <a:avLst/>
            </a:prstGeom>
            <a:noFill/>
            <a:ln w="57150" cmpd="sng">
              <a:solidFill>
                <a:schemeClr val="bg1"/>
              </a:solidFill>
              <a:round/>
              <a:headEnd type="none" w="med" len="med"/>
              <a:tailEnd type="none" w="med" len="med"/>
            </a:ln>
            <a:extLst>
              <a:ext uri="{909E8E84-426E-40DD-AFC4-6F175D3DCCD1}">
                <a14:hiddenFill xmlns:a14="http://schemas.microsoft.com/office/drawing/2010/main">
                  <a:noFill/>
                </a14:hiddenFill>
              </a:ext>
            </a:extLst>
          </p:spPr>
        </p:cxnSp>
      </p:grpSp>
      <p:pic>
        <p:nvPicPr>
          <p:cNvPr id="10" name="Picture 7"/>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bwMode="auto">
          <a:xfrm>
            <a:off x="3969426" y="6027457"/>
            <a:ext cx="1369001" cy="787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371728240"/>
      </p:ext>
    </p:extLst>
  </p:cSld>
  <p:clrMap bg1="lt1" tx1="dk1" bg2="lt2" tx2="dk2" accent1="accent1" accent2="accent2" accent3="accent3" accent4="accent4" accent5="accent5" accent6="accent6" hlink="hlink" folHlink="folHlink"/>
  <p:sldLayoutIdLst>
    <p:sldLayoutId id="2147483671" r:id="rId1"/>
    <p:sldLayoutId id="2147483672" r:id="rId2"/>
    <p:sldLayoutId id="2147483673" r:id="rId3"/>
    <p:sldLayoutId id="2147483674" r:id="rId4"/>
    <p:sldLayoutId id="2147483675" r:id="rId5"/>
    <p:sldLayoutId id="2147483676" r:id="rId6"/>
    <p:sldLayoutId id="2147483677" r:id="rId7"/>
    <p:sldLayoutId id="2147483678" r:id="rId8"/>
    <p:sldLayoutId id="2147483679" r:id="rId9"/>
    <p:sldLayoutId id="2147483680" r:id="rId10"/>
    <p:sldLayoutId id="2147483681" r:id="rId11"/>
    <p:sldLayoutId id="2147483682" r:id="rId12"/>
  </p:sldLayoutIdLst>
  <p:txStyles>
    <p:titleStyle>
      <a:lvl1pPr algn="l" defTabSz="914400" rtl="0" eaLnBrk="1" latinLnBrk="0" hangingPunct="1">
        <a:lnSpc>
          <a:spcPct val="90000"/>
        </a:lnSpc>
        <a:spcBef>
          <a:spcPct val="0"/>
        </a:spcBef>
        <a:buNone/>
        <a:defRPr sz="4400" b="1" kern="1200">
          <a:solidFill>
            <a:srgbClr val="121F88"/>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ectacenter.org/topics/evbased/evbased.asp"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5" Type="http://schemas.openxmlformats.org/officeDocument/2006/relationships/hyperlink" Target="https://ceedar.education.ufl.edu/" TargetMode="External"/><Relationship Id="rId4" Type="http://schemas.openxmlformats.org/officeDocument/2006/relationships/hyperlink" Target="https://www.dec-sped.org/dec-recommended-practices" TargetMode="Externa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www.cast.org/impact/universal-design-for-learning-udl"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ectacenter.org/topics/inclusion/tools.asp"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connectmodules.dec-sped.org/connect-modules/resources/videos/video-1-17/" TargetMode="External"/><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connectmodules.dec-sped.org/connect-modules/resources/videos/video-1-17/" TargetMode="External"/><Relationship Id="rId2" Type="http://schemas.openxmlformats.org/officeDocument/2006/relationships/notesSlide" Target="../notesSlides/notesSlide22.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s://www.draccess.org/videolibrary/InclusionAndJoy" TargetMode="External"/><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s://vimeo.com/138219969" TargetMode="External"/><Relationship Id="rId2" Type="http://schemas.openxmlformats.org/officeDocument/2006/relationships/notesSlide" Target="../notesSlides/notesSlide26.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27.xml.rels><?xml version="1.0" encoding="UTF-8" standalone="yes"?>
<Relationships xmlns="http://schemas.openxmlformats.org/package/2006/relationships"><Relationship Id="rId3" Type="http://schemas.openxmlformats.org/officeDocument/2006/relationships/hyperlink" Target="https://journals.lww.com/iycjournal/Fulltext/2019/10000/Finding_a_Common_Lens__Competencies_Across.6.aspx" TargetMode="External"/><Relationship Id="rId2" Type="http://schemas.openxmlformats.org/officeDocument/2006/relationships/notesSlide" Target="../notesSlides/notesSlide27.xml"/><Relationship Id="rId1" Type="http://schemas.openxmlformats.org/officeDocument/2006/relationships/slideLayout" Target="../slideLayouts/slideLayout2.xml"/><Relationship Id="rId4" Type="http://schemas.openxmlformats.org/officeDocument/2006/relationships/hyperlink" Target="https://doi.org/10.1177/0271121420981130" TargetMode="External"/></Relationships>
</file>

<file path=ppt/slides/_rels/slide28.xml.rels><?xml version="1.0" encoding="UTF-8" standalone="yes"?>
<Relationships xmlns="http://schemas.openxmlformats.org/package/2006/relationships"><Relationship Id="rId3" Type="http://schemas.openxmlformats.org/officeDocument/2006/relationships/hyperlink" Target="https://connectmodules.dec-sped.org/connect-modules/resources/videos/video-1-17/" TargetMode="External"/><Relationship Id="rId7" Type="http://schemas.openxmlformats.org/officeDocument/2006/relationships/hyperlink" Target="https://www.cast.org/impact/universal-design-for-learning-udl" TargetMode="External"/><Relationship Id="rId2" Type="http://schemas.openxmlformats.org/officeDocument/2006/relationships/notesSlide" Target="../notesSlides/notesSlide28.xml"/><Relationship Id="rId1" Type="http://schemas.openxmlformats.org/officeDocument/2006/relationships/slideLayout" Target="../slideLayouts/slideLayout2.xml"/><Relationship Id="rId6" Type="http://schemas.openxmlformats.org/officeDocument/2006/relationships/hyperlink" Target="https://files.eric.ed.gov/fulltext/EJ785946.pdf" TargetMode="External"/><Relationship Id="rId5" Type="http://schemas.openxmlformats.org/officeDocument/2006/relationships/hyperlink" Target="https://draccess.org/" TargetMode="External"/><Relationship Id="rId4" Type="http://schemas.openxmlformats.org/officeDocument/2006/relationships/hyperlink" Target="https://www.naeyc.org/sites/default/files/globally-shared/downloads/PDFs/resources/position-statements/PrmtgPositiveOutcomes.pdf" TargetMode="Externa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www.youtube.com/watch?app=desktop&amp;v=Hz_d-cikWmI"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www.youtube.com/watch?app=desktop&amp;v=Hz_d-cikWmI"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hyperlink" Target="https://youtu.be/Hz_d-cikWmI" TargetMode="External"/><Relationship Id="rId4" Type="http://schemas.openxmlformats.org/officeDocument/2006/relationships/image" Target="../media/image2.jp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1"/>
        <p:cNvGrpSpPr/>
        <p:nvPr/>
      </p:nvGrpSpPr>
      <p:grpSpPr>
        <a:xfrm>
          <a:off x="0" y="0"/>
          <a:ext cx="0" cy="0"/>
          <a:chOff x="0" y="0"/>
          <a:chExt cx="0" cy="0"/>
        </a:xfrm>
      </p:grpSpPr>
      <p:sp>
        <p:nvSpPr>
          <p:cNvPr id="52" name="Google Shape;52;p1"/>
          <p:cNvSpPr txBox="1">
            <a:spLocks noGrp="1"/>
          </p:cNvSpPr>
          <p:nvPr>
            <p:ph type="ctrTitle"/>
          </p:nvPr>
        </p:nvSpPr>
        <p:spPr>
          <a:prstGeom prst="rect">
            <a:avLst/>
          </a:prstGeom>
          <a:noFill/>
          <a:ln>
            <a:noFill/>
          </a:ln>
        </p:spPr>
        <p:txBody>
          <a:bodyPr spcFirstLastPara="1" wrap="square" lIns="91425" tIns="45700" rIns="91425" bIns="45700" anchor="b" anchorCtr="0">
            <a:normAutofit/>
          </a:bodyPr>
          <a:lstStyle/>
          <a:p>
            <a:pPr marL="0" lvl="0" indent="0" algn="ctr" rtl="0">
              <a:lnSpc>
                <a:spcPct val="90000"/>
              </a:lnSpc>
              <a:spcBef>
                <a:spcPts val="0"/>
              </a:spcBef>
              <a:spcAft>
                <a:spcPts val="0"/>
              </a:spcAft>
              <a:buClr>
                <a:schemeClr val="dk1"/>
              </a:buClr>
              <a:buSzPts val="3600"/>
              <a:buFont typeface="Calibri"/>
              <a:buNone/>
            </a:pPr>
            <a:r>
              <a:rPr lang="en-US" sz="4000" dirty="0">
                <a:sym typeface="Calibri"/>
              </a:rPr>
              <a:t>Application of Curriculum Framework in the Planning of Meaningful Learning Experiences</a:t>
            </a:r>
            <a:endParaRPr sz="4000" dirty="0"/>
          </a:p>
        </p:txBody>
      </p:sp>
      <p:sp>
        <p:nvSpPr>
          <p:cNvPr id="53" name="Google Shape;53;p1"/>
          <p:cNvSpPr txBox="1">
            <a:spLocks noGrp="1"/>
          </p:cNvSpPr>
          <p:nvPr>
            <p:ph type="subTitle" idx="1"/>
          </p:nvPr>
        </p:nvSpPr>
        <p:spPr>
          <a:prstGeom prst="rect">
            <a:avLst/>
          </a:prstGeom>
          <a:noFill/>
          <a:ln>
            <a:noFill/>
          </a:ln>
        </p:spPr>
        <p:txBody>
          <a:bodyPr spcFirstLastPara="1" wrap="square" lIns="91425" tIns="45700" rIns="91425" bIns="45700" anchor="t" anchorCtr="0">
            <a:normAutofit lnSpcReduction="10000"/>
          </a:bodyPr>
          <a:lstStyle/>
          <a:p>
            <a:pPr marL="0" lvl="0" indent="0" algn="ctr" rtl="0">
              <a:lnSpc>
                <a:spcPct val="90000"/>
              </a:lnSpc>
              <a:spcBef>
                <a:spcPts val="1000"/>
              </a:spcBef>
              <a:spcAft>
                <a:spcPts val="0"/>
              </a:spcAft>
              <a:buClr>
                <a:schemeClr val="dk1"/>
              </a:buClr>
              <a:buSzPts val="2400"/>
              <a:buNone/>
            </a:pPr>
            <a:r>
              <a:rPr lang="en-US" dirty="0"/>
              <a:t>Initial Practice Based Professional Standards for Early Interventionists/Early Childhood Special Educators (EI/ECSE) </a:t>
            </a:r>
          </a:p>
          <a:p>
            <a:pPr marL="0" lvl="0" indent="0" algn="ctr" rtl="0">
              <a:lnSpc>
                <a:spcPct val="90000"/>
              </a:lnSpc>
              <a:spcBef>
                <a:spcPts val="1000"/>
              </a:spcBef>
              <a:spcAft>
                <a:spcPts val="0"/>
              </a:spcAft>
              <a:buClr>
                <a:schemeClr val="dk1"/>
              </a:buClr>
              <a:buSzPts val="2400"/>
              <a:buNone/>
            </a:pPr>
            <a:r>
              <a:rPr lang="en-US" dirty="0"/>
              <a:t>5.1 </a:t>
            </a:r>
            <a:endParaRPr dirty="0"/>
          </a:p>
          <a:p>
            <a:pPr marL="0" lvl="0" indent="0" algn="ctr" rtl="0">
              <a:lnSpc>
                <a:spcPct val="90000"/>
              </a:lnSpc>
              <a:spcBef>
                <a:spcPts val="1000"/>
              </a:spcBef>
              <a:spcAft>
                <a:spcPts val="0"/>
              </a:spcAft>
              <a:buClr>
                <a:schemeClr val="dk1"/>
              </a:buClr>
              <a:buSzPts val="2400"/>
              <a:buNone/>
            </a:pPr>
            <a:endParaRP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08"/>
        <p:cNvGrpSpPr/>
        <p:nvPr/>
      </p:nvGrpSpPr>
      <p:grpSpPr>
        <a:xfrm>
          <a:off x="0" y="0"/>
          <a:ext cx="0" cy="0"/>
          <a:chOff x="0" y="0"/>
          <a:chExt cx="0" cy="0"/>
        </a:xfrm>
      </p:grpSpPr>
      <p:sp>
        <p:nvSpPr>
          <p:cNvPr id="109" name="Google Shape;109;p10"/>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lvl="0" algn="ctr">
              <a:buClr>
                <a:schemeClr val="dk1"/>
              </a:buClr>
              <a:buSzPts val="3600"/>
            </a:pPr>
            <a:r>
              <a:rPr lang="en-US" dirty="0"/>
              <a:t>Evidence-Based</a:t>
            </a:r>
            <a:r>
              <a:rPr lang="en-US" sz="3600" b="0" dirty="0">
                <a:solidFill>
                  <a:schemeClr val="dk1"/>
                </a:solidFill>
              </a:rPr>
              <a:t> </a:t>
            </a:r>
            <a:r>
              <a:rPr lang="en-US" dirty="0"/>
              <a:t>Curriculum</a:t>
            </a:r>
            <a:r>
              <a:rPr lang="en-US" sz="3600" b="0" dirty="0">
                <a:solidFill>
                  <a:schemeClr val="dk1"/>
                </a:solidFill>
              </a:rPr>
              <a:t> </a:t>
            </a:r>
            <a:r>
              <a:rPr lang="en-US" dirty="0"/>
              <a:t>Frameworks</a:t>
            </a:r>
            <a:endParaRPr dirty="0"/>
          </a:p>
        </p:txBody>
      </p:sp>
      <p:sp>
        <p:nvSpPr>
          <p:cNvPr id="110" name="Google Shape;110;p10"/>
          <p:cNvSpPr txBox="1">
            <a:spLocks noGrp="1"/>
          </p:cNvSpPr>
          <p:nvPr>
            <p:ph idx="1"/>
          </p:nvPr>
        </p:nvSpPr>
        <p:spPr>
          <a:xfrm>
            <a:off x="628650" y="1368424"/>
            <a:ext cx="7886700" cy="4627929"/>
          </a:xfrm>
          <a:prstGeom prst="rect">
            <a:avLst/>
          </a:prstGeom>
          <a:noFill/>
          <a:ln>
            <a:noFill/>
          </a:ln>
        </p:spPr>
        <p:txBody>
          <a:bodyPr spcFirstLastPara="1" wrap="square" lIns="91425" tIns="45700" rIns="91425" bIns="45700" anchor="t" anchorCtr="0">
            <a:normAutofit/>
          </a:bodyPr>
          <a:lstStyle/>
          <a:p>
            <a:pPr marL="228600" lvl="0" indent="-228600" algn="l" rtl="0">
              <a:lnSpc>
                <a:spcPct val="150000"/>
              </a:lnSpc>
              <a:spcBef>
                <a:spcPts val="0"/>
              </a:spcBef>
              <a:spcAft>
                <a:spcPts val="0"/>
              </a:spcAft>
              <a:buClr>
                <a:schemeClr val="dk1"/>
              </a:buClr>
              <a:buSzPts val="2800"/>
              <a:buChar char="•"/>
            </a:pPr>
            <a:r>
              <a:rPr lang="en-US" dirty="0"/>
              <a:t>What makes a curriculum “evidence-based”?</a:t>
            </a:r>
            <a:endParaRPr dirty="0"/>
          </a:p>
          <a:p>
            <a:pPr marL="685800" lvl="1" indent="-228600" algn="l" rtl="0">
              <a:lnSpc>
                <a:spcPct val="150000"/>
              </a:lnSpc>
              <a:spcBef>
                <a:spcPts val="500"/>
              </a:spcBef>
              <a:spcAft>
                <a:spcPts val="0"/>
              </a:spcAft>
              <a:buClr>
                <a:schemeClr val="dk1"/>
              </a:buClr>
              <a:buSzPts val="2400"/>
              <a:buChar char="•"/>
            </a:pPr>
            <a:r>
              <a:rPr lang="en-US" dirty="0"/>
              <a:t>Practices that are based on high-quality research that has been replicated and proven to improve outcomes for children.</a:t>
            </a:r>
            <a:endParaRPr dirty="0"/>
          </a:p>
          <a:p>
            <a:pPr marL="1143000" lvl="2" indent="-228600" algn="l" rtl="0">
              <a:lnSpc>
                <a:spcPct val="150000"/>
              </a:lnSpc>
              <a:spcBef>
                <a:spcPts val="500"/>
              </a:spcBef>
              <a:spcAft>
                <a:spcPts val="0"/>
              </a:spcAft>
              <a:buClr>
                <a:schemeClr val="dk1"/>
              </a:buClr>
              <a:buSzPts val="2000"/>
              <a:buChar char="•"/>
            </a:pPr>
            <a:r>
              <a:rPr lang="en-US" dirty="0"/>
              <a:t>The interactions, teaching practices, and learning experiences within the curriculum are proven to be effective to further a child’s development and learning </a:t>
            </a:r>
            <a:endParaRP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15"/>
        <p:cNvGrpSpPr/>
        <p:nvPr/>
      </p:nvGrpSpPr>
      <p:grpSpPr>
        <a:xfrm>
          <a:off x="0" y="0"/>
          <a:ext cx="0" cy="0"/>
          <a:chOff x="0" y="0"/>
          <a:chExt cx="0" cy="0"/>
        </a:xfrm>
      </p:grpSpPr>
      <p:sp>
        <p:nvSpPr>
          <p:cNvPr id="116" name="Google Shape;116;p11"/>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dk1"/>
              </a:buClr>
              <a:buSzPts val="3600"/>
              <a:buFont typeface="Calibri"/>
              <a:buNone/>
            </a:pPr>
            <a:r>
              <a:rPr lang="en-US" dirty="0">
                <a:sym typeface="Calibri"/>
              </a:rPr>
              <a:t>Evidence-Based </a:t>
            </a:r>
            <a:r>
              <a:rPr lang="en-US" dirty="0"/>
              <a:t>R</a:t>
            </a:r>
            <a:r>
              <a:rPr lang="en-US" dirty="0">
                <a:sym typeface="Calibri"/>
              </a:rPr>
              <a:t>esources</a:t>
            </a:r>
            <a:endParaRPr dirty="0"/>
          </a:p>
        </p:txBody>
      </p:sp>
      <p:sp>
        <p:nvSpPr>
          <p:cNvPr id="117" name="Google Shape;117;p11"/>
          <p:cNvSpPr txBox="1">
            <a:spLocks noGrp="1"/>
          </p:cNvSpPr>
          <p:nvPr>
            <p:ph idx="1"/>
          </p:nvPr>
        </p:nvSpPr>
        <p:spPr>
          <a:xfrm>
            <a:off x="628650" y="1387366"/>
            <a:ext cx="7886700" cy="4789597"/>
          </a:xfrm>
          <a:prstGeom prst="rect">
            <a:avLst/>
          </a:prstGeom>
          <a:noFill/>
          <a:ln>
            <a:noFill/>
          </a:ln>
        </p:spPr>
        <p:txBody>
          <a:bodyPr spcFirstLastPara="1" wrap="square" lIns="91425" tIns="45700" rIns="91425" bIns="45700" anchor="t" anchorCtr="0">
            <a:normAutofit/>
          </a:bodyPr>
          <a:lstStyle/>
          <a:p>
            <a:pPr marL="228600" lvl="0" indent="-228600" algn="l" rtl="0">
              <a:lnSpc>
                <a:spcPct val="150000"/>
              </a:lnSpc>
              <a:spcBef>
                <a:spcPts val="0"/>
              </a:spcBef>
              <a:spcAft>
                <a:spcPts val="0"/>
              </a:spcAft>
              <a:buClr>
                <a:schemeClr val="dk1"/>
              </a:buClr>
              <a:buSzPts val="2800"/>
              <a:buChar char="•"/>
            </a:pPr>
            <a:r>
              <a:rPr lang="en-US" dirty="0"/>
              <a:t>How can you support families to identify and make decisions in evidence-based practices? </a:t>
            </a:r>
            <a:endParaRPr dirty="0"/>
          </a:p>
          <a:p>
            <a:pPr marL="685800" lvl="1" indent="-228600" algn="l" rtl="0">
              <a:lnSpc>
                <a:spcPct val="150000"/>
              </a:lnSpc>
              <a:spcBef>
                <a:spcPts val="500"/>
              </a:spcBef>
              <a:spcAft>
                <a:spcPts val="0"/>
              </a:spcAft>
              <a:buClr>
                <a:schemeClr val="dk1"/>
              </a:buClr>
              <a:buSzPts val="2400"/>
              <a:buChar char="•"/>
            </a:pPr>
            <a:r>
              <a:rPr lang="en-US" u="sng" dirty="0">
                <a:solidFill>
                  <a:schemeClr val="hlink"/>
                </a:solidFill>
                <a:hlinkClick r:id="rId3"/>
              </a:rPr>
              <a:t>https://ectacenter.org/topics/evbased/evbased.asp</a:t>
            </a:r>
            <a:endParaRPr dirty="0"/>
          </a:p>
          <a:p>
            <a:pPr marL="685800" lvl="1" indent="-228600" algn="l" rtl="0">
              <a:lnSpc>
                <a:spcPct val="150000"/>
              </a:lnSpc>
              <a:spcBef>
                <a:spcPts val="500"/>
              </a:spcBef>
              <a:spcAft>
                <a:spcPts val="0"/>
              </a:spcAft>
              <a:buClr>
                <a:schemeClr val="dk1"/>
              </a:buClr>
              <a:buSzPts val="2400"/>
              <a:buChar char="•"/>
            </a:pPr>
            <a:r>
              <a:rPr lang="en-US" u="sng" dirty="0">
                <a:solidFill>
                  <a:schemeClr val="hlink"/>
                </a:solidFill>
                <a:hlinkClick r:id="rId4"/>
              </a:rPr>
              <a:t>https://www.dec-sped.org/dec-recommended-practices</a:t>
            </a:r>
            <a:endParaRPr dirty="0"/>
          </a:p>
          <a:p>
            <a:pPr marL="685800" lvl="1" indent="-228600" algn="l" rtl="0">
              <a:lnSpc>
                <a:spcPct val="150000"/>
              </a:lnSpc>
              <a:spcBef>
                <a:spcPts val="500"/>
              </a:spcBef>
              <a:spcAft>
                <a:spcPts val="0"/>
              </a:spcAft>
              <a:buClr>
                <a:schemeClr val="dk1"/>
              </a:buClr>
              <a:buSzPts val="2400"/>
              <a:buChar char="•"/>
            </a:pPr>
            <a:r>
              <a:rPr lang="en-US" u="sng" dirty="0">
                <a:solidFill>
                  <a:schemeClr val="hlink"/>
                </a:solidFill>
                <a:hlinkClick r:id="rId5"/>
              </a:rPr>
              <a:t>The CEEDAR Center at the University of Florida | The CEEDAR Center (ufl.edu)</a:t>
            </a:r>
            <a:endParaRPr dirty="0"/>
          </a:p>
          <a:p>
            <a:pPr marL="228600" lvl="0" indent="-50800" algn="l" rtl="0">
              <a:lnSpc>
                <a:spcPct val="90000"/>
              </a:lnSpc>
              <a:spcBef>
                <a:spcPts val="1000"/>
              </a:spcBef>
              <a:spcAft>
                <a:spcPts val="0"/>
              </a:spcAft>
              <a:buClr>
                <a:schemeClr val="dk1"/>
              </a:buClr>
              <a:buSzPts val="2800"/>
              <a:buNone/>
            </a:pPr>
            <a:endParaRP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21"/>
        <p:cNvGrpSpPr/>
        <p:nvPr/>
      </p:nvGrpSpPr>
      <p:grpSpPr>
        <a:xfrm>
          <a:off x="0" y="0"/>
          <a:ext cx="0" cy="0"/>
          <a:chOff x="0" y="0"/>
          <a:chExt cx="0" cy="0"/>
        </a:xfrm>
      </p:grpSpPr>
      <p:sp>
        <p:nvSpPr>
          <p:cNvPr id="122" name="Google Shape;122;p12"/>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algn="ctr">
              <a:spcBef>
                <a:spcPts val="0"/>
              </a:spcBef>
              <a:buClr>
                <a:schemeClr val="dk1"/>
              </a:buClr>
              <a:buSzPts val="3600"/>
            </a:pPr>
            <a:r>
              <a:rPr lang="en-US" dirty="0"/>
              <a:t>A Unified Curriculum Framework Criteria: Universally Designed</a:t>
            </a:r>
            <a:endParaRPr dirty="0"/>
          </a:p>
        </p:txBody>
      </p:sp>
      <p:sp>
        <p:nvSpPr>
          <p:cNvPr id="123" name="Google Shape;123;p12"/>
          <p:cNvSpPr txBox="1">
            <a:spLocks noGrp="1"/>
          </p:cNvSpPr>
          <p:nvPr>
            <p:ph idx="1"/>
          </p:nvPr>
        </p:nvSpPr>
        <p:spPr>
          <a:prstGeom prst="rect">
            <a:avLst/>
          </a:prstGeom>
          <a:noFill/>
          <a:ln>
            <a:noFill/>
          </a:ln>
        </p:spPr>
        <p:txBody>
          <a:bodyPr spcFirstLastPara="1" wrap="square" lIns="91425" tIns="45700" rIns="91425" bIns="45700" anchor="t" anchorCtr="0">
            <a:normAutofit/>
          </a:bodyPr>
          <a:lstStyle/>
          <a:p>
            <a:pPr marL="228600" lvl="0" indent="-228600" algn="l" rtl="0">
              <a:lnSpc>
                <a:spcPct val="150000"/>
              </a:lnSpc>
              <a:spcBef>
                <a:spcPts val="0"/>
              </a:spcBef>
              <a:spcAft>
                <a:spcPts val="0"/>
              </a:spcAft>
              <a:buClr>
                <a:schemeClr val="dk1"/>
              </a:buClr>
              <a:buSzPts val="2800"/>
              <a:buChar char="•"/>
            </a:pPr>
            <a:r>
              <a:rPr lang="en-US" dirty="0"/>
              <a:t>A structure to plan and design curriculum for all learners</a:t>
            </a:r>
            <a:endParaRPr dirty="0"/>
          </a:p>
          <a:p>
            <a:pPr marL="228600" lvl="0" indent="-228600" algn="l" rtl="0">
              <a:lnSpc>
                <a:spcPct val="150000"/>
              </a:lnSpc>
              <a:spcBef>
                <a:spcPts val="1000"/>
              </a:spcBef>
              <a:spcAft>
                <a:spcPts val="0"/>
              </a:spcAft>
              <a:buClr>
                <a:schemeClr val="dk1"/>
              </a:buClr>
              <a:buSzPts val="2800"/>
              <a:buChar char="•"/>
            </a:pPr>
            <a:r>
              <a:rPr lang="en-US" dirty="0"/>
              <a:t>Accommodations and modifications are built into all aspects of the curriculum to meet the needs of children of all abilities</a:t>
            </a:r>
            <a:endParaRPr dirty="0"/>
          </a:p>
          <a:p>
            <a:pPr marL="0" lvl="0" indent="0" algn="l" rtl="0">
              <a:lnSpc>
                <a:spcPct val="90000"/>
              </a:lnSpc>
              <a:spcBef>
                <a:spcPts val="1000"/>
              </a:spcBef>
              <a:spcAft>
                <a:spcPts val="0"/>
              </a:spcAft>
              <a:buClr>
                <a:schemeClr val="dk1"/>
              </a:buClr>
              <a:buSzPts val="2800"/>
              <a:buNone/>
            </a:pPr>
            <a:endParaRP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28"/>
        <p:cNvGrpSpPr/>
        <p:nvPr/>
      </p:nvGrpSpPr>
      <p:grpSpPr>
        <a:xfrm>
          <a:off x="0" y="0"/>
          <a:ext cx="0" cy="0"/>
          <a:chOff x="0" y="0"/>
          <a:chExt cx="0" cy="0"/>
        </a:xfrm>
      </p:grpSpPr>
      <p:sp>
        <p:nvSpPr>
          <p:cNvPr id="129" name="Google Shape;129;p13"/>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dk1"/>
              </a:buClr>
              <a:buSzPts val="3600"/>
              <a:buFont typeface="Calibri"/>
              <a:buNone/>
            </a:pPr>
            <a:r>
              <a:rPr lang="en-US" dirty="0">
                <a:sym typeface="Calibri"/>
              </a:rPr>
              <a:t>UDL</a:t>
            </a:r>
            <a:r>
              <a:rPr lang="en-US" sz="3600" b="0" dirty="0">
                <a:solidFill>
                  <a:schemeClr val="dk1"/>
                </a:solidFill>
                <a:latin typeface="Calibri"/>
                <a:ea typeface="Calibri"/>
                <a:cs typeface="Calibri"/>
                <a:sym typeface="Calibri"/>
              </a:rPr>
              <a:t> </a:t>
            </a:r>
            <a:r>
              <a:rPr lang="en-US" dirty="0">
                <a:sym typeface="Calibri"/>
              </a:rPr>
              <a:t>Principles: Activity </a:t>
            </a:r>
            <a:endParaRPr dirty="0"/>
          </a:p>
        </p:txBody>
      </p:sp>
      <p:sp>
        <p:nvSpPr>
          <p:cNvPr id="130" name="Google Shape;130;p13"/>
          <p:cNvSpPr txBox="1">
            <a:spLocks noGrp="1"/>
          </p:cNvSpPr>
          <p:nvPr>
            <p:ph idx="1"/>
          </p:nvPr>
        </p:nvSpPr>
        <p:spPr>
          <a:xfrm>
            <a:off x="628650" y="1334814"/>
            <a:ext cx="7886700" cy="4842149"/>
          </a:xfrm>
          <a:prstGeom prst="rect">
            <a:avLst/>
          </a:prstGeom>
          <a:noFill/>
          <a:ln>
            <a:noFill/>
          </a:ln>
        </p:spPr>
        <p:txBody>
          <a:bodyPr spcFirstLastPara="1" wrap="square" lIns="91425" tIns="45700" rIns="91425" bIns="45700" anchor="t" anchorCtr="0">
            <a:normAutofit/>
          </a:bodyPr>
          <a:lstStyle/>
          <a:p>
            <a:pPr marL="228600" lvl="0" indent="-228600" algn="l" rtl="0">
              <a:lnSpc>
                <a:spcPct val="150000"/>
              </a:lnSpc>
              <a:spcBef>
                <a:spcPts val="0"/>
              </a:spcBef>
              <a:spcAft>
                <a:spcPts val="0"/>
              </a:spcAft>
              <a:buClr>
                <a:schemeClr val="dk1"/>
              </a:buClr>
              <a:buSzPts val="2800"/>
              <a:buChar char="•"/>
            </a:pPr>
            <a:r>
              <a:rPr lang="en-US" u="sng" dirty="0">
                <a:solidFill>
                  <a:schemeClr val="hlink"/>
                </a:solidFill>
                <a:hlinkClick r:id="rId3"/>
              </a:rPr>
              <a:t>https://www.cast.org/impact/universal-design-for-learning-udl</a:t>
            </a:r>
            <a:endParaRPr dirty="0"/>
          </a:p>
          <a:p>
            <a:pPr marL="228600" lvl="0" indent="-228600" algn="l" rtl="0">
              <a:lnSpc>
                <a:spcPct val="150000"/>
              </a:lnSpc>
              <a:spcBef>
                <a:spcPts val="1000"/>
              </a:spcBef>
              <a:spcAft>
                <a:spcPts val="0"/>
              </a:spcAft>
              <a:buClr>
                <a:schemeClr val="dk1"/>
              </a:buClr>
              <a:buSzPts val="2800"/>
              <a:buChar char="•"/>
            </a:pPr>
            <a:r>
              <a:rPr lang="en-US" dirty="0"/>
              <a:t>How does the UDL framework support full participation and optimal access to learning for all students?</a:t>
            </a:r>
            <a:endParaRPr dirty="0"/>
          </a:p>
          <a:p>
            <a:pPr marL="0" lvl="0" indent="0" algn="l" rtl="0">
              <a:lnSpc>
                <a:spcPct val="90000"/>
              </a:lnSpc>
              <a:spcBef>
                <a:spcPts val="1000"/>
              </a:spcBef>
              <a:spcAft>
                <a:spcPts val="0"/>
              </a:spcAft>
              <a:buClr>
                <a:schemeClr val="dk1"/>
              </a:buClr>
              <a:buSzPts val="2800"/>
              <a:buNone/>
            </a:pPr>
            <a:endParaRP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35"/>
        <p:cNvGrpSpPr/>
        <p:nvPr/>
      </p:nvGrpSpPr>
      <p:grpSpPr>
        <a:xfrm>
          <a:off x="0" y="0"/>
          <a:ext cx="0" cy="0"/>
          <a:chOff x="0" y="0"/>
          <a:chExt cx="0" cy="0"/>
        </a:xfrm>
      </p:grpSpPr>
      <p:sp>
        <p:nvSpPr>
          <p:cNvPr id="136" name="Google Shape;136;p14"/>
          <p:cNvSpPr txBox="1">
            <a:spLocks noGrp="1"/>
          </p:cNvSpPr>
          <p:nvPr>
            <p:ph type="title"/>
          </p:nvPr>
        </p:nvSpPr>
        <p:spPr>
          <a:prstGeom prst="rect">
            <a:avLst/>
          </a:prstGeom>
          <a:noFill/>
          <a:ln>
            <a:noFill/>
          </a:ln>
        </p:spPr>
        <p:txBody>
          <a:bodyPr spcFirstLastPara="1" wrap="square" lIns="91425" tIns="45700" rIns="91425" bIns="45700" anchor="ctr" anchorCtr="0">
            <a:normAutofit fontScale="90000"/>
          </a:bodyPr>
          <a:lstStyle/>
          <a:p>
            <a:pPr lvl="0" algn="ctr">
              <a:buClr>
                <a:schemeClr val="dk1"/>
              </a:buClr>
              <a:buSzPts val="3600"/>
            </a:pPr>
            <a:r>
              <a:rPr lang="en-US" dirty="0"/>
              <a:t>Unified</a:t>
            </a:r>
            <a:r>
              <a:rPr lang="en-US" sz="3600" b="0" dirty="0">
                <a:solidFill>
                  <a:schemeClr val="dk1"/>
                </a:solidFill>
              </a:rPr>
              <a:t> </a:t>
            </a:r>
            <a:r>
              <a:rPr lang="en-US" dirty="0"/>
              <a:t>Curriculum Framework Criteria: Natural Environments and Inclusion</a:t>
            </a:r>
            <a:endParaRPr dirty="0"/>
          </a:p>
        </p:txBody>
      </p:sp>
      <p:sp>
        <p:nvSpPr>
          <p:cNvPr id="137" name="Google Shape;137;p14"/>
          <p:cNvSpPr txBox="1">
            <a:spLocks noGrp="1"/>
          </p:cNvSpPr>
          <p:nvPr>
            <p:ph idx="1"/>
          </p:nvPr>
        </p:nvSpPr>
        <p:spPr>
          <a:xfrm>
            <a:off x="628650" y="1776247"/>
            <a:ext cx="7886700" cy="4400715"/>
          </a:xfrm>
          <a:prstGeom prst="rect">
            <a:avLst/>
          </a:prstGeom>
          <a:noFill/>
          <a:ln>
            <a:noFill/>
          </a:ln>
        </p:spPr>
        <p:txBody>
          <a:bodyPr spcFirstLastPara="1" wrap="square" lIns="91425" tIns="45700" rIns="91425" bIns="45700" anchor="t" anchorCtr="0">
            <a:normAutofit fontScale="85000" lnSpcReduction="20000"/>
          </a:bodyPr>
          <a:lstStyle/>
          <a:p>
            <a:pPr marL="228600" lvl="0" indent="-228600" algn="l" rtl="0">
              <a:lnSpc>
                <a:spcPct val="150000"/>
              </a:lnSpc>
              <a:spcBef>
                <a:spcPts val="0"/>
              </a:spcBef>
              <a:spcAft>
                <a:spcPts val="0"/>
              </a:spcAft>
              <a:buClr>
                <a:schemeClr val="dk1"/>
              </a:buClr>
              <a:buSzPct val="100000"/>
              <a:buChar char="•"/>
            </a:pPr>
            <a:r>
              <a:rPr lang="en-US" dirty="0"/>
              <a:t>Inclusion: a principle that supports the education of children with disabilities alongside non-disabled peers </a:t>
            </a:r>
            <a:endParaRPr dirty="0"/>
          </a:p>
          <a:p>
            <a:pPr marL="228600" lvl="0" indent="-228600" algn="l" rtl="0">
              <a:lnSpc>
                <a:spcPct val="150000"/>
              </a:lnSpc>
              <a:spcBef>
                <a:spcPts val="1000"/>
              </a:spcBef>
              <a:spcAft>
                <a:spcPts val="0"/>
              </a:spcAft>
              <a:buClr>
                <a:schemeClr val="dk1"/>
              </a:buClr>
              <a:buSzPct val="100000"/>
              <a:buChar char="•"/>
            </a:pPr>
            <a:r>
              <a:rPr lang="en-US" dirty="0"/>
              <a:t>Americans with Disabilities Act (ADA) and Section 504 of the Rehabilitation Act require schools/agencies to provide equal educational opportunities for children with disabilities</a:t>
            </a:r>
            <a:endParaRPr dirty="0"/>
          </a:p>
          <a:p>
            <a:pPr marL="228600" lvl="0" indent="-228600" algn="l" rtl="0">
              <a:lnSpc>
                <a:spcPct val="150000"/>
              </a:lnSpc>
              <a:spcBef>
                <a:spcPts val="1000"/>
              </a:spcBef>
              <a:spcAft>
                <a:spcPts val="0"/>
              </a:spcAft>
              <a:buClr>
                <a:schemeClr val="dk1"/>
              </a:buClr>
              <a:buSzPct val="100000"/>
              <a:buChar char="•"/>
            </a:pPr>
            <a:r>
              <a:rPr lang="en-US" dirty="0"/>
              <a:t>IDEA specifically requires schools to support inclusion of children with disabilities through the least restrictive and natural environment mandates</a:t>
            </a:r>
            <a:endParaRP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41"/>
        <p:cNvGrpSpPr/>
        <p:nvPr/>
      </p:nvGrpSpPr>
      <p:grpSpPr>
        <a:xfrm>
          <a:off x="0" y="0"/>
          <a:ext cx="0" cy="0"/>
          <a:chOff x="0" y="0"/>
          <a:chExt cx="0" cy="0"/>
        </a:xfrm>
      </p:grpSpPr>
      <p:sp>
        <p:nvSpPr>
          <p:cNvPr id="142" name="Google Shape;142;p15"/>
          <p:cNvSpPr txBox="1">
            <a:spLocks noGrp="1"/>
          </p:cNvSpPr>
          <p:nvPr>
            <p:ph type="title"/>
          </p:nvPr>
        </p:nvSpPr>
        <p:spPr>
          <a:xfrm>
            <a:off x="496053" y="334437"/>
            <a:ext cx="7886700" cy="1566511"/>
          </a:xfrm>
          <a:prstGeom prst="rect">
            <a:avLst/>
          </a:prstGeom>
          <a:noFill/>
          <a:ln>
            <a:noFill/>
          </a:ln>
        </p:spPr>
        <p:txBody>
          <a:bodyPr spcFirstLastPara="1" wrap="square" lIns="91425" tIns="45700" rIns="91425" bIns="45700" anchor="ctr" anchorCtr="0">
            <a:noAutofit/>
          </a:bodyPr>
          <a:lstStyle/>
          <a:p>
            <a:pPr lvl="0" algn="ctr">
              <a:buClr>
                <a:schemeClr val="dk1"/>
              </a:buClr>
              <a:buSzPct val="100000"/>
            </a:pPr>
            <a:r>
              <a:rPr lang="en-US" sz="4000" dirty="0"/>
              <a:t>Universal Curriculum Framework: Effective Practices for Natural Preschool Environments</a:t>
            </a:r>
            <a:endParaRPr sz="4000" dirty="0"/>
          </a:p>
        </p:txBody>
      </p:sp>
      <p:sp>
        <p:nvSpPr>
          <p:cNvPr id="143" name="Google Shape;143;p15"/>
          <p:cNvSpPr txBox="1">
            <a:spLocks noGrp="1"/>
          </p:cNvSpPr>
          <p:nvPr>
            <p:ph idx="1"/>
          </p:nvPr>
        </p:nvSpPr>
        <p:spPr>
          <a:xfrm>
            <a:off x="628650" y="1900948"/>
            <a:ext cx="7886700" cy="4663473"/>
          </a:xfrm>
          <a:prstGeom prst="rect">
            <a:avLst/>
          </a:prstGeom>
          <a:noFill/>
          <a:ln>
            <a:noFill/>
          </a:ln>
        </p:spPr>
        <p:txBody>
          <a:bodyPr spcFirstLastPara="1" wrap="square" lIns="91425" tIns="45700" rIns="91425" bIns="45700" anchor="t" anchorCtr="0">
            <a:normAutofit/>
          </a:bodyPr>
          <a:lstStyle/>
          <a:p>
            <a:pPr marL="228600" lvl="0" indent="-228600" algn="l" rtl="0">
              <a:lnSpc>
                <a:spcPct val="160000"/>
              </a:lnSpc>
              <a:spcBef>
                <a:spcPts val="0"/>
              </a:spcBef>
              <a:spcAft>
                <a:spcPts val="0"/>
              </a:spcAft>
              <a:buClr>
                <a:schemeClr val="dk1"/>
              </a:buClr>
              <a:buSzPts val="2800"/>
              <a:buChar char="•"/>
            </a:pPr>
            <a:r>
              <a:rPr lang="en-US" dirty="0"/>
              <a:t>Curriculum modifications</a:t>
            </a:r>
            <a:endParaRPr dirty="0"/>
          </a:p>
          <a:p>
            <a:pPr marL="685800" lvl="1" indent="-228600" algn="l" rtl="0">
              <a:lnSpc>
                <a:spcPct val="160000"/>
              </a:lnSpc>
              <a:spcBef>
                <a:spcPts val="500"/>
              </a:spcBef>
              <a:spcAft>
                <a:spcPts val="0"/>
              </a:spcAft>
              <a:buClr>
                <a:schemeClr val="dk1"/>
              </a:buClr>
              <a:buSzPts val="2400"/>
              <a:buChar char="•"/>
            </a:pPr>
            <a:r>
              <a:rPr lang="en-US" dirty="0"/>
              <a:t>A change made to the ongoing classroom activity or materials to maximize child participation </a:t>
            </a:r>
            <a:endParaRPr dirty="0"/>
          </a:p>
          <a:p>
            <a:pPr marL="228600" lvl="0" indent="-228600" algn="l" rtl="0">
              <a:lnSpc>
                <a:spcPct val="160000"/>
              </a:lnSpc>
              <a:spcBef>
                <a:spcPts val="1000"/>
              </a:spcBef>
              <a:spcAft>
                <a:spcPts val="0"/>
              </a:spcAft>
              <a:buClr>
                <a:schemeClr val="dk1"/>
              </a:buClr>
              <a:buSzPts val="2800"/>
              <a:buChar char="•"/>
            </a:pPr>
            <a:r>
              <a:rPr lang="en-US" dirty="0"/>
              <a:t>Embedded learning opportunities</a:t>
            </a:r>
            <a:endParaRPr dirty="0"/>
          </a:p>
          <a:p>
            <a:pPr marL="685800" lvl="1" indent="-228600" algn="l" rtl="0">
              <a:lnSpc>
                <a:spcPct val="160000"/>
              </a:lnSpc>
              <a:spcBef>
                <a:spcPts val="500"/>
              </a:spcBef>
              <a:spcAft>
                <a:spcPts val="0"/>
              </a:spcAft>
              <a:buClr>
                <a:schemeClr val="dk1"/>
              </a:buClr>
              <a:buSzPts val="2400"/>
              <a:buChar char="•"/>
            </a:pPr>
            <a:r>
              <a:rPr lang="en-US" dirty="0"/>
              <a:t>Using child interests by planning short systematic instructional interactions in daily classroom activities</a:t>
            </a:r>
            <a:endParaRPr dirty="0"/>
          </a:p>
          <a:p>
            <a:pPr marL="685800" lvl="1" indent="-76200" algn="l" rtl="0">
              <a:lnSpc>
                <a:spcPct val="90000"/>
              </a:lnSpc>
              <a:spcBef>
                <a:spcPts val="500"/>
              </a:spcBef>
              <a:spcAft>
                <a:spcPts val="0"/>
              </a:spcAft>
              <a:buClr>
                <a:schemeClr val="dk1"/>
              </a:buClr>
              <a:buSzPts val="2400"/>
              <a:buNone/>
            </a:pPr>
            <a:endParaRP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47"/>
        <p:cNvGrpSpPr/>
        <p:nvPr/>
      </p:nvGrpSpPr>
      <p:grpSpPr>
        <a:xfrm>
          <a:off x="0" y="0"/>
          <a:ext cx="0" cy="0"/>
          <a:chOff x="0" y="0"/>
          <a:chExt cx="0" cy="0"/>
        </a:xfrm>
      </p:grpSpPr>
      <p:sp>
        <p:nvSpPr>
          <p:cNvPr id="148" name="Google Shape;148;p16"/>
          <p:cNvSpPr txBox="1">
            <a:spLocks noGrp="1"/>
          </p:cNvSpPr>
          <p:nvPr>
            <p:ph type="title"/>
          </p:nvPr>
        </p:nvSpPr>
        <p:spPr>
          <a:xfrm>
            <a:off x="628650" y="184504"/>
            <a:ext cx="7886700" cy="1325563"/>
          </a:xfrm>
          <a:prstGeom prst="rect">
            <a:avLst/>
          </a:prstGeom>
          <a:noFill/>
          <a:ln>
            <a:noFill/>
          </a:ln>
        </p:spPr>
        <p:txBody>
          <a:bodyPr spcFirstLastPara="1" wrap="square" lIns="91425" tIns="45700" rIns="91425" bIns="45700" anchor="ctr" anchorCtr="0">
            <a:normAutofit fontScale="90000"/>
          </a:bodyPr>
          <a:lstStyle/>
          <a:p>
            <a:pPr lvl="0" algn="ctr">
              <a:buClr>
                <a:srgbClr val="000000"/>
              </a:buClr>
              <a:buSzPts val="3200"/>
            </a:pPr>
            <a:r>
              <a:rPr lang="en-US" dirty="0"/>
              <a:t>Effective</a:t>
            </a:r>
            <a:r>
              <a:rPr lang="en-US" sz="3600" b="0" dirty="0">
                <a:solidFill>
                  <a:srgbClr val="000000"/>
                </a:solidFill>
              </a:rPr>
              <a:t> </a:t>
            </a:r>
            <a:r>
              <a:rPr lang="en-US" dirty="0"/>
              <a:t>Practices for Natural Preschool Environments, Continued</a:t>
            </a:r>
            <a:endParaRPr dirty="0"/>
          </a:p>
        </p:txBody>
      </p:sp>
      <p:sp>
        <p:nvSpPr>
          <p:cNvPr id="149" name="Google Shape;149;p16"/>
          <p:cNvSpPr txBox="1">
            <a:spLocks noGrp="1"/>
          </p:cNvSpPr>
          <p:nvPr>
            <p:ph idx="1"/>
          </p:nvPr>
        </p:nvSpPr>
        <p:spPr>
          <a:xfrm>
            <a:off x="628650" y="1510067"/>
            <a:ext cx="7886700" cy="4351338"/>
          </a:xfrm>
          <a:prstGeom prst="rect">
            <a:avLst/>
          </a:prstGeom>
          <a:noFill/>
          <a:ln>
            <a:noFill/>
          </a:ln>
        </p:spPr>
        <p:txBody>
          <a:bodyPr spcFirstLastPara="1" wrap="square" lIns="91425" tIns="45700" rIns="91425" bIns="45700" anchor="t" anchorCtr="0">
            <a:normAutofit/>
          </a:bodyPr>
          <a:lstStyle/>
          <a:p>
            <a:pPr marL="228600" lvl="0" indent="-228600" algn="l" rtl="0">
              <a:lnSpc>
                <a:spcPct val="160000"/>
              </a:lnSpc>
              <a:spcBef>
                <a:spcPts val="0"/>
              </a:spcBef>
              <a:spcAft>
                <a:spcPts val="0"/>
              </a:spcAft>
              <a:buClr>
                <a:schemeClr val="dk1"/>
              </a:buClr>
              <a:buSzPts val="2800"/>
              <a:buChar char="•"/>
            </a:pPr>
            <a:r>
              <a:rPr lang="en-US" dirty="0"/>
              <a:t>Explicit child-focused instructional strategies</a:t>
            </a:r>
            <a:endParaRPr dirty="0"/>
          </a:p>
          <a:p>
            <a:pPr marL="685800" lvl="1" indent="-228600" algn="l" rtl="0">
              <a:lnSpc>
                <a:spcPct val="160000"/>
              </a:lnSpc>
              <a:spcBef>
                <a:spcPts val="500"/>
              </a:spcBef>
              <a:spcAft>
                <a:spcPts val="0"/>
              </a:spcAft>
              <a:buClr>
                <a:schemeClr val="dk1"/>
              </a:buClr>
              <a:buSzPts val="2400"/>
              <a:buChar char="•"/>
            </a:pPr>
            <a:r>
              <a:rPr lang="en-US" dirty="0"/>
              <a:t>Specific interventions driven by child objectives that may be different from the larger group</a:t>
            </a:r>
            <a:endParaRPr dirty="0"/>
          </a:p>
          <a:p>
            <a:pPr marL="228600" lvl="0" indent="-228600" algn="l" rtl="0">
              <a:lnSpc>
                <a:spcPct val="160000"/>
              </a:lnSpc>
              <a:spcBef>
                <a:spcPts val="1000"/>
              </a:spcBef>
              <a:spcAft>
                <a:spcPts val="0"/>
              </a:spcAft>
              <a:buClr>
                <a:schemeClr val="dk1"/>
              </a:buClr>
              <a:buSzPts val="2800"/>
              <a:buChar char="•"/>
            </a:pPr>
            <a:r>
              <a:rPr lang="en-US" dirty="0"/>
              <a:t>Authentic assessment and progress monitoring</a:t>
            </a:r>
            <a:endParaRPr dirty="0"/>
          </a:p>
          <a:p>
            <a:pPr marL="685800" lvl="1" indent="-228600" algn="l" rtl="0">
              <a:lnSpc>
                <a:spcPct val="160000"/>
              </a:lnSpc>
              <a:spcBef>
                <a:spcPts val="500"/>
              </a:spcBef>
              <a:spcAft>
                <a:spcPts val="0"/>
              </a:spcAft>
              <a:buClr>
                <a:schemeClr val="dk1"/>
              </a:buClr>
              <a:buSzPts val="2400"/>
              <a:buChar char="•"/>
            </a:pPr>
            <a:r>
              <a:rPr lang="en-US" dirty="0"/>
              <a:t>Collecting meaningful data to support planning/intervention </a:t>
            </a:r>
            <a:endParaRPr dirty="0"/>
          </a:p>
          <a:p>
            <a:pPr marL="457200" lvl="1" indent="0" algn="l" rtl="0">
              <a:lnSpc>
                <a:spcPct val="90000"/>
              </a:lnSpc>
              <a:spcBef>
                <a:spcPts val="500"/>
              </a:spcBef>
              <a:spcAft>
                <a:spcPts val="0"/>
              </a:spcAft>
              <a:buClr>
                <a:schemeClr val="dk1"/>
              </a:buClr>
              <a:buSzPts val="2400"/>
              <a:buNone/>
            </a:pPr>
            <a:endParaRPr dirty="0"/>
          </a:p>
          <a:p>
            <a:pPr marL="228600" lvl="0" indent="-50800" algn="l" rtl="0">
              <a:lnSpc>
                <a:spcPct val="90000"/>
              </a:lnSpc>
              <a:spcBef>
                <a:spcPts val="1000"/>
              </a:spcBef>
              <a:spcAft>
                <a:spcPts val="0"/>
              </a:spcAft>
              <a:buClr>
                <a:schemeClr val="dk1"/>
              </a:buClr>
              <a:buSzPts val="2800"/>
              <a:buNone/>
            </a:pPr>
            <a:endParaRP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54"/>
        <p:cNvGrpSpPr/>
        <p:nvPr/>
      </p:nvGrpSpPr>
      <p:grpSpPr>
        <a:xfrm>
          <a:off x="0" y="0"/>
          <a:ext cx="0" cy="0"/>
          <a:chOff x="0" y="0"/>
          <a:chExt cx="0" cy="0"/>
        </a:xfrm>
      </p:grpSpPr>
      <p:sp>
        <p:nvSpPr>
          <p:cNvPr id="155" name="Google Shape;155;p17"/>
          <p:cNvSpPr txBox="1">
            <a:spLocks noGrp="1"/>
          </p:cNvSpPr>
          <p:nvPr>
            <p:ph type="title"/>
          </p:nvPr>
        </p:nvSpPr>
        <p:spPr>
          <a:prstGeom prst="rect">
            <a:avLst/>
          </a:prstGeom>
          <a:noFill/>
          <a:ln>
            <a:noFill/>
          </a:ln>
        </p:spPr>
        <p:txBody>
          <a:bodyPr spcFirstLastPara="1" wrap="square" lIns="91425" tIns="45700" rIns="91425" bIns="45700" anchor="ctr" anchorCtr="0">
            <a:normAutofit fontScale="90000"/>
          </a:bodyPr>
          <a:lstStyle/>
          <a:p>
            <a:pPr lvl="0" algn="ctr">
              <a:buClr>
                <a:schemeClr val="dk1"/>
              </a:buClr>
              <a:buSzPts val="3600"/>
            </a:pPr>
            <a:r>
              <a:rPr lang="en-US" dirty="0"/>
              <a:t>Principles</a:t>
            </a:r>
            <a:r>
              <a:rPr lang="en-US" sz="3600" b="0" dirty="0">
                <a:solidFill>
                  <a:schemeClr val="dk1"/>
                </a:solidFill>
              </a:rPr>
              <a:t> </a:t>
            </a:r>
            <a:r>
              <a:rPr lang="en-US" dirty="0"/>
              <a:t>of Inclusion for Preschool Age Children With Disabilities</a:t>
            </a:r>
            <a:endParaRPr dirty="0"/>
          </a:p>
        </p:txBody>
      </p:sp>
      <p:sp>
        <p:nvSpPr>
          <p:cNvPr id="156" name="Google Shape;156;p17"/>
          <p:cNvSpPr txBox="1">
            <a:spLocks noGrp="1"/>
          </p:cNvSpPr>
          <p:nvPr>
            <p:ph idx="1"/>
          </p:nvPr>
        </p:nvSpPr>
        <p:spPr>
          <a:xfrm>
            <a:off x="628650" y="1690689"/>
            <a:ext cx="7886700" cy="4642453"/>
          </a:xfrm>
          <a:prstGeom prst="rect">
            <a:avLst/>
          </a:prstGeom>
          <a:noFill/>
          <a:ln>
            <a:noFill/>
          </a:ln>
        </p:spPr>
        <p:txBody>
          <a:bodyPr spcFirstLastPara="1" wrap="square" lIns="91425" tIns="45700" rIns="91425" bIns="45700" anchor="t" anchorCtr="0">
            <a:normAutofit fontScale="32500" lnSpcReduction="20000"/>
          </a:bodyPr>
          <a:lstStyle/>
          <a:p>
            <a:pPr marL="228600" lvl="0" indent="-228600" algn="l" rtl="0">
              <a:lnSpc>
                <a:spcPct val="150000"/>
              </a:lnSpc>
              <a:spcBef>
                <a:spcPts val="0"/>
              </a:spcBef>
              <a:spcAft>
                <a:spcPts val="0"/>
              </a:spcAft>
              <a:buClr>
                <a:schemeClr val="dk1"/>
              </a:buClr>
              <a:buSzPct val="100000"/>
              <a:buChar char="•"/>
            </a:pPr>
            <a:r>
              <a:rPr lang="en-US" sz="8600" dirty="0"/>
              <a:t>Preschoolers learn best through meaningful everyday experiences and interactions within developmentally, linguistically, and culturally appropriate routines, play, and activities in inclusive settings</a:t>
            </a:r>
            <a:endParaRPr dirty="0"/>
          </a:p>
          <a:p>
            <a:pPr marL="228600" lvl="0" indent="-228600" algn="l" rtl="0">
              <a:lnSpc>
                <a:spcPct val="150000"/>
              </a:lnSpc>
              <a:spcBef>
                <a:spcPts val="1000"/>
              </a:spcBef>
              <a:spcAft>
                <a:spcPts val="0"/>
              </a:spcAft>
              <a:buClr>
                <a:schemeClr val="dk1"/>
              </a:buClr>
              <a:buSzPct val="100000"/>
              <a:buChar char="•"/>
            </a:pPr>
            <a:r>
              <a:rPr lang="en-US" sz="8600" dirty="0"/>
              <a:t>All families, with appropriate supports and resources, can promote their child’s learning</a:t>
            </a:r>
            <a:endParaRPr dirty="0"/>
          </a:p>
          <a:p>
            <a:pPr marL="228600" lvl="0" indent="-170815" algn="l" rtl="0">
              <a:lnSpc>
                <a:spcPct val="90000"/>
              </a:lnSpc>
              <a:spcBef>
                <a:spcPts val="1000"/>
              </a:spcBef>
              <a:spcAft>
                <a:spcPts val="0"/>
              </a:spcAft>
              <a:buClr>
                <a:schemeClr val="dk1"/>
              </a:buClr>
              <a:buSzPct val="100000"/>
              <a:buNone/>
            </a:pPr>
            <a:endParaRP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60"/>
        <p:cNvGrpSpPr/>
        <p:nvPr/>
      </p:nvGrpSpPr>
      <p:grpSpPr>
        <a:xfrm>
          <a:off x="0" y="0"/>
          <a:ext cx="0" cy="0"/>
          <a:chOff x="0" y="0"/>
          <a:chExt cx="0" cy="0"/>
        </a:xfrm>
      </p:grpSpPr>
      <p:sp>
        <p:nvSpPr>
          <p:cNvPr id="161" name="Google Shape;161;p18"/>
          <p:cNvSpPr txBox="1">
            <a:spLocks noGrp="1"/>
          </p:cNvSpPr>
          <p:nvPr>
            <p:ph type="title"/>
          </p:nvPr>
        </p:nvSpPr>
        <p:spPr>
          <a:prstGeom prst="rect">
            <a:avLst/>
          </a:prstGeom>
          <a:noFill/>
          <a:ln>
            <a:noFill/>
          </a:ln>
        </p:spPr>
        <p:txBody>
          <a:bodyPr spcFirstLastPara="1" wrap="square" lIns="91425" tIns="45700" rIns="91425" bIns="45700" anchor="ctr" anchorCtr="0">
            <a:normAutofit fontScale="90000"/>
          </a:bodyPr>
          <a:lstStyle/>
          <a:p>
            <a:pPr lvl="0" algn="ctr">
              <a:buClr>
                <a:srgbClr val="000000"/>
              </a:buClr>
              <a:buSzPts val="3600"/>
            </a:pPr>
            <a:r>
              <a:rPr lang="en-US" dirty="0"/>
              <a:t>Principles</a:t>
            </a:r>
            <a:r>
              <a:rPr lang="en-US" b="0" dirty="0">
                <a:solidFill>
                  <a:schemeClr val="dk1"/>
                </a:solidFill>
              </a:rPr>
              <a:t> </a:t>
            </a:r>
            <a:r>
              <a:rPr lang="en-US" dirty="0"/>
              <a:t>of Inclusion for Preschool Age Children With Disabilities, Continued</a:t>
            </a:r>
            <a:endParaRPr dirty="0"/>
          </a:p>
        </p:txBody>
      </p:sp>
      <p:sp>
        <p:nvSpPr>
          <p:cNvPr id="162" name="Google Shape;162;p18"/>
          <p:cNvSpPr txBox="1">
            <a:spLocks noGrp="1"/>
          </p:cNvSpPr>
          <p:nvPr>
            <p:ph idx="1"/>
          </p:nvPr>
        </p:nvSpPr>
        <p:spPr>
          <a:prstGeom prst="rect">
            <a:avLst/>
          </a:prstGeom>
          <a:noFill/>
          <a:ln>
            <a:noFill/>
          </a:ln>
        </p:spPr>
        <p:txBody>
          <a:bodyPr spcFirstLastPara="1" wrap="square" lIns="91425" tIns="45700" rIns="91425" bIns="45700" anchor="t" anchorCtr="0">
            <a:normAutofit/>
          </a:bodyPr>
          <a:lstStyle/>
          <a:p>
            <a:pPr marL="228600" lvl="0" indent="-228600" algn="l" rtl="0">
              <a:lnSpc>
                <a:spcPct val="150000"/>
              </a:lnSpc>
              <a:spcBef>
                <a:spcPts val="0"/>
              </a:spcBef>
              <a:spcAft>
                <a:spcPts val="0"/>
              </a:spcAft>
              <a:buClr>
                <a:schemeClr val="dk1"/>
              </a:buClr>
              <a:buSzPts val="2800"/>
              <a:buChar char="•"/>
            </a:pPr>
            <a:r>
              <a:rPr lang="en-US" dirty="0"/>
              <a:t>A Child’s individual strengths, needs, preferences, culture, and priorities are reflected and respected</a:t>
            </a:r>
            <a:endParaRPr dirty="0"/>
          </a:p>
          <a:p>
            <a:pPr marL="228600" lvl="0" indent="-228600" algn="l" rtl="0">
              <a:lnSpc>
                <a:spcPct val="150000"/>
              </a:lnSpc>
              <a:spcBef>
                <a:spcPts val="1000"/>
              </a:spcBef>
              <a:spcAft>
                <a:spcPts val="0"/>
              </a:spcAft>
              <a:buClr>
                <a:schemeClr val="dk1"/>
              </a:buClr>
              <a:buSzPts val="2800"/>
              <a:buChar char="•"/>
            </a:pPr>
            <a:r>
              <a:rPr lang="en-US" dirty="0"/>
              <a:t>Professionals build partnerships with families and support them as primary decision-makers</a:t>
            </a:r>
            <a:endParaRPr dirty="0"/>
          </a:p>
          <a:p>
            <a:pPr marL="228600" lvl="0" indent="-228600" algn="l" rtl="0">
              <a:lnSpc>
                <a:spcPct val="150000"/>
              </a:lnSpc>
              <a:spcBef>
                <a:spcPts val="1000"/>
              </a:spcBef>
              <a:spcAft>
                <a:spcPts val="0"/>
              </a:spcAft>
              <a:buClr>
                <a:schemeClr val="dk1"/>
              </a:buClr>
              <a:buSzPts val="2800"/>
              <a:buChar char="•"/>
            </a:pPr>
            <a:r>
              <a:rPr lang="en-US" dirty="0"/>
              <a:t>Preschool learning experiences are developmentally appropriate and evidence-based</a:t>
            </a:r>
            <a:endParaRPr dirty="0"/>
          </a:p>
          <a:p>
            <a:pPr marL="228600" lvl="0" indent="-50800" algn="l" rtl="0">
              <a:lnSpc>
                <a:spcPct val="90000"/>
              </a:lnSpc>
              <a:spcBef>
                <a:spcPts val="1000"/>
              </a:spcBef>
              <a:spcAft>
                <a:spcPts val="0"/>
              </a:spcAft>
              <a:buClr>
                <a:schemeClr val="dk1"/>
              </a:buClr>
              <a:buSzPts val="2800"/>
              <a:buNone/>
            </a:pPr>
            <a:endParaRPr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66"/>
        <p:cNvGrpSpPr/>
        <p:nvPr/>
      </p:nvGrpSpPr>
      <p:grpSpPr>
        <a:xfrm>
          <a:off x="0" y="0"/>
          <a:ext cx="0" cy="0"/>
          <a:chOff x="0" y="0"/>
          <a:chExt cx="0" cy="0"/>
        </a:xfrm>
      </p:grpSpPr>
      <p:sp>
        <p:nvSpPr>
          <p:cNvPr id="167" name="Google Shape;167;p19"/>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dk1"/>
              </a:buClr>
              <a:buSzPts val="3600"/>
              <a:buFont typeface="Calibri"/>
              <a:buNone/>
            </a:pPr>
            <a:r>
              <a:rPr lang="en-US" dirty="0">
                <a:sym typeface="Calibri"/>
              </a:rPr>
              <a:t>Tools for Inclusive Practices: Activity</a:t>
            </a:r>
            <a:endParaRPr dirty="0"/>
          </a:p>
        </p:txBody>
      </p:sp>
      <p:sp>
        <p:nvSpPr>
          <p:cNvPr id="168" name="Google Shape;168;p19"/>
          <p:cNvSpPr txBox="1">
            <a:spLocks noGrp="1"/>
          </p:cNvSpPr>
          <p:nvPr>
            <p:ph idx="1"/>
          </p:nvPr>
        </p:nvSpPr>
        <p:spPr>
          <a:xfrm>
            <a:off x="628650" y="1481959"/>
            <a:ext cx="7886700" cy="4695004"/>
          </a:xfrm>
          <a:prstGeom prst="rect">
            <a:avLst/>
          </a:prstGeom>
          <a:noFill/>
          <a:ln>
            <a:noFill/>
          </a:ln>
        </p:spPr>
        <p:txBody>
          <a:bodyPr spcFirstLastPara="1" wrap="square" lIns="91425" tIns="45700" rIns="91425" bIns="45700" anchor="t" anchorCtr="0">
            <a:normAutofit/>
          </a:bodyPr>
          <a:lstStyle/>
          <a:p>
            <a:pPr marL="228600" lvl="0" indent="-228600" algn="l" rtl="0">
              <a:lnSpc>
                <a:spcPct val="150000"/>
              </a:lnSpc>
              <a:spcBef>
                <a:spcPts val="0"/>
              </a:spcBef>
              <a:spcAft>
                <a:spcPts val="0"/>
              </a:spcAft>
              <a:buClr>
                <a:schemeClr val="dk1"/>
              </a:buClr>
              <a:buSzPts val="2800"/>
              <a:buChar char="•"/>
            </a:pPr>
            <a:r>
              <a:rPr lang="en-US" u="sng" dirty="0">
                <a:solidFill>
                  <a:schemeClr val="hlink"/>
                </a:solidFill>
                <a:hlinkClick r:id="rId3"/>
              </a:rPr>
              <a:t>https://ectacenter.org/topics/inclusion/tools.asp</a:t>
            </a:r>
            <a:endParaRPr dirty="0"/>
          </a:p>
          <a:p>
            <a:pPr marL="228600" lvl="0" indent="-228600" algn="l" rtl="0">
              <a:lnSpc>
                <a:spcPct val="150000"/>
              </a:lnSpc>
              <a:spcBef>
                <a:spcPts val="1000"/>
              </a:spcBef>
              <a:spcAft>
                <a:spcPts val="0"/>
              </a:spcAft>
              <a:buClr>
                <a:schemeClr val="dk1"/>
              </a:buClr>
              <a:buSzPts val="2800"/>
              <a:buChar char="•"/>
            </a:pPr>
            <a:r>
              <a:rPr lang="en-US" dirty="0"/>
              <a:t>In pairs or groups, explore this website and identify tools you think would be useful to support a family of a child with a disability who is making decisions about a preschool classroom for their child. Be ready to explain your choices.</a:t>
            </a:r>
            <a:endParaRPr dirty="0"/>
          </a:p>
          <a:p>
            <a:pPr marL="0" lvl="0" indent="0" algn="l" rtl="0">
              <a:lnSpc>
                <a:spcPct val="90000"/>
              </a:lnSpc>
              <a:spcBef>
                <a:spcPts val="1000"/>
              </a:spcBef>
              <a:spcAft>
                <a:spcPts val="0"/>
              </a:spcAft>
              <a:buClr>
                <a:schemeClr val="dk1"/>
              </a:buClr>
              <a:buSzPts val="2800"/>
              <a:buNone/>
            </a:pPr>
            <a:endParaRP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7"/>
        <p:cNvGrpSpPr/>
        <p:nvPr/>
      </p:nvGrpSpPr>
      <p:grpSpPr>
        <a:xfrm>
          <a:off x="0" y="0"/>
          <a:ext cx="0" cy="0"/>
          <a:chOff x="0" y="0"/>
          <a:chExt cx="0" cy="0"/>
        </a:xfrm>
      </p:grpSpPr>
      <p:sp>
        <p:nvSpPr>
          <p:cNvPr id="58" name="Google Shape;58;p2"/>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dk1"/>
              </a:buClr>
              <a:buSzPts val="3600"/>
              <a:buFont typeface="Calibri"/>
              <a:buNone/>
            </a:pPr>
            <a:r>
              <a:rPr lang="en-US" dirty="0">
                <a:sym typeface="Calibri"/>
              </a:rPr>
              <a:t>Standard 5</a:t>
            </a:r>
            <a:endParaRPr dirty="0"/>
          </a:p>
        </p:txBody>
      </p:sp>
      <p:sp>
        <p:nvSpPr>
          <p:cNvPr id="59" name="Google Shape;59;p2"/>
          <p:cNvSpPr txBox="1">
            <a:spLocks noGrp="1"/>
          </p:cNvSpPr>
          <p:nvPr>
            <p:ph idx="1"/>
          </p:nvPr>
        </p:nvSpPr>
        <p:spPr>
          <a:xfrm>
            <a:off x="628650" y="1350840"/>
            <a:ext cx="7886700" cy="4935660"/>
          </a:xfrm>
          <a:prstGeom prst="rect">
            <a:avLst/>
          </a:prstGeom>
          <a:noFill/>
          <a:ln>
            <a:noFill/>
          </a:ln>
        </p:spPr>
        <p:txBody>
          <a:bodyPr spcFirstLastPara="1" wrap="square" lIns="91425" tIns="45700" rIns="91425" bIns="45700" anchor="t" anchorCtr="0">
            <a:normAutofit fontScale="92500" lnSpcReduction="20000"/>
          </a:bodyPr>
          <a:lstStyle/>
          <a:p>
            <a:pPr marL="0" lvl="0" indent="0" algn="l" rtl="0">
              <a:lnSpc>
                <a:spcPct val="150000"/>
              </a:lnSpc>
              <a:spcBef>
                <a:spcPts val="0"/>
              </a:spcBef>
              <a:spcAft>
                <a:spcPts val="0"/>
              </a:spcAft>
              <a:buClr>
                <a:schemeClr val="dk1"/>
              </a:buClr>
              <a:buSzPct val="100000"/>
              <a:buNone/>
            </a:pPr>
            <a:r>
              <a:rPr lang="en-US" dirty="0"/>
              <a:t>Candidates collaborate with families and professionals to use an evidence-based, developmentally appropriate, and culturally responsive early childhood curriculum addressing developmental and content domains. Candidates use curriculum frameworks to create and support universally designed, high-quality learning experiences in natural and inclusive environments that provide each child and family with equitable access and opportunities for learning and growth.</a:t>
            </a:r>
            <a:endParaRPr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73"/>
        <p:cNvGrpSpPr/>
        <p:nvPr/>
      </p:nvGrpSpPr>
      <p:grpSpPr>
        <a:xfrm>
          <a:off x="0" y="0"/>
          <a:ext cx="0" cy="0"/>
          <a:chOff x="0" y="0"/>
          <a:chExt cx="0" cy="0"/>
        </a:xfrm>
      </p:grpSpPr>
      <p:sp>
        <p:nvSpPr>
          <p:cNvPr id="174" name="Google Shape;174;p20"/>
          <p:cNvSpPr txBox="1">
            <a:spLocks noGrp="1"/>
          </p:cNvSpPr>
          <p:nvPr>
            <p:ph type="title"/>
          </p:nvPr>
        </p:nvSpPr>
        <p:spPr>
          <a:prstGeom prst="rect">
            <a:avLst/>
          </a:prstGeom>
          <a:noFill/>
          <a:ln>
            <a:noFill/>
          </a:ln>
        </p:spPr>
        <p:txBody>
          <a:bodyPr spcFirstLastPara="1" wrap="square" lIns="91425" tIns="45700" rIns="91425" bIns="45700" anchor="ctr" anchorCtr="0">
            <a:normAutofit fontScale="90000"/>
          </a:bodyPr>
          <a:lstStyle/>
          <a:p>
            <a:pPr marL="0" lvl="0" indent="0" algn="ctr" rtl="0">
              <a:lnSpc>
                <a:spcPct val="90000"/>
              </a:lnSpc>
              <a:spcBef>
                <a:spcPts val="0"/>
              </a:spcBef>
              <a:spcAft>
                <a:spcPts val="0"/>
              </a:spcAft>
              <a:buClr>
                <a:srgbClr val="000000"/>
              </a:buClr>
              <a:buSzPts val="3600"/>
              <a:buFont typeface="Calibri"/>
              <a:buNone/>
            </a:pPr>
            <a:r>
              <a:rPr lang="en-US" dirty="0">
                <a:sym typeface="Calibri"/>
              </a:rPr>
              <a:t>Universal</a:t>
            </a:r>
            <a:r>
              <a:rPr lang="en-US" sz="3600" b="0" dirty="0">
                <a:solidFill>
                  <a:srgbClr val="000000"/>
                </a:solidFill>
                <a:latin typeface="Calibri"/>
                <a:ea typeface="Calibri"/>
                <a:cs typeface="Calibri"/>
                <a:sym typeface="Calibri"/>
              </a:rPr>
              <a:t> </a:t>
            </a:r>
            <a:r>
              <a:rPr lang="en-US" dirty="0">
                <a:sym typeface="Calibri"/>
              </a:rPr>
              <a:t>Curriculum Frameworks: Developmentally Appropriate </a:t>
            </a:r>
            <a:endParaRPr dirty="0"/>
          </a:p>
        </p:txBody>
      </p:sp>
      <p:sp>
        <p:nvSpPr>
          <p:cNvPr id="175" name="Google Shape;175;p20"/>
          <p:cNvSpPr txBox="1">
            <a:spLocks noGrp="1"/>
          </p:cNvSpPr>
          <p:nvPr>
            <p:ph idx="1"/>
          </p:nvPr>
        </p:nvSpPr>
        <p:spPr>
          <a:xfrm>
            <a:off x="628650" y="1690689"/>
            <a:ext cx="7886700" cy="4486274"/>
          </a:xfrm>
          <a:prstGeom prst="rect">
            <a:avLst/>
          </a:prstGeom>
          <a:noFill/>
          <a:ln>
            <a:noFill/>
          </a:ln>
        </p:spPr>
        <p:txBody>
          <a:bodyPr spcFirstLastPara="1" wrap="square" lIns="91425" tIns="45700" rIns="91425" bIns="45700" anchor="t" anchorCtr="0">
            <a:normAutofit fontScale="85000" lnSpcReduction="20000"/>
          </a:bodyPr>
          <a:lstStyle/>
          <a:p>
            <a:pPr marL="228600" lvl="0" indent="-228600" algn="l" rtl="0">
              <a:lnSpc>
                <a:spcPct val="150000"/>
              </a:lnSpc>
              <a:spcBef>
                <a:spcPts val="0"/>
              </a:spcBef>
              <a:spcAft>
                <a:spcPts val="0"/>
              </a:spcAft>
              <a:buClr>
                <a:schemeClr val="dk1"/>
              </a:buClr>
              <a:buSzPct val="100000"/>
              <a:buChar char="•"/>
            </a:pPr>
            <a:r>
              <a:rPr lang="en-US" dirty="0"/>
              <a:t>Anchored in theories of child development and learning</a:t>
            </a:r>
            <a:endParaRPr dirty="0"/>
          </a:p>
          <a:p>
            <a:pPr marL="685800" lvl="1" indent="-228600" algn="l" rtl="0">
              <a:lnSpc>
                <a:spcPct val="150000"/>
              </a:lnSpc>
              <a:spcBef>
                <a:spcPts val="500"/>
              </a:spcBef>
              <a:spcAft>
                <a:spcPts val="0"/>
              </a:spcAft>
              <a:buClr>
                <a:schemeClr val="dk1"/>
              </a:buClr>
              <a:buSzPct val="100000"/>
              <a:buChar char="•"/>
            </a:pPr>
            <a:r>
              <a:rPr lang="en-US" dirty="0"/>
              <a:t>Sequences of learning relevant to all children</a:t>
            </a:r>
            <a:endParaRPr dirty="0"/>
          </a:p>
          <a:p>
            <a:pPr marL="685800" lvl="1" indent="-228600" algn="l" rtl="0">
              <a:lnSpc>
                <a:spcPct val="150000"/>
              </a:lnSpc>
              <a:spcBef>
                <a:spcPts val="500"/>
              </a:spcBef>
              <a:spcAft>
                <a:spcPts val="0"/>
              </a:spcAft>
              <a:buClr>
                <a:schemeClr val="dk1"/>
              </a:buClr>
              <a:buSzPct val="100000"/>
              <a:buChar char="•"/>
            </a:pPr>
            <a:r>
              <a:rPr lang="en-US" dirty="0"/>
              <a:t>Situated within the interests and preferences of the child</a:t>
            </a:r>
            <a:endParaRPr dirty="0"/>
          </a:p>
          <a:p>
            <a:pPr marL="228600" lvl="0" indent="-228600" algn="l" rtl="0">
              <a:lnSpc>
                <a:spcPct val="150000"/>
              </a:lnSpc>
              <a:spcBef>
                <a:spcPts val="1000"/>
              </a:spcBef>
              <a:spcAft>
                <a:spcPts val="0"/>
              </a:spcAft>
              <a:buClr>
                <a:schemeClr val="dk1"/>
              </a:buClr>
              <a:buSzPct val="100000"/>
              <a:buChar char="•"/>
            </a:pPr>
            <a:r>
              <a:rPr lang="en-US" dirty="0"/>
              <a:t>Practices are developmentally, individually, and culturally appropriate to each child</a:t>
            </a:r>
            <a:endParaRPr dirty="0"/>
          </a:p>
          <a:p>
            <a:pPr marL="228600" lvl="0" indent="-228600" algn="l" rtl="0">
              <a:lnSpc>
                <a:spcPct val="150000"/>
              </a:lnSpc>
              <a:spcBef>
                <a:spcPts val="1000"/>
              </a:spcBef>
              <a:spcAft>
                <a:spcPts val="0"/>
              </a:spcAft>
              <a:buClr>
                <a:schemeClr val="dk1"/>
              </a:buClr>
              <a:buSzPct val="100000"/>
              <a:buChar char="•"/>
            </a:pPr>
            <a:r>
              <a:rPr lang="en-US" dirty="0"/>
              <a:t>All children participate </a:t>
            </a:r>
            <a:endParaRPr dirty="0"/>
          </a:p>
          <a:p>
            <a:pPr marL="228600" lvl="0" indent="-228600" algn="l" rtl="0">
              <a:lnSpc>
                <a:spcPct val="150000"/>
              </a:lnSpc>
              <a:spcBef>
                <a:spcPts val="1000"/>
              </a:spcBef>
              <a:spcAft>
                <a:spcPts val="0"/>
              </a:spcAft>
              <a:buClr>
                <a:schemeClr val="dk1"/>
              </a:buClr>
              <a:buSzPct val="100000"/>
              <a:buChar char="•"/>
            </a:pPr>
            <a:r>
              <a:rPr lang="en-US" dirty="0"/>
              <a:t>Individual needs are addressed in the context of all learning activities</a:t>
            </a:r>
            <a:endParaRPr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179"/>
        <p:cNvGrpSpPr/>
        <p:nvPr/>
      </p:nvGrpSpPr>
      <p:grpSpPr>
        <a:xfrm>
          <a:off x="0" y="0"/>
          <a:ext cx="0" cy="0"/>
          <a:chOff x="0" y="0"/>
          <a:chExt cx="0" cy="0"/>
        </a:xfrm>
      </p:grpSpPr>
      <p:sp>
        <p:nvSpPr>
          <p:cNvPr id="180" name="Google Shape;180;p21"/>
          <p:cNvSpPr txBox="1">
            <a:spLocks noGrp="1"/>
          </p:cNvSpPr>
          <p:nvPr>
            <p:ph type="title"/>
          </p:nvPr>
        </p:nvSpPr>
        <p:spPr>
          <a:xfrm>
            <a:off x="216976" y="365126"/>
            <a:ext cx="8508570" cy="1325563"/>
          </a:xfrm>
          <a:prstGeom prst="rect">
            <a:avLst/>
          </a:prstGeom>
          <a:noFill/>
          <a:ln>
            <a:noFill/>
          </a:ln>
        </p:spPr>
        <p:txBody>
          <a:bodyPr spcFirstLastPara="1" wrap="square" lIns="91425" tIns="45700" rIns="91425" bIns="45700" anchor="ctr" anchorCtr="0">
            <a:normAutofit fontScale="90000"/>
          </a:bodyPr>
          <a:lstStyle/>
          <a:p>
            <a:pPr lvl="0" algn="ctr">
              <a:spcBef>
                <a:spcPts val="0"/>
              </a:spcBef>
              <a:buClr>
                <a:schemeClr val="dk1"/>
              </a:buClr>
              <a:buSzPts val="3600"/>
            </a:pPr>
            <a:r>
              <a:rPr lang="en-US" dirty="0"/>
              <a:t>Activity:</a:t>
            </a:r>
            <a:br>
              <a:rPr lang="en-US" dirty="0"/>
            </a:br>
            <a:r>
              <a:rPr lang="en-US" dirty="0"/>
              <a:t> Developmentally Appropriate Practices</a:t>
            </a:r>
            <a:r>
              <a:rPr lang="en-US" sz="3600" b="0" dirty="0">
                <a:solidFill>
                  <a:schemeClr val="dk1"/>
                </a:solidFill>
              </a:rPr>
              <a:t> </a:t>
            </a:r>
            <a:endParaRPr dirty="0"/>
          </a:p>
        </p:txBody>
      </p:sp>
      <p:sp>
        <p:nvSpPr>
          <p:cNvPr id="181" name="Google Shape;181;p21"/>
          <p:cNvSpPr txBox="1">
            <a:spLocks noGrp="1"/>
          </p:cNvSpPr>
          <p:nvPr>
            <p:ph idx="1"/>
          </p:nvPr>
        </p:nvSpPr>
        <p:spPr>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1000"/>
              </a:spcBef>
              <a:spcAft>
                <a:spcPts val="0"/>
              </a:spcAft>
              <a:buClr>
                <a:schemeClr val="dk1"/>
              </a:buClr>
              <a:buSzPts val="2800"/>
              <a:buNone/>
            </a:pPr>
            <a:r>
              <a:rPr lang="en-US" dirty="0"/>
              <a:t>Watch </a:t>
            </a:r>
            <a:r>
              <a:rPr lang="en-US" dirty="0">
                <a:hlinkClick r:id="rId3"/>
              </a:rPr>
              <a:t>Video 1.17: Routine in a Program </a:t>
            </a:r>
            <a:r>
              <a:rPr lang="en-US" dirty="0"/>
              <a:t>on the next slide before reflecting on these questions; </a:t>
            </a:r>
          </a:p>
          <a:p>
            <a:pPr marL="228600" lvl="0" indent="-228600" algn="l" rtl="0">
              <a:lnSpc>
                <a:spcPct val="90000"/>
              </a:lnSpc>
              <a:spcBef>
                <a:spcPts val="1000"/>
              </a:spcBef>
              <a:spcAft>
                <a:spcPts val="0"/>
              </a:spcAft>
              <a:buClr>
                <a:schemeClr val="dk1"/>
              </a:buClr>
              <a:buSzPts val="2800"/>
              <a:buChar char="•"/>
            </a:pPr>
            <a:r>
              <a:rPr lang="en-US" dirty="0"/>
              <a:t>The game planned for the group usually involves one child shouting “Red Light!” or “Green Light” and gradually walking forward toward the leader</a:t>
            </a:r>
            <a:endParaRPr dirty="0"/>
          </a:p>
          <a:p>
            <a:pPr marL="228600" lvl="0" indent="-228600" algn="l" rtl="0">
              <a:lnSpc>
                <a:spcPct val="90000"/>
              </a:lnSpc>
              <a:spcBef>
                <a:spcPts val="1000"/>
              </a:spcBef>
              <a:spcAft>
                <a:spcPts val="0"/>
              </a:spcAft>
              <a:buClr>
                <a:schemeClr val="dk1"/>
              </a:buClr>
              <a:buSzPts val="2800"/>
              <a:buChar char="•"/>
            </a:pPr>
            <a:r>
              <a:rPr lang="en-US" dirty="0"/>
              <a:t>How did this teacher plan her instruction to embed a developmentally appropriate learning opportunity for Jack, who is working on communicating with his peers and joining them in play activities?</a:t>
            </a:r>
            <a:endParaRPr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5722" y="65357"/>
            <a:ext cx="8632556" cy="1325563"/>
          </a:xfrm>
        </p:spPr>
        <p:txBody>
          <a:bodyPr>
            <a:normAutofit fontScale="90000"/>
          </a:bodyPr>
          <a:lstStyle/>
          <a:p>
            <a:pPr algn="ctr"/>
            <a:r>
              <a:rPr lang="en-US" dirty="0"/>
              <a:t>Activity:</a:t>
            </a:r>
            <a:br>
              <a:rPr lang="en-US" dirty="0"/>
            </a:br>
            <a:r>
              <a:rPr lang="en-US" dirty="0"/>
              <a:t> Developmentally Appropriate Practices</a:t>
            </a:r>
            <a:r>
              <a:rPr lang="en-US" b="0" dirty="0">
                <a:solidFill>
                  <a:prstClr val="black"/>
                </a:solidFill>
              </a:rPr>
              <a:t> </a:t>
            </a:r>
            <a:endParaRPr lang="en-US" dirty="0"/>
          </a:p>
        </p:txBody>
      </p:sp>
      <p:pic>
        <p:nvPicPr>
          <p:cNvPr id="4" name="Picture 3">
            <a:hlinkClick r:id="rId3"/>
            <a:extLst>
              <a:ext uri="{FF2B5EF4-FFF2-40B4-BE49-F238E27FC236}">
                <a16:creationId xmlns:a16="http://schemas.microsoft.com/office/drawing/2014/main" id="{3353A957-BA5B-43F2-B07D-6CEC6F9FE430}"/>
              </a:ext>
            </a:extLst>
          </p:cNvPr>
          <p:cNvPicPr>
            <a:picLocks noChangeAspect="1"/>
          </p:cNvPicPr>
          <p:nvPr/>
        </p:nvPicPr>
        <p:blipFill>
          <a:blip r:embed="rId4"/>
          <a:stretch>
            <a:fillRect/>
          </a:stretch>
        </p:blipFill>
        <p:spPr>
          <a:xfrm>
            <a:off x="2043112" y="1700212"/>
            <a:ext cx="5057775" cy="3457575"/>
          </a:xfrm>
          <a:prstGeom prst="rect">
            <a:avLst/>
          </a:prstGeom>
        </p:spPr>
      </p:pic>
      <p:sp>
        <p:nvSpPr>
          <p:cNvPr id="8" name="TextBox 7">
            <a:extLst>
              <a:ext uri="{FF2B5EF4-FFF2-40B4-BE49-F238E27FC236}">
                <a16:creationId xmlns:a16="http://schemas.microsoft.com/office/drawing/2014/main" id="{DCDD35FD-F858-4B17-BE40-FF9A6926D602}"/>
              </a:ext>
            </a:extLst>
          </p:cNvPr>
          <p:cNvSpPr txBox="1"/>
          <p:nvPr/>
        </p:nvSpPr>
        <p:spPr>
          <a:xfrm>
            <a:off x="999460" y="5357697"/>
            <a:ext cx="7081284" cy="307777"/>
          </a:xfrm>
          <a:prstGeom prst="rect">
            <a:avLst/>
          </a:prstGeom>
          <a:noFill/>
        </p:spPr>
        <p:txBody>
          <a:bodyPr wrap="square">
            <a:spAutoFit/>
          </a:bodyPr>
          <a:lstStyle/>
          <a:p>
            <a:pPr marL="457200" marR="0" lvl="0" indent="-228600" algn="l" defTabSz="914400" rtl="0" eaLnBrk="1" fontAlgn="auto" latinLnBrk="0" hangingPunct="1">
              <a:lnSpc>
                <a:spcPct val="100000"/>
              </a:lnSpc>
              <a:spcBef>
                <a:spcPts val="0"/>
              </a:spcBef>
              <a:spcAft>
                <a:spcPts val="0"/>
              </a:spcAft>
              <a:buClr>
                <a:srgbClr val="000000"/>
              </a:buClr>
              <a:buSzPts val="1400"/>
              <a:buFont typeface="Arial"/>
              <a:buNone/>
              <a:tabLst/>
              <a:defRPr/>
            </a:pPr>
            <a:r>
              <a:rPr lang="en-US" dirty="0">
                <a:hlinkClick r:id="rId3"/>
              </a:rPr>
              <a:t>https://connectmodules.dec-sped.org/connect-modules/resources/videos/video-1-17/</a:t>
            </a:r>
            <a:r>
              <a:rPr lang="en-US" dirty="0"/>
              <a:t> </a:t>
            </a:r>
          </a:p>
        </p:txBody>
      </p:sp>
    </p:spTree>
    <p:extLst>
      <p:ext uri="{BB962C8B-B14F-4D97-AF65-F5344CB8AC3E}">
        <p14:creationId xmlns:p14="http://schemas.microsoft.com/office/powerpoint/2010/main" val="92118488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185"/>
        <p:cNvGrpSpPr/>
        <p:nvPr/>
      </p:nvGrpSpPr>
      <p:grpSpPr>
        <a:xfrm>
          <a:off x="0" y="0"/>
          <a:ext cx="0" cy="0"/>
          <a:chOff x="0" y="0"/>
          <a:chExt cx="0" cy="0"/>
        </a:xfrm>
      </p:grpSpPr>
      <p:sp>
        <p:nvSpPr>
          <p:cNvPr id="186" name="Google Shape;186;p22"/>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dk1"/>
              </a:buClr>
              <a:buSzPts val="3600"/>
              <a:buFont typeface="Calibri"/>
              <a:buNone/>
            </a:pPr>
            <a:r>
              <a:rPr lang="en-US" dirty="0">
                <a:sym typeface="Calibri"/>
              </a:rPr>
              <a:t>Unified Curriculum </a:t>
            </a:r>
            <a:r>
              <a:rPr lang="en-US" dirty="0"/>
              <a:t>F</a:t>
            </a:r>
            <a:r>
              <a:rPr lang="en-US" dirty="0">
                <a:sym typeface="Calibri"/>
              </a:rPr>
              <a:t>rameworks: </a:t>
            </a:r>
            <a:br>
              <a:rPr lang="en-US" dirty="0">
                <a:sym typeface="Calibri"/>
              </a:rPr>
            </a:br>
            <a:r>
              <a:rPr lang="en-US" dirty="0">
                <a:sym typeface="Calibri"/>
              </a:rPr>
              <a:t>Culturally Responsive</a:t>
            </a:r>
            <a:endParaRPr dirty="0"/>
          </a:p>
        </p:txBody>
      </p:sp>
      <p:sp>
        <p:nvSpPr>
          <p:cNvPr id="187" name="Google Shape;187;p22"/>
          <p:cNvSpPr txBox="1">
            <a:spLocks noGrp="1"/>
          </p:cNvSpPr>
          <p:nvPr>
            <p:ph idx="1"/>
          </p:nvPr>
        </p:nvSpPr>
        <p:spPr>
          <a:prstGeom prst="rect">
            <a:avLst/>
          </a:prstGeom>
          <a:noFill/>
          <a:ln>
            <a:noFill/>
          </a:ln>
        </p:spPr>
        <p:txBody>
          <a:bodyPr spcFirstLastPara="1" wrap="square" lIns="91425" tIns="45700" rIns="91425" bIns="45700" anchor="t" anchorCtr="0">
            <a:normAutofit/>
          </a:bodyPr>
          <a:lstStyle/>
          <a:p>
            <a:pPr marL="228600" lvl="0" indent="-228600" algn="l" rtl="0">
              <a:lnSpc>
                <a:spcPct val="150000"/>
              </a:lnSpc>
              <a:spcBef>
                <a:spcPts val="0"/>
              </a:spcBef>
              <a:spcAft>
                <a:spcPts val="0"/>
              </a:spcAft>
              <a:buClr>
                <a:schemeClr val="dk1"/>
              </a:buClr>
              <a:buSzPts val="2800"/>
              <a:buChar char="•"/>
            </a:pPr>
            <a:r>
              <a:rPr lang="en-US" dirty="0"/>
              <a:t>Based on knowledge of children and families</a:t>
            </a:r>
            <a:endParaRPr dirty="0"/>
          </a:p>
          <a:p>
            <a:pPr marL="228600" lvl="0" indent="-228600" algn="l" rtl="0">
              <a:lnSpc>
                <a:spcPct val="150000"/>
              </a:lnSpc>
              <a:spcBef>
                <a:spcPts val="1000"/>
              </a:spcBef>
              <a:spcAft>
                <a:spcPts val="0"/>
              </a:spcAft>
              <a:buClr>
                <a:schemeClr val="dk1"/>
              </a:buClr>
              <a:buSzPts val="2800"/>
              <a:buChar char="•"/>
            </a:pPr>
            <a:r>
              <a:rPr lang="en-US" dirty="0"/>
              <a:t>Develop and teach culturally relevant expectations</a:t>
            </a:r>
            <a:endParaRPr dirty="0"/>
          </a:p>
          <a:p>
            <a:pPr marL="228600" lvl="0" indent="-228600" algn="l" rtl="0">
              <a:lnSpc>
                <a:spcPct val="150000"/>
              </a:lnSpc>
              <a:spcBef>
                <a:spcPts val="1000"/>
              </a:spcBef>
              <a:spcAft>
                <a:spcPts val="0"/>
              </a:spcAft>
              <a:buClr>
                <a:schemeClr val="dk1"/>
              </a:buClr>
              <a:buSzPts val="2800"/>
              <a:buChar char="•"/>
            </a:pPr>
            <a:r>
              <a:rPr lang="en-US" dirty="0"/>
              <a:t>Take the child’s perspective</a:t>
            </a:r>
            <a:endParaRPr dirty="0"/>
          </a:p>
          <a:p>
            <a:pPr marL="228600" lvl="0" indent="-228600" algn="l" rtl="0">
              <a:lnSpc>
                <a:spcPct val="150000"/>
              </a:lnSpc>
              <a:spcBef>
                <a:spcPts val="1000"/>
              </a:spcBef>
              <a:spcAft>
                <a:spcPts val="0"/>
              </a:spcAft>
              <a:buClr>
                <a:schemeClr val="dk1"/>
              </a:buClr>
              <a:buSzPts val="2800"/>
              <a:buChar char="•"/>
            </a:pPr>
            <a:r>
              <a:rPr lang="en-US" dirty="0"/>
              <a:t>Examine personal implicit biases and assumptions </a:t>
            </a:r>
            <a:endParaRPr dirty="0"/>
          </a:p>
          <a:p>
            <a:pPr marL="228600" lvl="0" indent="-228600" algn="l" rtl="0">
              <a:lnSpc>
                <a:spcPct val="150000"/>
              </a:lnSpc>
              <a:spcBef>
                <a:spcPts val="1000"/>
              </a:spcBef>
              <a:spcAft>
                <a:spcPts val="0"/>
              </a:spcAft>
              <a:buClr>
                <a:schemeClr val="dk1"/>
              </a:buClr>
              <a:buSzPts val="2800"/>
              <a:buChar char="•"/>
            </a:pPr>
            <a:r>
              <a:rPr lang="en-US" dirty="0"/>
              <a:t>Teach and model empathy</a:t>
            </a:r>
            <a:endParaRPr dirty="0"/>
          </a:p>
          <a:p>
            <a:pPr marL="228600" lvl="0" indent="-50800" algn="l" rtl="0">
              <a:lnSpc>
                <a:spcPct val="90000"/>
              </a:lnSpc>
              <a:spcBef>
                <a:spcPts val="1000"/>
              </a:spcBef>
              <a:spcAft>
                <a:spcPts val="0"/>
              </a:spcAft>
              <a:buClr>
                <a:schemeClr val="dk1"/>
              </a:buClr>
              <a:buSzPts val="2800"/>
              <a:buNone/>
            </a:pPr>
            <a:endParaRPr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192"/>
        <p:cNvGrpSpPr/>
        <p:nvPr/>
      </p:nvGrpSpPr>
      <p:grpSpPr>
        <a:xfrm>
          <a:off x="0" y="0"/>
          <a:ext cx="0" cy="0"/>
          <a:chOff x="0" y="0"/>
          <a:chExt cx="0" cy="0"/>
        </a:xfrm>
      </p:grpSpPr>
      <p:sp>
        <p:nvSpPr>
          <p:cNvPr id="193" name="Google Shape;193;p23"/>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lvl="0" algn="ctr">
              <a:buClr>
                <a:schemeClr val="dk1"/>
              </a:buClr>
              <a:buSzPts val="3600"/>
            </a:pPr>
            <a:r>
              <a:rPr lang="en-US" dirty="0">
                <a:sym typeface="Calibri"/>
              </a:rPr>
              <a:t>Unified Curriculum </a:t>
            </a:r>
            <a:r>
              <a:rPr lang="en-US" dirty="0"/>
              <a:t>F</a:t>
            </a:r>
            <a:r>
              <a:rPr lang="en-US" dirty="0">
                <a:sym typeface="Calibri"/>
              </a:rPr>
              <a:t>rameworks: </a:t>
            </a:r>
            <a:br>
              <a:rPr lang="en-US" dirty="0">
                <a:sym typeface="Calibri"/>
              </a:rPr>
            </a:br>
            <a:r>
              <a:rPr lang="en-US" dirty="0">
                <a:sym typeface="Calibri"/>
              </a:rPr>
              <a:t>Culturally Responsive</a:t>
            </a:r>
            <a:endParaRPr dirty="0"/>
          </a:p>
        </p:txBody>
      </p:sp>
      <p:sp>
        <p:nvSpPr>
          <p:cNvPr id="194" name="Google Shape;194;p23"/>
          <p:cNvSpPr txBox="1">
            <a:spLocks noGrp="1"/>
          </p:cNvSpPr>
          <p:nvPr>
            <p:ph idx="1"/>
          </p:nvPr>
        </p:nvSpPr>
        <p:spPr>
          <a:xfrm>
            <a:off x="628650" y="1561856"/>
            <a:ext cx="7886700" cy="4351338"/>
          </a:xfrm>
          <a:prstGeom prst="rect">
            <a:avLst/>
          </a:prstGeom>
          <a:noFill/>
          <a:ln>
            <a:noFill/>
          </a:ln>
        </p:spPr>
        <p:txBody>
          <a:bodyPr spcFirstLastPara="1" wrap="square" lIns="91425" tIns="45700" rIns="91425" bIns="45700" anchor="t" anchorCtr="0">
            <a:normAutofit lnSpcReduction="10000"/>
          </a:bodyPr>
          <a:lstStyle/>
          <a:p>
            <a:pPr marL="228600" lvl="0" indent="-228600" algn="l" rtl="0">
              <a:lnSpc>
                <a:spcPct val="150000"/>
              </a:lnSpc>
              <a:spcBef>
                <a:spcPts val="0"/>
              </a:spcBef>
              <a:spcAft>
                <a:spcPts val="0"/>
              </a:spcAft>
              <a:buClr>
                <a:schemeClr val="dk1"/>
              </a:buClr>
              <a:buSzPts val="2800"/>
              <a:buChar char="•"/>
            </a:pPr>
            <a:r>
              <a:rPr lang="en-US" dirty="0"/>
              <a:t>“Establishing positive relationships between the parents (or other caregivers) and their infants/young children; among children with disabilities and their peers; and among professionals working with infants, children, and families is an essential goal of EI/ECSE” (Odom &amp; </a:t>
            </a:r>
            <a:r>
              <a:rPr lang="en-US" dirty="0" err="1"/>
              <a:t>Wolery</a:t>
            </a:r>
            <a:r>
              <a:rPr lang="en-US" dirty="0"/>
              <a:t>, 2003)</a:t>
            </a:r>
            <a:endParaRPr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198"/>
        <p:cNvGrpSpPr/>
        <p:nvPr/>
      </p:nvGrpSpPr>
      <p:grpSpPr>
        <a:xfrm>
          <a:off x="0" y="0"/>
          <a:ext cx="0" cy="0"/>
          <a:chOff x="0" y="0"/>
          <a:chExt cx="0" cy="0"/>
        </a:xfrm>
      </p:grpSpPr>
      <p:sp>
        <p:nvSpPr>
          <p:cNvPr id="199" name="Google Shape;199;p24"/>
          <p:cNvSpPr txBox="1">
            <a:spLocks noGrp="1"/>
          </p:cNvSpPr>
          <p:nvPr>
            <p:ph type="title"/>
          </p:nvPr>
        </p:nvSpPr>
        <p:spPr>
          <a:xfrm>
            <a:off x="628650" y="0"/>
            <a:ext cx="7886700" cy="1325563"/>
          </a:xfrm>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dk1"/>
              </a:buClr>
              <a:buSzPts val="3600"/>
              <a:buFont typeface="Calibri"/>
              <a:buNone/>
            </a:pPr>
            <a:r>
              <a:rPr lang="en-US" dirty="0"/>
              <a:t>Activity</a:t>
            </a:r>
            <a:endParaRPr dirty="0"/>
          </a:p>
        </p:txBody>
      </p:sp>
      <p:sp>
        <p:nvSpPr>
          <p:cNvPr id="200" name="Google Shape;200;p24"/>
          <p:cNvSpPr txBox="1">
            <a:spLocks noGrp="1"/>
          </p:cNvSpPr>
          <p:nvPr>
            <p:ph idx="1"/>
          </p:nvPr>
        </p:nvSpPr>
        <p:spPr>
          <a:xfrm>
            <a:off x="628650" y="1106905"/>
            <a:ext cx="7886700" cy="4668253"/>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1000"/>
              </a:spcBef>
              <a:spcAft>
                <a:spcPts val="0"/>
              </a:spcAft>
              <a:buClr>
                <a:schemeClr val="dk1"/>
              </a:buClr>
              <a:buSzPts val="2800"/>
              <a:buNone/>
            </a:pPr>
            <a:r>
              <a:rPr lang="en-US" dirty="0"/>
              <a:t>After watching “</a:t>
            </a:r>
            <a:r>
              <a:rPr lang="en-US" dirty="0">
                <a:hlinkClick r:id="rId3"/>
              </a:rPr>
              <a:t>Inclusion and Joy</a:t>
            </a:r>
            <a:r>
              <a:rPr lang="en-US" dirty="0"/>
              <a:t>” on the next slide, reflect on the following questions; </a:t>
            </a:r>
          </a:p>
          <a:p>
            <a:pPr marL="228600" lvl="0" indent="-228600" algn="l" rtl="0">
              <a:lnSpc>
                <a:spcPct val="90000"/>
              </a:lnSpc>
              <a:spcBef>
                <a:spcPts val="1000"/>
              </a:spcBef>
              <a:spcAft>
                <a:spcPts val="0"/>
              </a:spcAft>
              <a:buClr>
                <a:schemeClr val="dk1"/>
              </a:buClr>
              <a:buSzPts val="2800"/>
              <a:buChar char="•"/>
            </a:pPr>
            <a:r>
              <a:rPr lang="en-US" dirty="0"/>
              <a:t>What benefits did you see and hear about as these two teachers discussed the use of their universal and inclusive approach to curriculum in their work?</a:t>
            </a:r>
            <a:endParaRPr dirty="0"/>
          </a:p>
          <a:p>
            <a:pPr marL="228600" lvl="0" indent="-228600" algn="l" rtl="0">
              <a:lnSpc>
                <a:spcPct val="90000"/>
              </a:lnSpc>
              <a:spcBef>
                <a:spcPts val="1000"/>
              </a:spcBef>
              <a:spcAft>
                <a:spcPts val="0"/>
              </a:spcAft>
              <a:buClr>
                <a:schemeClr val="dk1"/>
              </a:buClr>
              <a:buSzPts val="2800"/>
              <a:buChar char="•"/>
            </a:pPr>
            <a:r>
              <a:rPr lang="en-US" dirty="0"/>
              <a:t>From the information gleaned from this short video, does the curriculum these teachers use include elements of a unified curriculum framework? </a:t>
            </a:r>
            <a:endParaRPr dirty="0"/>
          </a:p>
          <a:p>
            <a:pPr marL="0" lvl="0" indent="0" algn="l" rtl="0">
              <a:lnSpc>
                <a:spcPct val="90000"/>
              </a:lnSpc>
              <a:spcBef>
                <a:spcPts val="1000"/>
              </a:spcBef>
              <a:spcAft>
                <a:spcPts val="0"/>
              </a:spcAft>
              <a:buClr>
                <a:schemeClr val="dk1"/>
              </a:buClr>
              <a:buSzPts val="2800"/>
              <a:buNone/>
            </a:pPr>
            <a:endParaRPr dirty="0"/>
          </a:p>
          <a:p>
            <a:pPr marL="0" lvl="0" indent="0" algn="l" rtl="0">
              <a:lnSpc>
                <a:spcPct val="90000"/>
              </a:lnSpc>
              <a:spcBef>
                <a:spcPts val="1000"/>
              </a:spcBef>
              <a:spcAft>
                <a:spcPts val="0"/>
              </a:spcAft>
              <a:buClr>
                <a:schemeClr val="dk1"/>
              </a:buClr>
              <a:buSzPts val="2800"/>
              <a:buNone/>
            </a:pPr>
            <a:endParaRPr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Activity Video: Inclusion and Joy</a:t>
            </a:r>
          </a:p>
        </p:txBody>
      </p:sp>
      <p:sp>
        <p:nvSpPr>
          <p:cNvPr id="7" name="Rectangle 6"/>
          <p:cNvSpPr/>
          <p:nvPr/>
        </p:nvSpPr>
        <p:spPr>
          <a:xfrm>
            <a:off x="3451340" y="5374482"/>
            <a:ext cx="2241319" cy="276999"/>
          </a:xfrm>
          <a:prstGeom prst="rect">
            <a:avLst/>
          </a:prstGeom>
        </p:spPr>
        <p:txBody>
          <a:bodyPr wrap="none">
            <a:spAutoFit/>
          </a:bodyPr>
          <a:lstStyle/>
          <a:p>
            <a:r>
              <a:rPr lang="en-US" sz="1200" dirty="0">
                <a:latin typeface="+mn-lt"/>
                <a:hlinkClick r:id="rId3"/>
              </a:rPr>
              <a:t>https://vimeo.com/138219969</a:t>
            </a:r>
            <a:r>
              <a:rPr lang="en-US" sz="1200" dirty="0">
                <a:latin typeface="+mn-lt"/>
              </a:rPr>
              <a:t> </a:t>
            </a:r>
          </a:p>
        </p:txBody>
      </p:sp>
      <p:pic>
        <p:nvPicPr>
          <p:cNvPr id="8" name="Picture 7">
            <a:extLst>
              <a:ext uri="{FF2B5EF4-FFF2-40B4-BE49-F238E27FC236}">
                <a16:creationId xmlns:a16="http://schemas.microsoft.com/office/drawing/2014/main" id="{B6F53B11-AAD9-4EFB-BDB9-97C68071C32A}"/>
              </a:ext>
            </a:extLst>
          </p:cNvPr>
          <p:cNvPicPr>
            <a:picLocks noChangeAspect="1"/>
          </p:cNvPicPr>
          <p:nvPr/>
        </p:nvPicPr>
        <p:blipFill>
          <a:blip r:embed="rId4"/>
          <a:stretch>
            <a:fillRect/>
          </a:stretch>
        </p:blipFill>
        <p:spPr>
          <a:xfrm>
            <a:off x="1752600" y="1766887"/>
            <a:ext cx="5638800" cy="3324225"/>
          </a:xfrm>
          <a:prstGeom prst="rect">
            <a:avLst/>
          </a:prstGeom>
        </p:spPr>
      </p:pic>
    </p:spTree>
    <p:extLst>
      <p:ext uri="{BB962C8B-B14F-4D97-AF65-F5344CB8AC3E}">
        <p14:creationId xmlns:p14="http://schemas.microsoft.com/office/powerpoint/2010/main" val="417217460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205"/>
        <p:cNvGrpSpPr/>
        <p:nvPr/>
      </p:nvGrpSpPr>
      <p:grpSpPr>
        <a:xfrm>
          <a:off x="0" y="0"/>
          <a:ext cx="0" cy="0"/>
          <a:chOff x="0" y="0"/>
          <a:chExt cx="0" cy="0"/>
        </a:xfrm>
      </p:grpSpPr>
      <p:sp>
        <p:nvSpPr>
          <p:cNvPr id="206" name="Google Shape;206;p25"/>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dk1"/>
              </a:buClr>
              <a:buSzPts val="3600"/>
              <a:buFont typeface="Calibri"/>
              <a:buNone/>
            </a:pPr>
            <a:r>
              <a:rPr lang="en-US" dirty="0"/>
              <a:t>Resources</a:t>
            </a:r>
            <a:r>
              <a:rPr lang="en-US" sz="3600" b="0" dirty="0">
                <a:solidFill>
                  <a:schemeClr val="dk1"/>
                </a:solidFill>
              </a:rPr>
              <a:t> </a:t>
            </a:r>
            <a:r>
              <a:rPr lang="en-US" dirty="0"/>
              <a:t>and References </a:t>
            </a:r>
            <a:endParaRPr dirty="0"/>
          </a:p>
        </p:txBody>
      </p:sp>
      <p:sp>
        <p:nvSpPr>
          <p:cNvPr id="207" name="Google Shape;207;p25"/>
          <p:cNvSpPr txBox="1">
            <a:spLocks noGrp="1"/>
          </p:cNvSpPr>
          <p:nvPr>
            <p:ph idx="1"/>
          </p:nvPr>
        </p:nvSpPr>
        <p:spPr>
          <a:xfrm>
            <a:off x="628650" y="1371600"/>
            <a:ext cx="7886700" cy="4541594"/>
          </a:xfrm>
          <a:prstGeom prst="rect">
            <a:avLst/>
          </a:prstGeom>
          <a:noFill/>
          <a:ln>
            <a:noFill/>
          </a:ln>
        </p:spPr>
        <p:txBody>
          <a:bodyPr spcFirstLastPara="1" wrap="square" lIns="91425" tIns="45700" rIns="91425" bIns="45700" anchor="t" anchorCtr="0">
            <a:normAutofit fontScale="92500"/>
          </a:bodyPr>
          <a:lstStyle/>
          <a:p>
            <a:pPr marL="228600" lvl="0" indent="-228631" algn="l" rtl="0">
              <a:lnSpc>
                <a:spcPct val="150000"/>
              </a:lnSpc>
              <a:spcBef>
                <a:spcPts val="0"/>
              </a:spcBef>
              <a:spcAft>
                <a:spcPts val="0"/>
              </a:spcAft>
              <a:buClr>
                <a:schemeClr val="dk1"/>
              </a:buClr>
              <a:buSzPct val="100000"/>
              <a:buChar char="•"/>
            </a:pPr>
            <a:r>
              <a:rPr lang="en-US" sz="2300" dirty="0" err="1"/>
              <a:t>Bruder</a:t>
            </a:r>
            <a:r>
              <a:rPr lang="en-US" sz="2300" dirty="0"/>
              <a:t>, M, B., </a:t>
            </a:r>
            <a:r>
              <a:rPr lang="en-US" sz="2300" dirty="0" err="1"/>
              <a:t>Catalino</a:t>
            </a:r>
            <a:r>
              <a:rPr lang="en-US" sz="2300" dirty="0"/>
              <a:t>, T., </a:t>
            </a:r>
            <a:r>
              <a:rPr lang="en-US" sz="2300" dirty="0" err="1"/>
              <a:t>Chiarello</a:t>
            </a:r>
            <a:r>
              <a:rPr lang="en-US" sz="2300" dirty="0"/>
              <a:t>, L. A., Cox Mitchell, M., </a:t>
            </a:r>
            <a:r>
              <a:rPr lang="en-US" sz="2300" dirty="0" err="1"/>
              <a:t>Deppe</a:t>
            </a:r>
            <a:r>
              <a:rPr lang="en-US" sz="2300" dirty="0"/>
              <a:t>, J., </a:t>
            </a:r>
            <a:r>
              <a:rPr lang="en-US" sz="2300" dirty="0" err="1"/>
              <a:t>Gundler</a:t>
            </a:r>
            <a:r>
              <a:rPr lang="en-US" sz="2300" dirty="0"/>
              <a:t>, D., Kemp, P </a:t>
            </a:r>
            <a:r>
              <a:rPr lang="en-US" sz="2300" dirty="0" err="1"/>
              <a:t>LeMoine</a:t>
            </a:r>
            <a:r>
              <a:rPr lang="en-US" sz="2300" dirty="0"/>
              <a:t>, S., Long, T., </a:t>
            </a:r>
            <a:r>
              <a:rPr lang="en-US" sz="2300" dirty="0" err="1"/>
              <a:t>Muhlenhaupt</a:t>
            </a:r>
            <a:r>
              <a:rPr lang="en-US" sz="2300" dirty="0"/>
              <a:t>, M., </a:t>
            </a:r>
            <a:r>
              <a:rPr lang="en-US" sz="2300" dirty="0" err="1"/>
              <a:t>Prelock</a:t>
            </a:r>
            <a:r>
              <a:rPr lang="en-US" sz="2300" dirty="0"/>
              <a:t>, P., </a:t>
            </a:r>
            <a:r>
              <a:rPr lang="en-US" sz="2300" dirty="0" err="1"/>
              <a:t>Schefkind</a:t>
            </a:r>
            <a:r>
              <a:rPr lang="en-US" sz="2300" dirty="0"/>
              <a:t>, S., Stayton, V., Ziegler, D. E. (2019). </a:t>
            </a:r>
            <a:r>
              <a:rPr lang="en-US" sz="2300" dirty="0">
                <a:hlinkClick r:id="rId3"/>
              </a:rPr>
              <a:t>Finding a common lens competencies across professional disciplines providing early intervention</a:t>
            </a:r>
            <a:r>
              <a:rPr lang="en-US" sz="2300" dirty="0"/>
              <a:t>. Infants and Young Children, 32(4), 280-293 </a:t>
            </a:r>
            <a:endParaRPr dirty="0"/>
          </a:p>
          <a:p>
            <a:pPr marL="228600" lvl="0" indent="-228631" algn="l" rtl="0">
              <a:lnSpc>
                <a:spcPct val="150000"/>
              </a:lnSpc>
              <a:spcBef>
                <a:spcPts val="1000"/>
              </a:spcBef>
              <a:spcAft>
                <a:spcPts val="0"/>
              </a:spcAft>
              <a:buClr>
                <a:schemeClr val="dk1"/>
              </a:buClr>
              <a:buSzPct val="100000"/>
              <a:buChar char="•"/>
            </a:pPr>
            <a:r>
              <a:rPr lang="en-US" sz="2300" dirty="0" err="1"/>
              <a:t>Bruder</a:t>
            </a:r>
            <a:r>
              <a:rPr lang="en-US" sz="2300" dirty="0"/>
              <a:t> MB, Ferreira KE. State Early Learning and Development Standards: A Unified Curriculum Framework for All Young Children. </a:t>
            </a:r>
            <a:r>
              <a:rPr lang="en-US" sz="2300" i="1" dirty="0"/>
              <a:t>Topics in Early Childhood Special Education</a:t>
            </a:r>
            <a:r>
              <a:rPr lang="en-US" sz="2300" dirty="0"/>
              <a:t>. January 2021. doi:</a:t>
            </a:r>
            <a:r>
              <a:rPr lang="en-US" sz="2300" u="sng" dirty="0">
                <a:solidFill>
                  <a:schemeClr val="hlink"/>
                </a:solidFill>
                <a:hlinkClick r:id="rId4"/>
              </a:rPr>
              <a:t>10.1177/0271121420981130</a:t>
            </a:r>
            <a:endParaRPr sz="2300" dirty="0"/>
          </a:p>
          <a:p>
            <a:pPr marL="228600" lvl="0" indent="-64135" algn="l" rtl="0">
              <a:lnSpc>
                <a:spcPct val="90000"/>
              </a:lnSpc>
              <a:spcBef>
                <a:spcPts val="1000"/>
              </a:spcBef>
              <a:spcAft>
                <a:spcPts val="0"/>
              </a:spcAft>
              <a:buClr>
                <a:schemeClr val="dk1"/>
              </a:buClr>
              <a:buSzPct val="100000"/>
              <a:buNone/>
            </a:pPr>
            <a:endParaRPr dirty="0"/>
          </a:p>
          <a:p>
            <a:pPr marL="228600" lvl="0" indent="-64135" algn="l" rtl="0">
              <a:lnSpc>
                <a:spcPct val="90000"/>
              </a:lnSpc>
              <a:spcBef>
                <a:spcPts val="1000"/>
              </a:spcBef>
              <a:spcAft>
                <a:spcPts val="0"/>
              </a:spcAft>
              <a:buClr>
                <a:schemeClr val="dk1"/>
              </a:buClr>
              <a:buSzPct val="100000"/>
              <a:buNone/>
            </a:pPr>
            <a:endParaRPr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212"/>
        <p:cNvGrpSpPr/>
        <p:nvPr/>
      </p:nvGrpSpPr>
      <p:grpSpPr>
        <a:xfrm>
          <a:off x="0" y="0"/>
          <a:ext cx="0" cy="0"/>
          <a:chOff x="0" y="0"/>
          <a:chExt cx="0" cy="0"/>
        </a:xfrm>
      </p:grpSpPr>
      <p:sp>
        <p:nvSpPr>
          <p:cNvPr id="213" name="Google Shape;213;p26"/>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lvl="0" algn="ctr">
              <a:spcBef>
                <a:spcPts val="0"/>
              </a:spcBef>
              <a:buClr>
                <a:srgbClr val="000000"/>
              </a:buClr>
              <a:buSzPts val="3600"/>
            </a:pPr>
            <a:r>
              <a:rPr lang="en-US" dirty="0"/>
              <a:t>Resources</a:t>
            </a:r>
            <a:r>
              <a:rPr lang="en-US" b="0" dirty="0">
                <a:solidFill>
                  <a:prstClr val="black"/>
                </a:solidFill>
              </a:rPr>
              <a:t> </a:t>
            </a:r>
            <a:r>
              <a:rPr lang="en-US" dirty="0"/>
              <a:t>and References </a:t>
            </a:r>
            <a:endParaRPr dirty="0"/>
          </a:p>
        </p:txBody>
      </p:sp>
      <p:sp>
        <p:nvSpPr>
          <p:cNvPr id="214" name="Google Shape;214;p26"/>
          <p:cNvSpPr txBox="1">
            <a:spLocks noGrp="1"/>
          </p:cNvSpPr>
          <p:nvPr>
            <p:ph idx="1"/>
          </p:nvPr>
        </p:nvSpPr>
        <p:spPr>
          <a:xfrm>
            <a:off x="628650" y="1527464"/>
            <a:ext cx="7886700" cy="4649499"/>
          </a:xfrm>
          <a:prstGeom prst="rect">
            <a:avLst/>
          </a:prstGeom>
          <a:noFill/>
          <a:ln>
            <a:noFill/>
          </a:ln>
        </p:spPr>
        <p:txBody>
          <a:bodyPr spcFirstLastPara="1" wrap="square" lIns="91425" tIns="45700" rIns="91425" bIns="45700" anchor="t" anchorCtr="0">
            <a:normAutofit fontScale="77500" lnSpcReduction="20000"/>
          </a:bodyPr>
          <a:lstStyle/>
          <a:p>
            <a:pPr marL="228600" lvl="0" indent="-228600" algn="l" rtl="0">
              <a:lnSpc>
                <a:spcPct val="150000"/>
              </a:lnSpc>
              <a:spcBef>
                <a:spcPts val="0"/>
              </a:spcBef>
              <a:spcAft>
                <a:spcPts val="0"/>
              </a:spcAft>
              <a:buClr>
                <a:schemeClr val="dk1"/>
              </a:buClr>
              <a:buSzPct val="100000"/>
              <a:buChar char="•"/>
            </a:pPr>
            <a:r>
              <a:rPr lang="en-US" u="sng" dirty="0">
                <a:solidFill>
                  <a:schemeClr val="hlink"/>
                </a:solidFill>
                <a:hlinkClick r:id="rId3"/>
              </a:rPr>
              <a:t>Connect Modules (dec-sped.org)</a:t>
            </a:r>
            <a:endParaRPr dirty="0"/>
          </a:p>
          <a:p>
            <a:pPr marL="228600" lvl="0" indent="-228600" algn="l" rtl="0">
              <a:lnSpc>
                <a:spcPct val="150000"/>
              </a:lnSpc>
              <a:spcBef>
                <a:spcPts val="1000"/>
              </a:spcBef>
              <a:spcAft>
                <a:spcPts val="0"/>
              </a:spcAft>
              <a:buClr>
                <a:schemeClr val="dk1"/>
              </a:buClr>
              <a:buSzPct val="100000"/>
              <a:buChar char="•"/>
            </a:pPr>
            <a:r>
              <a:rPr lang="en-US" dirty="0"/>
              <a:t>Division for Early Childhood (DEC: 2007). </a:t>
            </a:r>
            <a:r>
              <a:rPr lang="en-US" dirty="0">
                <a:hlinkClick r:id="rId4"/>
              </a:rPr>
              <a:t>Promoting positive outcomes for children with disabilities: Recommendations for curriculum, assessment, and program evaluation</a:t>
            </a:r>
            <a:endParaRPr dirty="0"/>
          </a:p>
          <a:p>
            <a:pPr marL="228600" lvl="0" indent="-228600" algn="l" rtl="0">
              <a:lnSpc>
                <a:spcPct val="150000"/>
              </a:lnSpc>
              <a:spcBef>
                <a:spcPts val="1000"/>
              </a:spcBef>
              <a:spcAft>
                <a:spcPts val="0"/>
              </a:spcAft>
              <a:buClr>
                <a:schemeClr val="dk1"/>
              </a:buClr>
              <a:buSzPct val="100000"/>
              <a:buChar char="•"/>
            </a:pPr>
            <a:r>
              <a:rPr lang="en-US" dirty="0"/>
              <a:t>Desired Results Access Project: </a:t>
            </a:r>
            <a:r>
              <a:rPr lang="en-US" dirty="0">
                <a:hlinkClick r:id="rId5"/>
              </a:rPr>
              <a:t>https://draccess.org/</a:t>
            </a:r>
            <a:endParaRPr dirty="0"/>
          </a:p>
          <a:p>
            <a:pPr marL="228600" lvl="0" indent="-228600" algn="l" rtl="0">
              <a:lnSpc>
                <a:spcPct val="150000"/>
              </a:lnSpc>
              <a:spcBef>
                <a:spcPts val="1000"/>
              </a:spcBef>
              <a:spcAft>
                <a:spcPts val="0"/>
              </a:spcAft>
              <a:buClr>
                <a:schemeClr val="dk1"/>
              </a:buClr>
              <a:buSzPct val="100000"/>
              <a:buChar char="•"/>
            </a:pPr>
            <a:r>
              <a:rPr lang="en-US" dirty="0"/>
              <a:t>Odom, S. L., &amp; </a:t>
            </a:r>
            <a:r>
              <a:rPr lang="en-US" dirty="0" err="1"/>
              <a:t>Wolery</a:t>
            </a:r>
            <a:r>
              <a:rPr lang="en-US" dirty="0"/>
              <a:t>, M. (2003). </a:t>
            </a:r>
            <a:r>
              <a:rPr lang="en-US" dirty="0">
                <a:hlinkClick r:id="rId6"/>
              </a:rPr>
              <a:t>A unified theory of practice in early intervention/early childhood special education: Evidence-based practices</a:t>
            </a:r>
            <a:r>
              <a:rPr lang="en-US" dirty="0"/>
              <a:t>. </a:t>
            </a:r>
            <a:r>
              <a:rPr lang="en-US" i="1" dirty="0"/>
              <a:t>The Journal of Special Education</a:t>
            </a:r>
            <a:endParaRPr dirty="0"/>
          </a:p>
          <a:p>
            <a:pPr marL="228600" lvl="0" indent="-228600" algn="l" rtl="0">
              <a:lnSpc>
                <a:spcPct val="150000"/>
              </a:lnSpc>
              <a:spcBef>
                <a:spcPts val="1000"/>
              </a:spcBef>
              <a:spcAft>
                <a:spcPts val="0"/>
              </a:spcAft>
              <a:buClr>
                <a:schemeClr val="dk1"/>
              </a:buClr>
              <a:buSzPct val="100000"/>
              <a:buChar char="•"/>
            </a:pPr>
            <a:r>
              <a:rPr lang="en-US" u="sng" dirty="0">
                <a:solidFill>
                  <a:schemeClr val="hlink"/>
                </a:solidFill>
                <a:hlinkClick r:id="rId7"/>
              </a:rPr>
              <a:t>https://www.cast.org/impact/universal-design-for-learning-udl</a:t>
            </a:r>
            <a:endParaRPr dirty="0"/>
          </a:p>
          <a:p>
            <a:pPr marL="228600" lvl="0" indent="-90804" algn="l" rtl="0">
              <a:lnSpc>
                <a:spcPct val="150000"/>
              </a:lnSpc>
              <a:spcBef>
                <a:spcPts val="1000"/>
              </a:spcBef>
              <a:spcAft>
                <a:spcPts val="0"/>
              </a:spcAft>
              <a:buClr>
                <a:schemeClr val="dk1"/>
              </a:buClr>
              <a:buSzPct val="100000"/>
              <a:buNone/>
            </a:pPr>
            <a:endParaRPr dirty="0"/>
          </a:p>
          <a:p>
            <a:pPr marL="228600" lvl="0" indent="-90804" algn="l" rtl="0">
              <a:lnSpc>
                <a:spcPct val="90000"/>
              </a:lnSpc>
              <a:spcBef>
                <a:spcPts val="1000"/>
              </a:spcBef>
              <a:spcAft>
                <a:spcPts val="0"/>
              </a:spcAft>
              <a:buClr>
                <a:schemeClr val="dk1"/>
              </a:buClr>
              <a:buSzPct val="100000"/>
              <a:buNone/>
            </a:pPr>
            <a:endParaRPr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D2C669-F7CF-48C6-901E-7AA8622A31C4}"/>
              </a:ext>
            </a:extLst>
          </p:cNvPr>
          <p:cNvSpPr txBox="1">
            <a:spLocks/>
          </p:cNvSpPr>
          <p:nvPr/>
        </p:nvSpPr>
        <p:spPr>
          <a:xfrm>
            <a:off x="628650" y="647700"/>
            <a:ext cx="7886700" cy="1042989"/>
          </a:xfrm>
          <a:prstGeom prst="rect">
            <a:avLst/>
          </a:prstGeom>
        </p:spPr>
        <p:txBody>
          <a:bodyPr>
            <a:normAutofit/>
          </a:bodyPr>
          <a:lstStyle>
            <a:lvl1pPr algn="l" defTabSz="914400" rtl="0" eaLnBrk="1" latinLnBrk="0" hangingPunct="1">
              <a:lnSpc>
                <a:spcPct val="90000"/>
              </a:lnSpc>
              <a:spcBef>
                <a:spcPct val="0"/>
              </a:spcBef>
              <a:buNone/>
              <a:defRPr sz="4400" b="1" kern="1200">
                <a:solidFill>
                  <a:srgbClr val="121F88"/>
                </a:solidFill>
                <a:latin typeface="+mj-lt"/>
                <a:ea typeface="+mj-ea"/>
                <a:cs typeface="+mj-cs"/>
              </a:defRPr>
            </a:lvl1pPr>
          </a:lstStyle>
          <a:p>
            <a:pPr algn="ctr"/>
            <a:r>
              <a:rPr lang="en-US" dirty="0">
                <a:latin typeface="Calibri"/>
                <a:cs typeface="Calibri"/>
                <a:sym typeface="Calibri"/>
              </a:rPr>
              <a:t>Disclaimer</a:t>
            </a:r>
            <a:endParaRPr lang="en-US" dirty="0">
              <a:latin typeface="Calibri"/>
              <a:cs typeface="Calibri"/>
            </a:endParaRPr>
          </a:p>
        </p:txBody>
      </p:sp>
    </p:spTree>
    <p:extLst>
      <p:ext uri="{BB962C8B-B14F-4D97-AF65-F5344CB8AC3E}">
        <p14:creationId xmlns:p14="http://schemas.microsoft.com/office/powerpoint/2010/main" val="8652361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3"/>
        <p:cNvGrpSpPr/>
        <p:nvPr/>
      </p:nvGrpSpPr>
      <p:grpSpPr>
        <a:xfrm>
          <a:off x="0" y="0"/>
          <a:ext cx="0" cy="0"/>
          <a:chOff x="0" y="0"/>
          <a:chExt cx="0" cy="0"/>
        </a:xfrm>
      </p:grpSpPr>
      <p:sp>
        <p:nvSpPr>
          <p:cNvPr id="64" name="Google Shape;64;p3"/>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algn="ctr">
              <a:spcBef>
                <a:spcPts val="0"/>
              </a:spcBef>
              <a:buClr>
                <a:schemeClr val="dk1"/>
              </a:buClr>
              <a:buSzPts val="3600"/>
            </a:pPr>
            <a:r>
              <a:rPr lang="en-US" dirty="0">
                <a:sym typeface="Calibri"/>
              </a:rPr>
              <a:t>Component 5.1</a:t>
            </a:r>
            <a:endParaRPr dirty="0"/>
          </a:p>
        </p:txBody>
      </p:sp>
      <p:sp>
        <p:nvSpPr>
          <p:cNvPr id="65" name="Google Shape;65;p3"/>
          <p:cNvSpPr txBox="1">
            <a:spLocks noGrp="1"/>
          </p:cNvSpPr>
          <p:nvPr>
            <p:ph idx="1"/>
          </p:nvPr>
        </p:nvSpPr>
        <p:spPr>
          <a:xfrm>
            <a:off x="628650" y="1473933"/>
            <a:ext cx="7886700" cy="4351338"/>
          </a:xfrm>
          <a:prstGeom prst="rect">
            <a:avLst/>
          </a:prstGeom>
          <a:noFill/>
          <a:ln>
            <a:noFill/>
          </a:ln>
        </p:spPr>
        <p:txBody>
          <a:bodyPr spcFirstLastPara="1" wrap="square" lIns="91425" tIns="45700" rIns="91425" bIns="45700" anchor="t" anchorCtr="0">
            <a:normAutofit lnSpcReduction="10000"/>
          </a:bodyPr>
          <a:lstStyle/>
          <a:p>
            <a:pPr marL="228600" lvl="0" indent="-228600" algn="l" rtl="0">
              <a:lnSpc>
                <a:spcPct val="150000"/>
              </a:lnSpc>
              <a:spcBef>
                <a:spcPts val="0"/>
              </a:spcBef>
              <a:spcAft>
                <a:spcPts val="0"/>
              </a:spcAft>
              <a:buClr>
                <a:schemeClr val="dk1"/>
              </a:buClr>
              <a:buSzPts val="2800"/>
              <a:buChar char="•"/>
            </a:pPr>
            <a:r>
              <a:rPr lang="en-US" dirty="0"/>
              <a:t>Candidates collaborate with families and other professionals to identify an evidence-based curriculum addressing developmental and content domains to design and facilitate meaningful and culturally responsive learning experiences that support all children and families’ unique abilities and needs.</a:t>
            </a:r>
            <a:endParaRPr dirty="0"/>
          </a:p>
          <a:p>
            <a:pPr marL="0" lvl="0" indent="0" algn="l" rtl="0">
              <a:lnSpc>
                <a:spcPct val="90000"/>
              </a:lnSpc>
              <a:spcBef>
                <a:spcPts val="1000"/>
              </a:spcBef>
              <a:spcAft>
                <a:spcPts val="0"/>
              </a:spcAft>
              <a:buClr>
                <a:schemeClr val="dk1"/>
              </a:buClr>
              <a:buSzPts val="2800"/>
              <a:buNone/>
            </a:pPr>
            <a:endParaRP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69"/>
        <p:cNvGrpSpPr/>
        <p:nvPr/>
      </p:nvGrpSpPr>
      <p:grpSpPr>
        <a:xfrm>
          <a:off x="0" y="0"/>
          <a:ext cx="0" cy="0"/>
          <a:chOff x="0" y="0"/>
          <a:chExt cx="0" cy="0"/>
        </a:xfrm>
      </p:grpSpPr>
      <p:sp>
        <p:nvSpPr>
          <p:cNvPr id="70" name="Google Shape;70;p4"/>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dk1"/>
              </a:buClr>
              <a:buSzPts val="3600"/>
              <a:buFont typeface="Calibri"/>
              <a:buNone/>
            </a:pPr>
            <a:r>
              <a:rPr lang="en-US" dirty="0">
                <a:sym typeface="Calibri"/>
              </a:rPr>
              <a:t>Objectives</a:t>
            </a:r>
            <a:endParaRPr dirty="0"/>
          </a:p>
        </p:txBody>
      </p:sp>
      <p:sp>
        <p:nvSpPr>
          <p:cNvPr id="71" name="Google Shape;71;p4"/>
          <p:cNvSpPr txBox="1">
            <a:spLocks noGrp="1"/>
          </p:cNvSpPr>
          <p:nvPr>
            <p:ph idx="1"/>
          </p:nvPr>
        </p:nvSpPr>
        <p:spPr>
          <a:xfrm>
            <a:off x="628650" y="1465140"/>
            <a:ext cx="7886700" cy="4540006"/>
          </a:xfrm>
          <a:prstGeom prst="rect">
            <a:avLst/>
          </a:prstGeom>
          <a:noFill/>
          <a:ln>
            <a:noFill/>
          </a:ln>
        </p:spPr>
        <p:txBody>
          <a:bodyPr spcFirstLastPara="1" wrap="square" lIns="91425" tIns="45700" rIns="91425" bIns="45700" anchor="t" anchorCtr="0">
            <a:normAutofit fontScale="92500" lnSpcReduction="20000"/>
          </a:bodyPr>
          <a:lstStyle/>
          <a:p>
            <a:pPr marL="228600" lvl="0" indent="-228600" algn="l" rtl="0">
              <a:lnSpc>
                <a:spcPct val="150000"/>
              </a:lnSpc>
              <a:spcBef>
                <a:spcPts val="0"/>
              </a:spcBef>
              <a:spcAft>
                <a:spcPts val="0"/>
              </a:spcAft>
              <a:buClr>
                <a:schemeClr val="dk1"/>
              </a:buClr>
              <a:buSzPct val="100000"/>
              <a:buChar char="•"/>
            </a:pPr>
            <a:r>
              <a:rPr lang="en-US" dirty="0"/>
              <a:t>Describe how an evidence-based curriculum guides the design and facilitation of meaningful and culturally responsive learning experiences for all children and families.</a:t>
            </a:r>
            <a:endParaRPr dirty="0"/>
          </a:p>
          <a:p>
            <a:pPr marL="228600" lvl="0" indent="-228600" algn="l" rtl="0">
              <a:lnSpc>
                <a:spcPct val="150000"/>
              </a:lnSpc>
              <a:spcBef>
                <a:spcPts val="1000"/>
              </a:spcBef>
              <a:spcAft>
                <a:spcPts val="0"/>
              </a:spcAft>
              <a:buClr>
                <a:schemeClr val="dk1"/>
              </a:buClr>
              <a:buSzPct val="100000"/>
              <a:buChar char="•"/>
            </a:pPr>
            <a:r>
              <a:rPr lang="en-US" dirty="0"/>
              <a:t>Describe a process used in collaboration with families and other team members to identify an evidence-based curriculum that addresses developmental and content domains in EI/ECSE.</a:t>
            </a:r>
            <a:endParaRP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5"/>
        <p:cNvGrpSpPr/>
        <p:nvPr/>
      </p:nvGrpSpPr>
      <p:grpSpPr>
        <a:xfrm>
          <a:off x="0" y="0"/>
          <a:ext cx="0" cy="0"/>
          <a:chOff x="0" y="0"/>
          <a:chExt cx="0" cy="0"/>
        </a:xfrm>
      </p:grpSpPr>
      <p:sp>
        <p:nvSpPr>
          <p:cNvPr id="76" name="Google Shape;76;p5"/>
          <p:cNvSpPr txBox="1">
            <a:spLocks noGrp="1"/>
          </p:cNvSpPr>
          <p:nvPr>
            <p:ph type="title"/>
          </p:nvPr>
        </p:nvSpPr>
        <p:spPr>
          <a:prstGeom prst="rect">
            <a:avLst/>
          </a:prstGeom>
          <a:noFill/>
          <a:ln>
            <a:noFill/>
          </a:ln>
        </p:spPr>
        <p:txBody>
          <a:bodyPr spcFirstLastPara="1" wrap="square" lIns="91425" tIns="45700" rIns="91425" bIns="45700" anchor="ctr" anchorCtr="0">
            <a:normAutofit fontScale="90000"/>
          </a:bodyPr>
          <a:lstStyle/>
          <a:p>
            <a:pPr marL="0" lvl="0" indent="0" algn="ctr" rtl="0">
              <a:lnSpc>
                <a:spcPct val="90000"/>
              </a:lnSpc>
              <a:spcBef>
                <a:spcPts val="0"/>
              </a:spcBef>
              <a:spcAft>
                <a:spcPts val="0"/>
              </a:spcAft>
              <a:buClr>
                <a:schemeClr val="dk1"/>
              </a:buClr>
              <a:buSzPts val="3600"/>
              <a:buFont typeface="Calibri"/>
              <a:buNone/>
            </a:pPr>
            <a:r>
              <a:rPr lang="en-US" dirty="0">
                <a:sym typeface="Calibri"/>
              </a:rPr>
              <a:t>Effective Curriculum </a:t>
            </a:r>
            <a:r>
              <a:rPr lang="en-US" dirty="0"/>
              <a:t>F</a:t>
            </a:r>
            <a:r>
              <a:rPr lang="en-US" dirty="0">
                <a:sym typeface="Calibri"/>
              </a:rPr>
              <a:t>rameworks: </a:t>
            </a:r>
            <a:br>
              <a:rPr lang="en-US" dirty="0">
                <a:sym typeface="Calibri"/>
              </a:rPr>
            </a:br>
            <a:r>
              <a:rPr lang="en-US" dirty="0">
                <a:sym typeface="Calibri"/>
              </a:rPr>
              <a:t>DEC Position Statement (2007)</a:t>
            </a:r>
            <a:endParaRPr dirty="0"/>
          </a:p>
        </p:txBody>
      </p:sp>
      <p:sp>
        <p:nvSpPr>
          <p:cNvPr id="77" name="Google Shape;77;p5"/>
          <p:cNvSpPr txBox="1">
            <a:spLocks noGrp="1"/>
          </p:cNvSpPr>
          <p:nvPr>
            <p:ph idx="1"/>
          </p:nvPr>
        </p:nvSpPr>
        <p:spPr>
          <a:prstGeom prst="rect">
            <a:avLst/>
          </a:prstGeom>
          <a:noFill/>
          <a:ln>
            <a:noFill/>
          </a:ln>
        </p:spPr>
        <p:txBody>
          <a:bodyPr spcFirstLastPara="1" wrap="square" lIns="91425" tIns="45700" rIns="91425" bIns="45700" anchor="t" anchorCtr="0">
            <a:normAutofit fontScale="92500" lnSpcReduction="10000"/>
          </a:bodyPr>
          <a:lstStyle/>
          <a:p>
            <a:pPr marL="0" lvl="0" indent="0" algn="l" rtl="0">
              <a:lnSpc>
                <a:spcPct val="90000"/>
              </a:lnSpc>
              <a:spcBef>
                <a:spcPts val="0"/>
              </a:spcBef>
              <a:spcAft>
                <a:spcPts val="0"/>
              </a:spcAft>
              <a:buClr>
                <a:schemeClr val="dk1"/>
              </a:buClr>
              <a:buSzPct val="100000"/>
              <a:buNone/>
            </a:pPr>
            <a:r>
              <a:rPr lang="en-US" dirty="0"/>
              <a:t>Effective curriculum is a “dynamic system”:</a:t>
            </a:r>
            <a:endParaRPr dirty="0"/>
          </a:p>
          <a:p>
            <a:pPr marL="228600" lvl="0" indent="-228600" algn="l" rtl="0">
              <a:lnSpc>
                <a:spcPct val="150000"/>
              </a:lnSpc>
              <a:spcBef>
                <a:spcPts val="1000"/>
              </a:spcBef>
              <a:spcAft>
                <a:spcPts val="0"/>
              </a:spcAft>
              <a:buClr>
                <a:schemeClr val="dk1"/>
              </a:buClr>
              <a:buSzPct val="100000"/>
              <a:buChar char="•"/>
            </a:pPr>
            <a:r>
              <a:rPr lang="en-US" dirty="0"/>
              <a:t>Begins with authentic assessment</a:t>
            </a:r>
            <a:endParaRPr dirty="0"/>
          </a:p>
          <a:p>
            <a:pPr marL="228600" lvl="0" indent="-228600" algn="l" rtl="0">
              <a:lnSpc>
                <a:spcPct val="150000"/>
              </a:lnSpc>
              <a:spcBef>
                <a:spcPts val="1000"/>
              </a:spcBef>
              <a:spcAft>
                <a:spcPts val="0"/>
              </a:spcAft>
              <a:buClr>
                <a:schemeClr val="dk1"/>
              </a:buClr>
              <a:buSzPct val="100000"/>
              <a:buChar char="•"/>
            </a:pPr>
            <a:r>
              <a:rPr lang="en-US" dirty="0"/>
              <a:t>Scope and sequence of instructional content is explicitly stated</a:t>
            </a:r>
            <a:endParaRPr dirty="0"/>
          </a:p>
          <a:p>
            <a:pPr marL="228600" lvl="0" indent="-228600" algn="l" rtl="0">
              <a:lnSpc>
                <a:spcPct val="150000"/>
              </a:lnSpc>
              <a:spcBef>
                <a:spcPts val="1000"/>
              </a:spcBef>
              <a:spcAft>
                <a:spcPts val="0"/>
              </a:spcAft>
              <a:buClr>
                <a:schemeClr val="dk1"/>
              </a:buClr>
              <a:buSzPct val="100000"/>
              <a:buChar char="•"/>
            </a:pPr>
            <a:r>
              <a:rPr lang="en-US" dirty="0"/>
              <a:t>Learning activities and intervention strategies are intentional and grounded in evidence</a:t>
            </a:r>
            <a:endParaRPr dirty="0"/>
          </a:p>
          <a:p>
            <a:pPr marL="228600" lvl="0" indent="-228600" algn="l" rtl="0">
              <a:lnSpc>
                <a:spcPct val="150000"/>
              </a:lnSpc>
              <a:spcBef>
                <a:spcPts val="1000"/>
              </a:spcBef>
              <a:spcAft>
                <a:spcPts val="0"/>
              </a:spcAft>
              <a:buClr>
                <a:schemeClr val="dk1"/>
              </a:buClr>
              <a:buSzPct val="100000"/>
              <a:buChar char="•"/>
            </a:pPr>
            <a:r>
              <a:rPr lang="en-US" dirty="0"/>
              <a:t>Supported by systematic/ongoing  progress monitoring</a:t>
            </a:r>
            <a:endParaRPr dirty="0"/>
          </a:p>
          <a:p>
            <a:pPr marL="0" lvl="0" indent="0" algn="l" rtl="0">
              <a:lnSpc>
                <a:spcPct val="90000"/>
              </a:lnSpc>
              <a:spcBef>
                <a:spcPts val="1000"/>
              </a:spcBef>
              <a:spcAft>
                <a:spcPts val="0"/>
              </a:spcAft>
              <a:buClr>
                <a:schemeClr val="dk1"/>
              </a:buClr>
              <a:buSzPct val="100000"/>
              <a:buNone/>
            </a:pPr>
            <a:endParaRPr dirty="0"/>
          </a:p>
          <a:p>
            <a:pPr marL="228600" lvl="0" indent="-64135" algn="l" rtl="0">
              <a:lnSpc>
                <a:spcPct val="90000"/>
              </a:lnSpc>
              <a:spcBef>
                <a:spcPts val="1000"/>
              </a:spcBef>
              <a:spcAft>
                <a:spcPts val="0"/>
              </a:spcAft>
              <a:buClr>
                <a:schemeClr val="dk1"/>
              </a:buClr>
              <a:buSzPct val="100000"/>
              <a:buNone/>
            </a:pPr>
            <a:endParaRPr dirty="0"/>
          </a:p>
          <a:p>
            <a:pPr marL="228600" lvl="0" indent="-64135" algn="l" rtl="0">
              <a:lnSpc>
                <a:spcPct val="90000"/>
              </a:lnSpc>
              <a:spcBef>
                <a:spcPts val="1000"/>
              </a:spcBef>
              <a:spcAft>
                <a:spcPts val="0"/>
              </a:spcAft>
              <a:buClr>
                <a:schemeClr val="dk1"/>
              </a:buClr>
              <a:buSzPct val="100000"/>
              <a:buNone/>
            </a:pPr>
            <a:endParaRP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7"/>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dk1"/>
              </a:buClr>
              <a:buSzPts val="3600"/>
              <a:buFont typeface="Calibri"/>
              <a:buNone/>
            </a:pPr>
            <a:r>
              <a:rPr lang="en-US" dirty="0">
                <a:sym typeface="Calibri"/>
              </a:rPr>
              <a:t>Activity</a:t>
            </a:r>
            <a:endParaRPr dirty="0"/>
          </a:p>
        </p:txBody>
      </p:sp>
      <p:sp>
        <p:nvSpPr>
          <p:cNvPr id="91" name="Google Shape;91;p7"/>
          <p:cNvSpPr txBox="1">
            <a:spLocks noGrp="1"/>
          </p:cNvSpPr>
          <p:nvPr>
            <p:ph idx="1"/>
          </p:nvPr>
        </p:nvSpPr>
        <p:spPr>
          <a:xfrm>
            <a:off x="628650" y="1542553"/>
            <a:ext cx="7886700" cy="4634410"/>
          </a:xfrm>
          <a:prstGeom prst="rect">
            <a:avLst/>
          </a:prstGeom>
          <a:noFill/>
          <a:ln>
            <a:noFill/>
          </a:ln>
        </p:spPr>
        <p:txBody>
          <a:bodyPr spcFirstLastPara="1" wrap="square" lIns="91425" tIns="45700" rIns="91425" bIns="45700" anchor="t" anchorCtr="0">
            <a:normAutofit/>
          </a:bodyPr>
          <a:lstStyle/>
          <a:p>
            <a:pPr>
              <a:lnSpc>
                <a:spcPct val="150000"/>
              </a:lnSpc>
              <a:buClr>
                <a:schemeClr val="dk1"/>
              </a:buClr>
              <a:buSzPts val="2800"/>
            </a:pPr>
            <a:r>
              <a:rPr lang="en-US" dirty="0"/>
              <a:t>Watch the </a:t>
            </a:r>
            <a:r>
              <a:rPr lang="en-US" dirty="0">
                <a:hlinkClick r:id="rId3"/>
              </a:rPr>
              <a:t>Animated Short: "Ian“ </a:t>
            </a:r>
            <a:r>
              <a:rPr lang="en-US" dirty="0"/>
              <a:t>on the next slide</a:t>
            </a:r>
          </a:p>
          <a:p>
            <a:pPr>
              <a:lnSpc>
                <a:spcPct val="150000"/>
              </a:lnSpc>
              <a:buClr>
                <a:schemeClr val="dk1"/>
              </a:buClr>
              <a:buSzPts val="2800"/>
            </a:pPr>
            <a:r>
              <a:rPr lang="en-US" dirty="0"/>
              <a:t>Discuss the implications for an ideal curriculum framework that works for all of the children in this classroom</a:t>
            </a:r>
            <a:endParaRPr dirty="0"/>
          </a:p>
          <a:p>
            <a:pPr marL="0" lvl="0" indent="0" algn="l" rtl="0">
              <a:lnSpc>
                <a:spcPct val="150000"/>
              </a:lnSpc>
              <a:spcBef>
                <a:spcPts val="1000"/>
              </a:spcBef>
              <a:spcAft>
                <a:spcPts val="0"/>
              </a:spcAft>
              <a:buClr>
                <a:schemeClr val="dk1"/>
              </a:buClr>
              <a:buSzPts val="2800"/>
              <a:buNone/>
            </a:pPr>
            <a:endParaRPr dirty="0"/>
          </a:p>
          <a:p>
            <a:pPr marL="0" lvl="0" indent="0" algn="l" rtl="0">
              <a:lnSpc>
                <a:spcPct val="90000"/>
              </a:lnSpc>
              <a:spcBef>
                <a:spcPts val="1000"/>
              </a:spcBef>
              <a:spcAft>
                <a:spcPts val="0"/>
              </a:spcAft>
              <a:buClr>
                <a:schemeClr val="dk1"/>
              </a:buClr>
              <a:buSzPts val="2800"/>
              <a:buNone/>
            </a:pPr>
            <a:endParaRP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208716"/>
            <a:ext cx="7886700" cy="1325563"/>
          </a:xfrm>
        </p:spPr>
        <p:txBody>
          <a:bodyPr/>
          <a:lstStyle/>
          <a:p>
            <a:pPr algn="ctr"/>
            <a:r>
              <a:rPr lang="en-US" dirty="0"/>
              <a:t>Activity Video: Animated Short: “Ian”</a:t>
            </a:r>
          </a:p>
        </p:txBody>
      </p:sp>
      <p:pic>
        <p:nvPicPr>
          <p:cNvPr id="7" name="Content Placeholder 6">
            <a:hlinkClick r:id="rId3"/>
          </p:cNvPr>
          <p:cNvPicPr>
            <a:picLocks noGrp="1" noChangeAspect="1"/>
          </p:cNvPicPr>
          <p:nvPr>
            <p:ph idx="1"/>
          </p:nvPr>
        </p:nvPicPr>
        <p:blipFill rotWithShape="1">
          <a:blip r:embed="rId4">
            <a:extLst>
              <a:ext uri="{28A0092B-C50C-407E-A947-70E740481C1C}">
                <a14:useLocalDpi xmlns:a14="http://schemas.microsoft.com/office/drawing/2010/main" val="0"/>
              </a:ext>
            </a:extLst>
          </a:blip>
          <a:srcRect t="11836" b="11848"/>
          <a:stretch/>
        </p:blipFill>
        <p:spPr>
          <a:xfrm>
            <a:off x="914400" y="1977574"/>
            <a:ext cx="7315200" cy="3140242"/>
          </a:xfrm>
        </p:spPr>
      </p:pic>
      <p:sp>
        <p:nvSpPr>
          <p:cNvPr id="8" name="Rectangle 7"/>
          <p:cNvSpPr/>
          <p:nvPr/>
        </p:nvSpPr>
        <p:spPr>
          <a:xfrm>
            <a:off x="3453745" y="5561112"/>
            <a:ext cx="2236510" cy="276999"/>
          </a:xfrm>
          <a:prstGeom prst="rect">
            <a:avLst/>
          </a:prstGeom>
        </p:spPr>
        <p:txBody>
          <a:bodyPr wrap="none">
            <a:spAutoFit/>
          </a:bodyPr>
          <a:lstStyle/>
          <a:p>
            <a:r>
              <a:rPr lang="en-US" sz="1200" dirty="0">
                <a:latin typeface="+mn-lt"/>
                <a:hlinkClick r:id="rId5"/>
              </a:rPr>
              <a:t>https://youtu.be/Hz_d-cikWmI</a:t>
            </a:r>
            <a:r>
              <a:rPr lang="en-US" sz="1200" dirty="0">
                <a:latin typeface="+mn-lt"/>
              </a:rPr>
              <a:t> </a:t>
            </a:r>
          </a:p>
        </p:txBody>
      </p:sp>
    </p:spTree>
    <p:extLst>
      <p:ext uri="{BB962C8B-B14F-4D97-AF65-F5344CB8AC3E}">
        <p14:creationId xmlns:p14="http://schemas.microsoft.com/office/powerpoint/2010/main" val="39571053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95"/>
        <p:cNvGrpSpPr/>
        <p:nvPr/>
      </p:nvGrpSpPr>
      <p:grpSpPr>
        <a:xfrm>
          <a:off x="0" y="0"/>
          <a:ext cx="0" cy="0"/>
          <a:chOff x="0" y="0"/>
          <a:chExt cx="0" cy="0"/>
        </a:xfrm>
      </p:grpSpPr>
      <p:sp>
        <p:nvSpPr>
          <p:cNvPr id="96" name="Google Shape;96;p8"/>
          <p:cNvSpPr txBox="1">
            <a:spLocks noGrp="1"/>
          </p:cNvSpPr>
          <p:nvPr>
            <p:ph type="title"/>
          </p:nvPr>
        </p:nvSpPr>
        <p:spPr>
          <a:xfrm>
            <a:off x="628650" y="116770"/>
            <a:ext cx="7886700" cy="1325563"/>
          </a:xfrm>
          <a:prstGeom prst="rect">
            <a:avLst/>
          </a:prstGeom>
          <a:noFill/>
          <a:ln>
            <a:noFill/>
          </a:ln>
        </p:spPr>
        <p:txBody>
          <a:bodyPr spcFirstLastPara="1" wrap="square" lIns="91425" tIns="45700" rIns="91425" bIns="45700" anchor="ctr" anchorCtr="0">
            <a:normAutofit fontScale="90000"/>
          </a:bodyPr>
          <a:lstStyle/>
          <a:p>
            <a:pPr algn="ctr">
              <a:spcBef>
                <a:spcPts val="0"/>
              </a:spcBef>
              <a:buClr>
                <a:schemeClr val="dk1"/>
              </a:buClr>
              <a:buSzPts val="3600"/>
            </a:pPr>
            <a:br>
              <a:rPr lang="en-US" sz="3600" b="0" dirty="0">
                <a:solidFill>
                  <a:schemeClr val="dk1"/>
                </a:solidFill>
                <a:latin typeface="Calibri"/>
                <a:ea typeface="Calibri"/>
                <a:cs typeface="Calibri"/>
                <a:sym typeface="Calibri"/>
              </a:rPr>
            </a:br>
            <a:r>
              <a:rPr lang="en-US" sz="4000" dirty="0"/>
              <a:t>The Goal for All Children: A Unified Curriculum Framework</a:t>
            </a:r>
            <a:endParaRPr sz="4000" dirty="0"/>
          </a:p>
        </p:txBody>
      </p:sp>
      <p:sp>
        <p:nvSpPr>
          <p:cNvPr id="97" name="Google Shape;97;p8"/>
          <p:cNvSpPr txBox="1">
            <a:spLocks noGrp="1"/>
          </p:cNvSpPr>
          <p:nvPr>
            <p:ph idx="1"/>
          </p:nvPr>
        </p:nvSpPr>
        <p:spPr>
          <a:xfrm>
            <a:off x="628650" y="1543403"/>
            <a:ext cx="7886700" cy="4351338"/>
          </a:xfrm>
          <a:prstGeom prst="rect">
            <a:avLst/>
          </a:prstGeom>
          <a:noFill/>
          <a:ln>
            <a:noFill/>
          </a:ln>
        </p:spPr>
        <p:txBody>
          <a:bodyPr spcFirstLastPara="1" wrap="square" lIns="91425" tIns="45700" rIns="91425" bIns="45700" anchor="t" anchorCtr="0">
            <a:normAutofit fontScale="92500" lnSpcReduction="10000"/>
          </a:bodyPr>
          <a:lstStyle/>
          <a:p>
            <a:pPr marL="228600" lvl="0" indent="-228600" algn="l" rtl="0">
              <a:lnSpc>
                <a:spcPct val="150000"/>
              </a:lnSpc>
              <a:spcBef>
                <a:spcPts val="0"/>
              </a:spcBef>
              <a:spcAft>
                <a:spcPts val="0"/>
              </a:spcAft>
              <a:buClr>
                <a:schemeClr val="dk1"/>
              </a:buClr>
              <a:buSzPct val="100000"/>
              <a:buChar char="•"/>
            </a:pPr>
            <a:r>
              <a:rPr lang="en-US" dirty="0"/>
              <a:t>A universal approach to early learning to meet the needs of all children within a developmentally grounded framework </a:t>
            </a:r>
            <a:r>
              <a:rPr lang="en-US" sz="1800" dirty="0"/>
              <a:t>(</a:t>
            </a:r>
            <a:r>
              <a:rPr lang="en-US" sz="1800" dirty="0" err="1"/>
              <a:t>Bruder</a:t>
            </a:r>
            <a:r>
              <a:rPr lang="en-US" sz="1800" dirty="0"/>
              <a:t>, Ferreira, 2021)</a:t>
            </a:r>
            <a:endParaRPr dirty="0"/>
          </a:p>
          <a:p>
            <a:pPr marL="228600" lvl="0" indent="-228600" algn="l" rtl="0">
              <a:lnSpc>
                <a:spcPct val="150000"/>
              </a:lnSpc>
              <a:spcBef>
                <a:spcPts val="1000"/>
              </a:spcBef>
              <a:spcAft>
                <a:spcPts val="0"/>
              </a:spcAft>
              <a:buClr>
                <a:schemeClr val="dk1"/>
              </a:buClr>
              <a:buSzPct val="100000"/>
              <a:buChar char="•"/>
            </a:pPr>
            <a:r>
              <a:rPr lang="en-US" dirty="0"/>
              <a:t>Children with disabilities should not require a separate curriculum framework</a:t>
            </a:r>
            <a:endParaRPr dirty="0"/>
          </a:p>
          <a:p>
            <a:pPr marL="228600" lvl="0" indent="-228600" algn="l" rtl="0">
              <a:lnSpc>
                <a:spcPct val="150000"/>
              </a:lnSpc>
              <a:spcBef>
                <a:spcPts val="1000"/>
              </a:spcBef>
              <a:spcAft>
                <a:spcPts val="0"/>
              </a:spcAft>
              <a:buClr>
                <a:schemeClr val="dk1"/>
              </a:buClr>
              <a:buSzPct val="100000"/>
              <a:buChar char="•"/>
            </a:pPr>
            <a:r>
              <a:rPr lang="en-US" dirty="0"/>
              <a:t>Capability to provide individual adaptations, modifications, and accommodations for all children</a:t>
            </a:r>
            <a:endParaRP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01"/>
        <p:cNvGrpSpPr/>
        <p:nvPr/>
      </p:nvGrpSpPr>
      <p:grpSpPr>
        <a:xfrm>
          <a:off x="0" y="0"/>
          <a:ext cx="0" cy="0"/>
          <a:chOff x="0" y="0"/>
          <a:chExt cx="0" cy="0"/>
        </a:xfrm>
      </p:grpSpPr>
      <p:sp>
        <p:nvSpPr>
          <p:cNvPr id="102" name="Google Shape;102;p9"/>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lvl="0" algn="ctr">
              <a:buClr>
                <a:schemeClr val="dk1"/>
              </a:buClr>
              <a:buSzPts val="3600"/>
            </a:pPr>
            <a:r>
              <a:rPr lang="en-US" dirty="0"/>
              <a:t>Unified</a:t>
            </a:r>
            <a:r>
              <a:rPr lang="en-US" sz="3600" b="0" dirty="0">
                <a:solidFill>
                  <a:schemeClr val="dk1"/>
                </a:solidFill>
              </a:rPr>
              <a:t> </a:t>
            </a:r>
            <a:r>
              <a:rPr lang="en-US" dirty="0"/>
              <a:t>Curriculum Framework Criteria</a:t>
            </a:r>
            <a:endParaRPr dirty="0"/>
          </a:p>
        </p:txBody>
      </p:sp>
      <p:sp>
        <p:nvSpPr>
          <p:cNvPr id="103" name="Google Shape;103;p9"/>
          <p:cNvSpPr txBox="1">
            <a:spLocks noGrp="1"/>
          </p:cNvSpPr>
          <p:nvPr>
            <p:ph idx="1"/>
          </p:nvPr>
        </p:nvSpPr>
        <p:spPr>
          <a:xfrm>
            <a:off x="628650" y="1579418"/>
            <a:ext cx="7886700" cy="4487273"/>
          </a:xfrm>
          <a:prstGeom prst="rect">
            <a:avLst/>
          </a:prstGeom>
          <a:noFill/>
          <a:ln>
            <a:noFill/>
          </a:ln>
        </p:spPr>
        <p:txBody>
          <a:bodyPr spcFirstLastPara="1" wrap="square" lIns="91425" tIns="45700" rIns="91425" bIns="45700" anchor="t" anchorCtr="0">
            <a:normAutofit fontScale="77500" lnSpcReduction="20000"/>
          </a:bodyPr>
          <a:lstStyle/>
          <a:p>
            <a:pPr marL="228600" lvl="0" indent="-228600" algn="l" rtl="0">
              <a:lnSpc>
                <a:spcPct val="150000"/>
              </a:lnSpc>
              <a:spcBef>
                <a:spcPts val="0"/>
              </a:spcBef>
              <a:spcAft>
                <a:spcPts val="0"/>
              </a:spcAft>
              <a:buClr>
                <a:schemeClr val="dk1"/>
              </a:buClr>
              <a:buSzPct val="100000"/>
              <a:buChar char="•"/>
            </a:pPr>
            <a:r>
              <a:rPr lang="en-US" b="1" dirty="0"/>
              <a:t>Evidence-based</a:t>
            </a:r>
            <a:endParaRPr dirty="0"/>
          </a:p>
          <a:p>
            <a:pPr marL="228600" lvl="0" indent="-228600" algn="l" rtl="0">
              <a:lnSpc>
                <a:spcPct val="150000"/>
              </a:lnSpc>
              <a:spcBef>
                <a:spcPts val="1000"/>
              </a:spcBef>
              <a:spcAft>
                <a:spcPts val="0"/>
              </a:spcAft>
              <a:buClr>
                <a:schemeClr val="dk1"/>
              </a:buClr>
              <a:buSzPct val="100000"/>
              <a:buChar char="•"/>
            </a:pPr>
            <a:r>
              <a:rPr lang="en-US" b="1" dirty="0"/>
              <a:t>Universally designed </a:t>
            </a:r>
            <a:r>
              <a:rPr lang="en-US" dirty="0"/>
              <a:t>to address the specific needs of children with and without disabilities</a:t>
            </a:r>
            <a:endParaRPr dirty="0"/>
          </a:p>
          <a:p>
            <a:pPr marL="228600" lvl="0" indent="-228600" algn="l" rtl="0">
              <a:lnSpc>
                <a:spcPct val="150000"/>
              </a:lnSpc>
              <a:spcBef>
                <a:spcPts val="1000"/>
              </a:spcBef>
              <a:spcAft>
                <a:spcPts val="0"/>
              </a:spcAft>
              <a:buClr>
                <a:schemeClr val="dk1"/>
              </a:buClr>
              <a:buSzPct val="100000"/>
              <a:buChar char="•"/>
            </a:pPr>
            <a:r>
              <a:rPr lang="en-US" dirty="0"/>
              <a:t>Learning experiences occur within and across a child’s </a:t>
            </a:r>
            <a:r>
              <a:rPr lang="en-US" b="1" dirty="0"/>
              <a:t>natural environments and routines</a:t>
            </a:r>
            <a:endParaRPr dirty="0"/>
          </a:p>
          <a:p>
            <a:pPr marL="228600" lvl="0" indent="-228600" algn="l" rtl="0">
              <a:lnSpc>
                <a:spcPct val="150000"/>
              </a:lnSpc>
              <a:spcBef>
                <a:spcPts val="1000"/>
              </a:spcBef>
              <a:spcAft>
                <a:spcPts val="0"/>
              </a:spcAft>
              <a:buClr>
                <a:schemeClr val="dk1"/>
              </a:buClr>
              <a:buSzPct val="100000"/>
              <a:buChar char="•"/>
            </a:pPr>
            <a:r>
              <a:rPr lang="en-US" b="1" dirty="0"/>
              <a:t>Developmentally appropriate</a:t>
            </a:r>
            <a:endParaRPr dirty="0"/>
          </a:p>
          <a:p>
            <a:pPr marL="228600" lvl="0" indent="-228600" algn="l" rtl="0">
              <a:lnSpc>
                <a:spcPct val="150000"/>
              </a:lnSpc>
              <a:spcBef>
                <a:spcPts val="1000"/>
              </a:spcBef>
              <a:spcAft>
                <a:spcPts val="0"/>
              </a:spcAft>
              <a:buClr>
                <a:schemeClr val="dk1"/>
              </a:buClr>
              <a:buSzPct val="100000"/>
              <a:buChar char="•"/>
            </a:pPr>
            <a:r>
              <a:rPr lang="en-US" b="1" dirty="0"/>
              <a:t>Culturally responsive</a:t>
            </a:r>
            <a:endParaRPr dirty="0"/>
          </a:p>
          <a:p>
            <a:pPr marL="228600" lvl="0" indent="-228600" algn="l" rtl="0">
              <a:lnSpc>
                <a:spcPct val="150000"/>
              </a:lnSpc>
              <a:spcBef>
                <a:spcPts val="1000"/>
              </a:spcBef>
              <a:spcAft>
                <a:spcPts val="0"/>
              </a:spcAft>
              <a:buClr>
                <a:schemeClr val="dk1"/>
              </a:buClr>
              <a:buSzPct val="100000"/>
              <a:buChar char="•"/>
            </a:pPr>
            <a:r>
              <a:rPr lang="en-US" b="1" dirty="0"/>
              <a:t>Focus on team collaboration</a:t>
            </a:r>
            <a:endParaRPr dirty="0"/>
          </a:p>
          <a:p>
            <a:pPr marL="228600" lvl="0" indent="-90804" algn="l" rtl="0">
              <a:lnSpc>
                <a:spcPct val="150000"/>
              </a:lnSpc>
              <a:spcBef>
                <a:spcPts val="1000"/>
              </a:spcBef>
              <a:spcAft>
                <a:spcPts val="0"/>
              </a:spcAft>
              <a:buClr>
                <a:schemeClr val="dk1"/>
              </a:buClr>
              <a:buSzPct val="100000"/>
              <a:buNone/>
            </a:pPr>
            <a:endParaRPr b="1" dirty="0"/>
          </a:p>
          <a:p>
            <a:pPr marL="228600" lvl="0" indent="-90804" algn="l" rtl="0">
              <a:lnSpc>
                <a:spcPct val="150000"/>
              </a:lnSpc>
              <a:spcBef>
                <a:spcPts val="1000"/>
              </a:spcBef>
              <a:spcAft>
                <a:spcPts val="0"/>
              </a:spcAft>
              <a:buClr>
                <a:schemeClr val="dk1"/>
              </a:buClr>
              <a:buSzPct val="100000"/>
              <a:buNone/>
            </a:pPr>
            <a:endParaRPr dirty="0"/>
          </a:p>
        </p:txBody>
      </p:sp>
    </p:spTree>
  </p:cSld>
  <p:clrMapOvr>
    <a:masterClrMapping/>
  </p:clrMapOvr>
</p:sld>
</file>

<file path=ppt/theme/theme1.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onceptual framework" id="{2EB3D6CF-8678-4B2C-8160-1091A07A243C}" vid="{A51B28CF-7AEB-454A-87CC-F5EE92733CD5}"/>
    </a:ext>
  </a:ext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122</TotalTime>
  <Words>2355</Words>
  <Application>Microsoft Office PowerPoint</Application>
  <PresentationFormat>On-screen Show (4:3)</PresentationFormat>
  <Paragraphs>166</Paragraphs>
  <Slides>29</Slides>
  <Notes>28</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29</vt:i4>
      </vt:variant>
    </vt:vector>
  </HeadingPairs>
  <TitlesOfParts>
    <vt:vector size="33" baseType="lpstr">
      <vt:lpstr>Arial</vt:lpstr>
      <vt:lpstr>Calibri</vt:lpstr>
      <vt:lpstr>Calibri Light</vt:lpstr>
      <vt:lpstr>1_Office Theme</vt:lpstr>
      <vt:lpstr>Application of Curriculum Framework in the Planning of Meaningful Learning Experiences</vt:lpstr>
      <vt:lpstr>Standard 5</vt:lpstr>
      <vt:lpstr>Component 5.1</vt:lpstr>
      <vt:lpstr>Objectives</vt:lpstr>
      <vt:lpstr>Effective Curriculum Frameworks:  DEC Position Statement (2007)</vt:lpstr>
      <vt:lpstr>Activity</vt:lpstr>
      <vt:lpstr>Activity Video: Animated Short: “Ian”</vt:lpstr>
      <vt:lpstr> The Goal for All Children: A Unified Curriculum Framework</vt:lpstr>
      <vt:lpstr>Unified Curriculum Framework Criteria</vt:lpstr>
      <vt:lpstr>Evidence-Based Curriculum Frameworks</vt:lpstr>
      <vt:lpstr>Evidence-Based Resources</vt:lpstr>
      <vt:lpstr>A Unified Curriculum Framework Criteria: Universally Designed</vt:lpstr>
      <vt:lpstr>UDL Principles: Activity </vt:lpstr>
      <vt:lpstr>Unified Curriculum Framework Criteria: Natural Environments and Inclusion</vt:lpstr>
      <vt:lpstr>Universal Curriculum Framework: Effective Practices for Natural Preschool Environments</vt:lpstr>
      <vt:lpstr>Effective Practices for Natural Preschool Environments, Continued</vt:lpstr>
      <vt:lpstr>Principles of Inclusion for Preschool Age Children With Disabilities</vt:lpstr>
      <vt:lpstr>Principles of Inclusion for Preschool Age Children With Disabilities, Continued</vt:lpstr>
      <vt:lpstr>Tools for Inclusive Practices: Activity</vt:lpstr>
      <vt:lpstr>Universal Curriculum Frameworks: Developmentally Appropriate </vt:lpstr>
      <vt:lpstr>Activity:  Developmentally Appropriate Practices </vt:lpstr>
      <vt:lpstr>Activity:  Developmentally Appropriate Practices </vt:lpstr>
      <vt:lpstr>Unified Curriculum Frameworks:  Culturally Responsive</vt:lpstr>
      <vt:lpstr>Unified Curriculum Frameworks:  Culturally Responsive</vt:lpstr>
      <vt:lpstr>Activity</vt:lpstr>
      <vt:lpstr>Activity Video: Inclusion and Joy</vt:lpstr>
      <vt:lpstr>Resources and References </vt:lpstr>
      <vt:lpstr>Resources and References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Application of Curriculum Framework in the Planning of Meaningful Learning Experiences</dc:title>
  <dc:creator>Darla Gundler</dc:creator>
  <cp:lastModifiedBy>Darla Gundler</cp:lastModifiedBy>
  <cp:revision>19</cp:revision>
  <dcterms:created xsi:type="dcterms:W3CDTF">2021-03-12T16:17:44Z</dcterms:created>
  <dcterms:modified xsi:type="dcterms:W3CDTF">2023-09-14T21:15:05Z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3A36AE98-B186-40B9-A6B7-A2788A804BDA</vt:lpwstr>
  </property>
  <property fmtid="{D5CDD505-2E9C-101B-9397-08002B2CF9AE}" pid="3" name="ArticulatePath">
    <vt:lpwstr>PD 5.1</vt:lpwstr>
  </property>
</Properties>
</file>