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3"/>
  </p:notesMasterIdLst>
  <p:sldIdLst>
    <p:sldId id="256" r:id="rId2"/>
    <p:sldId id="28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 id="281" r:id="rId29"/>
    <p:sldId id="283" r:id="rId30"/>
    <p:sldId id="284" r:id="rId31"/>
    <p:sldId id="286" r:id="rId3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5" roundtripDataSignature="AMtx7mirO/em5/sKTolIo+C9aqsK/ZaxT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4561" autoAdjust="0"/>
  </p:normalViewPr>
  <p:slideViewPr>
    <p:cSldViewPr snapToGrid="0">
      <p:cViewPr varScale="1">
        <p:scale>
          <a:sx n="73" d="100"/>
          <a:sy n="73" d="100"/>
        </p:scale>
        <p:origin x="2334" y="72"/>
      </p:cViewPr>
      <p:guideLst>
        <p:guide orient="horz" pos="2160"/>
        <p:guide pos="2880"/>
      </p:guideLst>
    </p:cSldViewPr>
  </p:slideViewPr>
  <p:notesTextViewPr>
    <p:cViewPr>
      <p:scale>
        <a:sx n="1" d="1"/>
        <a:sy n="1" d="1"/>
      </p:scale>
      <p:origin x="0" y="0"/>
    </p:cViewPr>
  </p:notesTextViewPr>
  <p:sorterViewPr>
    <p:cViewPr>
      <p:scale>
        <a:sx n="100" d="100"/>
        <a:sy n="100" d="100"/>
      </p:scale>
      <p:origin x="0" y="-19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 name="Google Shape;50;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Facilitator can use the link to access in-depth information about family centered practices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See:  </a:t>
            </a:r>
            <a:r>
              <a:rPr lang="en-US" sz="1200" b="0" i="0" dirty="0" err="1">
                <a:solidFill>
                  <a:schemeClr val="dk1"/>
                </a:solidFill>
                <a:latin typeface="Calibri"/>
                <a:ea typeface="Calibri"/>
                <a:cs typeface="Calibri"/>
                <a:sym typeface="Calibri"/>
              </a:rPr>
              <a:t>Bezdek</a:t>
            </a:r>
            <a:r>
              <a:rPr lang="en-US" sz="1200" b="0" i="0" dirty="0">
                <a:solidFill>
                  <a:schemeClr val="dk1"/>
                </a:solidFill>
                <a:latin typeface="Calibri"/>
                <a:ea typeface="Calibri"/>
                <a:cs typeface="Calibri"/>
                <a:sym typeface="Calibri"/>
              </a:rPr>
              <a:t>, J., Summers, J. A., &amp; Turnbull, A. (2010). Professionals’ attitudes on partnering with families of children and youth with disabilities. </a:t>
            </a:r>
            <a:r>
              <a:rPr lang="en-US" sz="1200" b="0" i="1" dirty="0">
                <a:solidFill>
                  <a:schemeClr val="dk1"/>
                </a:solidFill>
                <a:latin typeface="Calibri"/>
                <a:ea typeface="Calibri"/>
                <a:cs typeface="Calibri"/>
                <a:sym typeface="Calibri"/>
              </a:rPr>
              <a:t>Education and Training in Autism and Developmental Disabilities, 45</a:t>
            </a:r>
            <a:r>
              <a:rPr lang="en-US" sz="1200" b="0" i="0" dirty="0">
                <a:solidFill>
                  <a:schemeClr val="dk1"/>
                </a:solidFill>
                <a:latin typeface="Calibri"/>
                <a:ea typeface="Calibri"/>
                <a:cs typeface="Calibri"/>
                <a:sym typeface="Calibri"/>
              </a:rPr>
              <a:t>(3), 356-365</a:t>
            </a:r>
          </a:p>
          <a:p>
            <a:pPr marL="0" lvl="0" indent="0" algn="l" rtl="0">
              <a:spcBef>
                <a:spcPts val="0"/>
              </a:spcBef>
              <a:spcAft>
                <a:spcPts val="0"/>
              </a:spcAft>
              <a:buNone/>
            </a:pPr>
            <a:endParaRPr lang="en-US" sz="1200" b="0" i="0" dirty="0">
              <a:solidFill>
                <a:schemeClr val="dk1"/>
              </a:solidFill>
              <a:latin typeface="Calibri"/>
              <a:cs typeface="Calibri"/>
              <a:sym typeface="Calibri"/>
            </a:endParaRPr>
          </a:p>
          <a:p>
            <a:pPr marL="0" lvl="0" indent="0" algn="l" rtl="0">
              <a:spcBef>
                <a:spcPts val="0"/>
              </a:spcBef>
              <a:spcAft>
                <a:spcPts val="0"/>
              </a:spcAft>
              <a:buNone/>
            </a:pPr>
            <a:r>
              <a:rPr lang="en-US" dirty="0"/>
              <a:t>https://www2.ed.gov/policy/gen/guid/fpco/ferpa/index.html</a:t>
            </a:r>
            <a:endParaRPr dirty="0"/>
          </a:p>
        </p:txBody>
      </p:sp>
      <p:sp>
        <p:nvSpPr>
          <p:cNvPr id="104" name="Google Shape;104;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The child that EI/ECSE providers report out on needs to match the child that the family knows better than anyone else, and demonstrates the respect and value that every child deserves, no matter what</a:t>
            </a:r>
            <a:endParaRPr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See:</a:t>
            </a:r>
            <a:endParaRPr dirty="0"/>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Green, B. L., McAllister, C. L., &amp; Tarte, J. M. (2004). The strengths-based practices inventory: A tool for measuring strengths-based service delivery in early childhood and family support programs. </a:t>
            </a:r>
            <a:r>
              <a:rPr lang="en-US" sz="1200" b="0" i="1" dirty="0">
                <a:solidFill>
                  <a:schemeClr val="dk1"/>
                </a:solidFill>
                <a:latin typeface="Calibri"/>
                <a:ea typeface="Calibri"/>
                <a:cs typeface="Calibri"/>
                <a:sym typeface="Calibri"/>
              </a:rPr>
              <a:t>Families in Society</a:t>
            </a:r>
            <a:r>
              <a:rPr lang="en-US" sz="1200" b="0" i="0" dirty="0">
                <a:solidFill>
                  <a:schemeClr val="dk1"/>
                </a:solidFill>
                <a:latin typeface="Calibri"/>
                <a:ea typeface="Calibri"/>
                <a:cs typeface="Calibri"/>
                <a:sym typeface="Calibri"/>
              </a:rPr>
              <a:t>, </a:t>
            </a:r>
            <a:r>
              <a:rPr lang="en-US" sz="1200" b="0" i="1" dirty="0">
                <a:solidFill>
                  <a:schemeClr val="dk1"/>
                </a:solidFill>
                <a:latin typeface="Calibri"/>
                <a:ea typeface="Calibri"/>
                <a:cs typeface="Calibri"/>
                <a:sym typeface="Calibri"/>
              </a:rPr>
              <a:t>85</a:t>
            </a:r>
            <a:r>
              <a:rPr lang="en-US" sz="1200" b="0" i="0" dirty="0">
                <a:solidFill>
                  <a:schemeClr val="dk1"/>
                </a:solidFill>
                <a:latin typeface="Calibri"/>
                <a:ea typeface="Calibri"/>
                <a:cs typeface="Calibri"/>
                <a:sym typeface="Calibri"/>
              </a:rPr>
              <a:t>(3), 326-334</a:t>
            </a:r>
            <a:r>
              <a:rPr lang="en-US" dirty="0"/>
              <a:t>complex his or her needs might be.</a:t>
            </a:r>
            <a:endParaRPr dirty="0"/>
          </a:p>
        </p:txBody>
      </p:sp>
      <p:sp>
        <p:nvSpPr>
          <p:cNvPr id="111" name="Google Shape;111;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7" name="Google Shape;117;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So, when we create evaluation reports, we always want to place the family centrally as an equal partner and expert of their child and employ a strength-based approach.</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Families need to be able to access and process information about assessment results – and can only do this if the information is presented clearly and functionally. If families are confused or overwhelmed, they won’t easily be able to attend to what is often a barrage of information.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This process of learning about often-complicated assessment results is made more complicated by the fact that family members are learning that their child is developing differently, and this often sounds like “something is wrong”.</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As any parent/primary caregiver knows, this information is part of a journey towards acceptance, whether the challenge is brand new or ongoing, simple or complex.  Every family goes through this differently.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When service providers provide families with useful and strength-based information about their child’s capabilities and challenges, they are holding children in a protected place as fully unique and valued.</a:t>
            </a:r>
            <a:endParaRPr dirty="0"/>
          </a:p>
        </p:txBody>
      </p:sp>
      <p:sp>
        <p:nvSpPr>
          <p:cNvPr id="118" name="Google Shape;118;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4" name="Google Shape;124;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For instance, we wouldn’t say that a child “didn’t feel like” completing a 4-piece puzzle during the assessment.</a:t>
            </a:r>
            <a:endParaRPr/>
          </a:p>
        </p:txBody>
      </p:sp>
      <p:sp>
        <p:nvSpPr>
          <p:cNvPr id="125" name="Google Shape;125;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1" name="Google Shape;131;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2" name="Google Shape;132;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8" name="Google Shape;138;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We expect all children – of all abilities – to be a fully-included member of their communities and culture, and best-practice assessment makes the barriers to being included visible</a:t>
            </a:r>
            <a:endParaRPr/>
          </a:p>
          <a:p>
            <a:pPr marL="0" lvl="0" indent="0" algn="l" rtl="0">
              <a:spcBef>
                <a:spcPts val="0"/>
              </a:spcBef>
              <a:spcAft>
                <a:spcPts val="0"/>
              </a:spcAft>
              <a:buNone/>
            </a:pPr>
            <a:endParaRPr/>
          </a:p>
          <a:p>
            <a:pPr marL="0" lvl="0" indent="0" algn="l" rtl="0">
              <a:spcBef>
                <a:spcPts val="0"/>
              </a:spcBef>
              <a:spcAft>
                <a:spcPts val="0"/>
              </a:spcAft>
              <a:buNone/>
            </a:pPr>
            <a:r>
              <a:rPr lang="en-US"/>
              <a:t>Views the child as fundamentally competent (not flawed or broken)</a:t>
            </a:r>
            <a:endParaRPr/>
          </a:p>
          <a:p>
            <a:pPr marL="0" lvl="0" indent="0" algn="l" rtl="0">
              <a:spcBef>
                <a:spcPts val="0"/>
              </a:spcBef>
              <a:spcAft>
                <a:spcPts val="0"/>
              </a:spcAft>
              <a:buNone/>
            </a:pPr>
            <a:r>
              <a:rPr lang="en-US"/>
              <a:t>Delays are described from a standpoint  of competence</a:t>
            </a:r>
            <a:endParaRPr/>
          </a:p>
          <a:p>
            <a:pPr marL="0" lvl="0" indent="0" algn="l" rtl="0">
              <a:spcBef>
                <a:spcPts val="0"/>
              </a:spcBef>
              <a:spcAft>
                <a:spcPts val="0"/>
              </a:spcAft>
              <a:buNone/>
            </a:pPr>
            <a:r>
              <a:rPr lang="en-US"/>
              <a:t>Intervention presented as a means to promote optimal functioning geared to quality-of-life outcomes, not to erase characteristics that are part of who they are</a:t>
            </a:r>
            <a:endParaRPr/>
          </a:p>
          <a:p>
            <a:pPr marL="0" lvl="0" indent="0" algn="l" rtl="0">
              <a:spcBef>
                <a:spcPts val="0"/>
              </a:spcBef>
              <a:spcAft>
                <a:spcPts val="0"/>
              </a:spcAft>
              <a:buNone/>
            </a:pPr>
            <a:r>
              <a:rPr lang="en-US"/>
              <a:t>Adapted for language and culture of family</a:t>
            </a:r>
            <a:endParaRPr/>
          </a:p>
          <a:p>
            <a:pPr marL="0" lvl="0" indent="0" algn="l" rtl="0">
              <a:spcBef>
                <a:spcPts val="0"/>
              </a:spcBef>
              <a:spcAft>
                <a:spcPts val="0"/>
              </a:spcAft>
              <a:buNone/>
            </a:pPr>
            <a:endParaRPr/>
          </a:p>
          <a:p>
            <a:pPr marL="0" marR="0" lvl="0" indent="0" algn="l" rtl="0">
              <a:lnSpc>
                <a:spcPct val="100000"/>
              </a:lnSpc>
              <a:spcBef>
                <a:spcPts val="0"/>
              </a:spcBef>
              <a:spcAft>
                <a:spcPts val="0"/>
              </a:spcAft>
              <a:buClr>
                <a:schemeClr val="dk1"/>
              </a:buClr>
              <a:buSzPts val="1200"/>
              <a:buFont typeface="Calibri"/>
              <a:buNone/>
            </a:pPr>
            <a:r>
              <a:rPr lang="en-US"/>
              <a:t>See: Towle, P., Farrell, A.F., Vitalone-Raccaro, N. </a:t>
            </a:r>
            <a:r>
              <a:rPr lang="en-US" i="1"/>
              <a:t>Early Intervention Evaluation Reports: Guidelines for Writing User-Friendly and Strength-Based Assessments</a:t>
            </a:r>
            <a:r>
              <a:rPr lang="en-US"/>
              <a:t>. Zero to Three, 2008</a:t>
            </a:r>
            <a:endParaRPr/>
          </a:p>
          <a:p>
            <a:pPr marL="0" lvl="0" indent="0" algn="l" rtl="0">
              <a:spcBef>
                <a:spcPts val="0"/>
              </a:spcBef>
              <a:spcAft>
                <a:spcPts val="0"/>
              </a:spcAft>
              <a:buNone/>
            </a:pPr>
            <a:endParaRPr/>
          </a:p>
        </p:txBody>
      </p:sp>
      <p:sp>
        <p:nvSpPr>
          <p:cNvPr id="139" name="Google Shape;139;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How can you be objective and descriptive while focusing on positive? It’s not about avoiding the truth or minimizing concerns:  it’s about building momentum. Look for what is going well, it’s an easier place to start. </a:t>
            </a:r>
            <a:endParaRPr/>
          </a:p>
          <a:p>
            <a:pPr marL="0" lvl="0" indent="0" algn="l" rtl="0">
              <a:spcBef>
                <a:spcPts val="0"/>
              </a:spcBef>
              <a:spcAft>
                <a:spcPts val="0"/>
              </a:spcAft>
              <a:buNone/>
            </a:pPr>
            <a:endParaRPr/>
          </a:p>
          <a:p>
            <a:pPr marL="0" lvl="0" indent="0" algn="l" rtl="0">
              <a:spcBef>
                <a:spcPts val="0"/>
              </a:spcBef>
              <a:spcAft>
                <a:spcPts val="0"/>
              </a:spcAft>
              <a:buNone/>
            </a:pPr>
            <a:r>
              <a:rPr lang="en-US"/>
              <a:t>Ask the group how they might revise the statement above to be strength-based.</a:t>
            </a:r>
            <a:endParaRPr/>
          </a:p>
          <a:p>
            <a:pPr marL="0" lvl="0" indent="0" algn="l" rtl="0">
              <a:spcBef>
                <a:spcPts val="0"/>
              </a:spcBef>
              <a:spcAft>
                <a:spcPts val="0"/>
              </a:spcAft>
              <a:buNone/>
            </a:pPr>
            <a:r>
              <a:rPr lang="en-US"/>
              <a:t>The following slide will offer Ideas about strength based language examples for these – advance only after the group has reported out their answers</a:t>
            </a:r>
            <a:endParaRPr/>
          </a:p>
        </p:txBody>
      </p:sp>
      <p:sp>
        <p:nvSpPr>
          <p:cNvPr id="146" name="Google Shape;146;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 name="Google Shape;152;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 name="Google Shape;158;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Facilitator may want to ask the group – what barriers may exist for culturally and linguistically diverse families as far as engagement with EI?</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For example, in some cultures, families of young children feel they are not good parents if they do not feed and dress them even when they are 2 or 3 years old, and may not understand goals around self-sufficiency/adaptive skills.  A curious stance about what parents want for their children will increase the odds that </a:t>
            </a:r>
            <a:endParaRPr dirty="0"/>
          </a:p>
          <a:p>
            <a:pPr marL="0" lvl="0" indent="0" algn="l" rtl="0">
              <a:spcBef>
                <a:spcPts val="0"/>
              </a:spcBef>
              <a:spcAft>
                <a:spcPts val="0"/>
              </a:spcAft>
              <a:buNone/>
            </a:pPr>
            <a:r>
              <a:rPr lang="en-US" dirty="0"/>
              <a:t>culturally and linguistically diverse families will remain engaged in services.</a:t>
            </a:r>
            <a:endParaRPr dirty="0"/>
          </a:p>
          <a:p>
            <a:pPr marL="0" marR="0" lvl="0" indent="0" algn="l" rtl="0">
              <a:lnSpc>
                <a:spcPct val="100000"/>
              </a:lnSpc>
              <a:spcBef>
                <a:spcPts val="0"/>
              </a:spcBef>
              <a:spcAft>
                <a:spcPts val="0"/>
              </a:spcAft>
              <a:buClr>
                <a:schemeClr val="dk1"/>
              </a:buClr>
              <a:buSzPts val="800"/>
              <a:buFont typeface="Calibri"/>
              <a:buNone/>
            </a:pPr>
            <a:r>
              <a:rPr lang="en-US" sz="800" dirty="0">
                <a:solidFill>
                  <a:schemeClr val="dk1"/>
                </a:solidFill>
                <a:latin typeface="Calibri"/>
                <a:ea typeface="Calibri"/>
                <a:cs typeface="Calibri"/>
                <a:sym typeface="Calibri"/>
              </a:rPr>
              <a:t>Ability to identify family concerns and priorities improves intervention outcomes!</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See: </a:t>
            </a:r>
            <a:endParaRPr dirty="0"/>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Wolfe, K., &amp; </a:t>
            </a:r>
            <a:r>
              <a:rPr lang="en-US" sz="1200" b="0" i="0" dirty="0" err="1">
                <a:solidFill>
                  <a:schemeClr val="dk1"/>
                </a:solidFill>
                <a:latin typeface="Calibri"/>
                <a:ea typeface="Calibri"/>
                <a:cs typeface="Calibri"/>
                <a:sym typeface="Calibri"/>
              </a:rPr>
              <a:t>Durán</a:t>
            </a:r>
            <a:r>
              <a:rPr lang="en-US" sz="1200" b="0" i="0" dirty="0">
                <a:solidFill>
                  <a:schemeClr val="dk1"/>
                </a:solidFill>
                <a:latin typeface="Calibri"/>
                <a:ea typeface="Calibri"/>
                <a:cs typeface="Calibri"/>
                <a:sym typeface="Calibri"/>
              </a:rPr>
              <a:t>, L. K. (2013). Culturally and linguistically diverse parents’ perceptions of the IEP Process: A review of current research. </a:t>
            </a:r>
            <a:r>
              <a:rPr lang="en-US" sz="1200" b="0" i="1" dirty="0">
                <a:solidFill>
                  <a:schemeClr val="dk1"/>
                </a:solidFill>
                <a:latin typeface="Calibri"/>
                <a:ea typeface="Calibri"/>
                <a:cs typeface="Calibri"/>
                <a:sym typeface="Calibri"/>
              </a:rPr>
              <a:t>Multiple Voices for Ethnically Diverse Exceptional Learners, 13</a:t>
            </a:r>
            <a:r>
              <a:rPr lang="en-US" sz="1200" b="0" i="0" dirty="0">
                <a:solidFill>
                  <a:schemeClr val="dk1"/>
                </a:solidFill>
                <a:latin typeface="Calibri"/>
                <a:ea typeface="Calibri"/>
                <a:cs typeface="Calibri"/>
                <a:sym typeface="Calibri"/>
              </a:rPr>
              <a:t>(2), 4-18.</a:t>
            </a:r>
            <a:endParaRPr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dirty="0"/>
              <a:t>Zhang, C., Bennett, T. </a:t>
            </a:r>
            <a:r>
              <a:rPr lang="en-US" i="1" dirty="0"/>
              <a:t>Facilitating the Meaningful Participation of Culturally and Linguistically Diverse Families in the IFSP and IEP Process. </a:t>
            </a:r>
            <a:r>
              <a:rPr lang="en-US" i="0" dirty="0"/>
              <a:t>Focus of Autism and other Developmental Disabilities</a:t>
            </a:r>
            <a:r>
              <a:rPr lang="en-US" i="1" dirty="0"/>
              <a:t> </a:t>
            </a:r>
            <a:r>
              <a:rPr lang="en-US" dirty="0"/>
              <a:t>18(1) 51-59, 2003.</a:t>
            </a:r>
            <a:endParaRPr dirty="0"/>
          </a:p>
        </p:txBody>
      </p:sp>
      <p:sp>
        <p:nvSpPr>
          <p:cNvPr id="159" name="Google Shape;159;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5" name="Google Shape;165;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dirty="0">
                <a:solidFill>
                  <a:schemeClr val="dk1"/>
                </a:solidFill>
                <a:latin typeface="Calibri"/>
                <a:ea typeface="Calibri"/>
                <a:cs typeface="Calibri"/>
                <a:sym typeface="Calibri"/>
              </a:rPr>
              <a:t>Facilitator: play the video and encourage discussion afterwards:</a:t>
            </a: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What recommended strategies discussed in this video will you remember?  Have you ever had the opportunity to work with an interpreter for any reason? If so, what worked well, and what were the challenges?</a:t>
            </a: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https://www.youtube.com/watch?v=vp01thQBbeY&amp;ab_channel=VEIPDVideos</a:t>
            </a:r>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Also see: </a:t>
            </a:r>
            <a:r>
              <a:rPr lang="en-US" sz="1200" b="0" i="0" dirty="0" err="1">
                <a:solidFill>
                  <a:schemeClr val="dk1"/>
                </a:solidFill>
                <a:latin typeface="Calibri"/>
                <a:ea typeface="Calibri"/>
                <a:cs typeface="Calibri"/>
                <a:sym typeface="Calibri"/>
              </a:rPr>
              <a:t>Acar</a:t>
            </a:r>
            <a:r>
              <a:rPr lang="en-US" sz="1200" b="0" i="0" dirty="0">
                <a:solidFill>
                  <a:schemeClr val="dk1"/>
                </a:solidFill>
                <a:latin typeface="Calibri"/>
                <a:ea typeface="Calibri"/>
                <a:cs typeface="Calibri"/>
                <a:sym typeface="Calibri"/>
              </a:rPr>
              <a:t>, S., &amp; </a:t>
            </a:r>
            <a:r>
              <a:rPr lang="en-US" sz="1200" b="0" i="0" dirty="0" err="1">
                <a:solidFill>
                  <a:schemeClr val="dk1"/>
                </a:solidFill>
                <a:latin typeface="Calibri"/>
                <a:ea typeface="Calibri"/>
                <a:cs typeface="Calibri"/>
                <a:sym typeface="Calibri"/>
              </a:rPr>
              <a:t>Blasco</a:t>
            </a:r>
            <a:r>
              <a:rPr lang="en-US" sz="1200" b="0" i="0" dirty="0">
                <a:solidFill>
                  <a:schemeClr val="dk1"/>
                </a:solidFill>
                <a:latin typeface="Calibri"/>
                <a:ea typeface="Calibri"/>
                <a:cs typeface="Calibri"/>
                <a:sym typeface="Calibri"/>
              </a:rPr>
              <a:t>, P.M. (2018). Guidelines for collaborating with interpreters in early intervention/early childhood special education. </a:t>
            </a:r>
            <a:r>
              <a:rPr lang="en-US" sz="1200" b="0" i="1" dirty="0">
                <a:solidFill>
                  <a:schemeClr val="dk1"/>
                </a:solidFill>
                <a:latin typeface="Calibri"/>
                <a:ea typeface="Calibri"/>
                <a:cs typeface="Calibri"/>
                <a:sym typeface="Calibri"/>
              </a:rPr>
              <a:t>Young Exceptional  Children, (21)</a:t>
            </a:r>
            <a:r>
              <a:rPr lang="en-US" sz="1200" b="0" i="0" dirty="0">
                <a:solidFill>
                  <a:schemeClr val="dk1"/>
                </a:solidFill>
                <a:latin typeface="Calibri"/>
                <a:ea typeface="Calibri"/>
                <a:cs typeface="Calibri"/>
                <a:sym typeface="Calibri"/>
              </a:rPr>
              <a:t>3, 170-184</a:t>
            </a:r>
            <a:endParaRPr dirty="0"/>
          </a:p>
          <a:p>
            <a:pPr marL="0" lvl="0" indent="0" algn="l" rtl="0">
              <a:spcBef>
                <a:spcPts val="0"/>
              </a:spcBef>
              <a:spcAft>
                <a:spcPts val="0"/>
              </a:spcAft>
              <a:buNone/>
            </a:pPr>
            <a:endParaRPr dirty="0"/>
          </a:p>
        </p:txBody>
      </p:sp>
      <p:sp>
        <p:nvSpPr>
          <p:cNvPr id="166" name="Google Shape;166;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txBox="1">
            <a:spLocks noGrp="1"/>
          </p:cNvSpPr>
          <p:nvPr>
            <p:ph type="body" idx="1"/>
          </p:nvPr>
        </p:nvSpPr>
        <p:spPr>
          <a:xfrm>
            <a:off x="685800" y="4473892"/>
            <a:ext cx="5486400" cy="366045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 name="Google Shape;56;p2: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302001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How we are when we are listening to families is communicated in our facial expressions, the way we hold our bodies, and the way we listen deeply to what is being said rather than sticking rigidly to our own agendas in the moment. We try to let families tell their stories in their own way.</a:t>
            </a:r>
            <a:endParaRPr/>
          </a:p>
          <a:p>
            <a:pPr marL="0" lvl="0" indent="0" algn="l" rtl="0">
              <a:spcBef>
                <a:spcPts val="0"/>
              </a:spcBef>
              <a:spcAft>
                <a:spcPts val="0"/>
              </a:spcAft>
              <a:buNone/>
            </a:pPr>
            <a:endParaRPr/>
          </a:p>
          <a:p>
            <a:pPr marL="0" lvl="0" indent="0" algn="l" rtl="0">
              <a:spcBef>
                <a:spcPts val="0"/>
              </a:spcBef>
              <a:spcAft>
                <a:spcPts val="0"/>
              </a:spcAft>
              <a:buNone/>
            </a:pPr>
            <a:r>
              <a:rPr lang="en-US"/>
              <a:t>Often when we are in complicated family situations in the home or in noisy meeting rooms in an early care setting, we feel overwhelmed and have a lot of things on our mind about what needs to get done. </a:t>
            </a:r>
            <a:endParaRPr/>
          </a:p>
          <a:p>
            <a:pPr marL="0" lvl="0" indent="0" algn="l" rtl="0">
              <a:spcBef>
                <a:spcPts val="0"/>
              </a:spcBef>
              <a:spcAft>
                <a:spcPts val="0"/>
              </a:spcAft>
              <a:buNone/>
            </a:pPr>
            <a:endParaRPr/>
          </a:p>
          <a:p>
            <a:pPr marL="0" lvl="0" indent="0" algn="l" rtl="0">
              <a:spcBef>
                <a:spcPts val="0"/>
              </a:spcBef>
              <a:spcAft>
                <a:spcPts val="0"/>
              </a:spcAft>
              <a:buNone/>
            </a:pPr>
            <a:r>
              <a:rPr lang="en-US"/>
              <a:t>When we can slow down our own thoughts, and take some intentional deep breaths while we focus on what families are trying to tell us, IFSP/IEP meetings will go much more smoothly for everyone.</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73" name="Google Shape;173;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 name="Google Shape;179;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 name="Google Shape;180;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See: Dunst, Trivette, and Hamby (2007)</a:t>
            </a:r>
            <a:endParaRPr/>
          </a:p>
        </p:txBody>
      </p:sp>
      <p:sp>
        <p:nvSpPr>
          <p:cNvPr id="187" name="Google Shape;187;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3" name="Google Shape;193;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Focus on being respectful and non-judgmental for all these issues.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sz="1200" b="0" i="0" u="none" strike="noStrike" dirty="0">
                <a:solidFill>
                  <a:schemeClr val="dk1"/>
                </a:solidFill>
                <a:latin typeface="Calibri"/>
                <a:ea typeface="Calibri"/>
                <a:cs typeface="Calibri"/>
                <a:sym typeface="Calibri"/>
              </a:rPr>
              <a:t>An effective IFSP or IEP actively supports family well being. When families are not doing well, they may struggle to make sure that the basic needs of the family are met and may not be well-prepared to engage with the details of the intervention plan. </a:t>
            </a:r>
            <a:endParaRPr dirty="0"/>
          </a:p>
          <a:p>
            <a:pPr marL="0" lvl="0" indent="0" algn="l" rtl="0">
              <a:spcBef>
                <a:spcPts val="0"/>
              </a:spcBef>
              <a:spcAft>
                <a:spcPts val="0"/>
              </a:spcAft>
              <a:buNone/>
            </a:pPr>
            <a:endParaRPr sz="1200" b="0" i="0" u="none" strike="noStrike"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u="none" strike="noStrike" dirty="0">
                <a:solidFill>
                  <a:schemeClr val="dk1"/>
                </a:solidFill>
                <a:latin typeface="Calibri"/>
                <a:ea typeface="Calibri"/>
                <a:cs typeface="Calibri"/>
                <a:sym typeface="Calibri"/>
              </a:rPr>
              <a:t>EI/ECSE providers systematically gather information to develop a deeper understanding of families, their uniqueness, circumstances, and changing priorities. They consider factors such as social identities (e.g., culture, gender, sexuality, socio-economic status, marital status, and age) as well as stressors such as trauma, mental health issues, and medical conditions, as they build relationships, exchange knowledge and information, and plan for resources needed to function well across daily routines. </a:t>
            </a:r>
            <a:endParaRPr dirty="0"/>
          </a:p>
          <a:p>
            <a:pPr marL="0" lvl="0" indent="0" algn="l" rtl="0">
              <a:spcBef>
                <a:spcPts val="0"/>
              </a:spcBef>
              <a:spcAft>
                <a:spcPts val="0"/>
              </a:spcAft>
              <a:buNone/>
            </a:pPr>
            <a:endParaRPr sz="1200" b="0" i="0" u="none" strike="noStrike"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u="none" strike="noStrike" dirty="0">
                <a:solidFill>
                  <a:schemeClr val="dk1"/>
                </a:solidFill>
                <a:latin typeface="Calibri"/>
                <a:ea typeface="Calibri"/>
                <a:cs typeface="Calibri"/>
                <a:sym typeface="Calibri"/>
              </a:rPr>
              <a:t>At times, it may be most important to make referrals to resources that address concrete resources such as food, utilities, and housing, and/or to refer to services that address mental health or substance use concerns. When families signal their need for these resources,  a door opens to improve child outcomes.</a:t>
            </a:r>
            <a:endParaRPr dirty="0"/>
          </a:p>
        </p:txBody>
      </p:sp>
      <p:sp>
        <p:nvSpPr>
          <p:cNvPr id="194" name="Google Shape;194;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2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1" name="Google Shape;201;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2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7" name="Google Shape;207;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Defining roles – which provider will take the lead, and how will other providers support the plan? Might those roles change over time?</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a:t>Exchanging information – obtaining consent to share information across Team membership as approved of by the family. Team members may want to create a contact list with email, phone/text information, preferred method of communication, and best times to contact for sharing out with each other and with the family after consent is obtained. </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endParaRPr/>
          </a:p>
          <a:p>
            <a:pPr marL="0" lvl="0" indent="0" algn="l" rtl="0">
              <a:spcBef>
                <a:spcPts val="0"/>
              </a:spcBef>
              <a:spcAft>
                <a:spcPts val="0"/>
              </a:spcAft>
              <a:buNone/>
            </a:pPr>
            <a:endParaRPr/>
          </a:p>
        </p:txBody>
      </p:sp>
      <p:sp>
        <p:nvSpPr>
          <p:cNvPr id="208" name="Google Shape;208;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2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4" name="Google Shape;214;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dirty="0"/>
              <a:t>Communication logs – developed collaboratively, easy to use, private. Can be digital on HIPAA-compliant shared document or physical (notebook)</a:t>
            </a:r>
            <a:endParaRPr dirty="0"/>
          </a:p>
          <a:p>
            <a:pPr marL="0" marR="0" lvl="0" indent="0" algn="l" rtl="0">
              <a:lnSpc>
                <a:spcPct val="100000"/>
              </a:lnSpc>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dirty="0"/>
              <a:t>Planned data sharing - </a:t>
            </a:r>
            <a:r>
              <a:rPr lang="en-US" sz="1200" dirty="0">
                <a:solidFill>
                  <a:schemeClr val="dk1"/>
                </a:solidFill>
                <a:latin typeface="Calibri"/>
                <a:ea typeface="Calibri"/>
                <a:cs typeface="Calibri"/>
                <a:sym typeface="Calibri"/>
              </a:rPr>
              <a:t>many different ways to take data, each team member should communicate early on about effective ways to gather data for their settings and purposes. Within an early childhood setting, or working in-home, team members can use anecdotal notes, running records, rating scales, or frequency counts embedded into daily routines during sessions. Teams should decide on the best mechanism for collecting and sharing data that will be easy, useful, and lead to information about progress toward identified outcomes. </a:t>
            </a:r>
            <a:endParaRPr dirty="0"/>
          </a:p>
          <a:p>
            <a:pPr marL="0" marR="0" lvl="0" indent="0" algn="l" rtl="0">
              <a:lnSpc>
                <a:spcPct val="100000"/>
              </a:lnSpc>
              <a:spcBef>
                <a:spcPts val="0"/>
              </a:spcBef>
              <a:spcAft>
                <a:spcPts val="0"/>
              </a:spcAft>
              <a:buClr>
                <a:schemeClr val="dk1"/>
              </a:buClr>
              <a:buSzPts val="1200"/>
              <a:buFont typeface="Calibri"/>
              <a:buNone/>
            </a:pPr>
            <a:r>
              <a:rPr lang="en-US" sz="1200" dirty="0">
                <a:solidFill>
                  <a:schemeClr val="dk1"/>
                </a:solidFill>
                <a:latin typeface="Calibri"/>
                <a:ea typeface="Calibri"/>
                <a:cs typeface="Calibri"/>
                <a:sym typeface="Calibri"/>
              </a:rPr>
              <a:t>Video samples can be a wonderful was to collect data and collaborate as a team.</a:t>
            </a:r>
            <a:endParaRPr sz="12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endParaRPr sz="12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US" sz="1200" dirty="0">
                <a:solidFill>
                  <a:schemeClr val="dk1"/>
                </a:solidFill>
                <a:latin typeface="Calibri"/>
                <a:ea typeface="Calibri"/>
                <a:cs typeface="Calibri"/>
                <a:sym typeface="Calibri"/>
              </a:rPr>
              <a:t>See: </a:t>
            </a:r>
            <a:r>
              <a:rPr lang="en-US" dirty="0"/>
              <a:t>Spence, C.M., Miller, D. et al. </a:t>
            </a:r>
            <a:r>
              <a:rPr lang="en-US" i="1" dirty="0"/>
              <a:t>When in Doubt, Reach Out: Teaming Strategies for Inclusive Early Childhood Settings. Young Children</a:t>
            </a:r>
            <a:r>
              <a:rPr lang="en-US" dirty="0"/>
              <a:t>, 76(1) 2021</a:t>
            </a:r>
            <a:endParaRPr dirty="0"/>
          </a:p>
          <a:p>
            <a:pPr marL="0" lvl="0" indent="0" algn="l" rtl="0">
              <a:spcBef>
                <a:spcPts val="0"/>
              </a:spcBef>
              <a:spcAft>
                <a:spcPts val="0"/>
              </a:spcAft>
              <a:buNone/>
            </a:pPr>
            <a:endParaRPr dirty="0"/>
          </a:p>
        </p:txBody>
      </p:sp>
      <p:sp>
        <p:nvSpPr>
          <p:cNvPr id="215" name="Google Shape;215;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2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8" name="Google Shape;228;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(Facilitator will have the group watch this video to 10:10., then read the questions aloud).</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https://www.veipd.org/earlyintervention/2018/10/30/an_invisible_bridge/</a:t>
            </a:r>
            <a:endParaRPr dirty="0"/>
          </a:p>
        </p:txBody>
      </p:sp>
      <p:sp>
        <p:nvSpPr>
          <p:cNvPr id="229" name="Google Shape;229;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2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1" name="Google Shape;221;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(Facilitator will have the group watch this video to 10:10., then read the questions aloud).</a:t>
            </a:r>
            <a:endParaRPr dirty="0"/>
          </a:p>
          <a:p>
            <a:pPr marL="0" lvl="0" indent="0" algn="l" rtl="0">
              <a:spcBef>
                <a:spcPts val="0"/>
              </a:spcBef>
              <a:spcAft>
                <a:spcPts val="0"/>
              </a:spcAft>
              <a:buNone/>
            </a:pPr>
            <a:r>
              <a:rPr lang="en-US" dirty="0"/>
              <a:t>https://youtu.be/yzIE0uZFao8</a:t>
            </a:r>
            <a:endParaRPr dirty="0"/>
          </a:p>
          <a:p>
            <a:pPr marL="0" lvl="0" indent="0" algn="l" rtl="0">
              <a:spcBef>
                <a:spcPts val="0"/>
              </a:spcBef>
              <a:spcAft>
                <a:spcPts val="0"/>
              </a:spcAft>
              <a:buNone/>
            </a:pPr>
            <a:endParaRPr dirty="0"/>
          </a:p>
        </p:txBody>
      </p:sp>
      <p:sp>
        <p:nvSpPr>
          <p:cNvPr id="222" name="Google Shape;222;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https://ecpcta.org/curriculum-module/standard-4-assessment-processes/</a:t>
            </a:r>
            <a:endParaRPr dirty="0"/>
          </a:p>
        </p:txBody>
      </p:sp>
      <p:sp>
        <p:nvSpPr>
          <p:cNvPr id="235" name="Google Shape;235;p2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 name="Google Shape;56;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1" name="Google Shape;241;p2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 name="Google Shape;62;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 name="Google Shape;68;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(McLean, Wolery &amp; Bailey, 2010)</a:t>
            </a:r>
            <a:endParaRPr/>
          </a:p>
        </p:txBody>
      </p:sp>
      <p:sp>
        <p:nvSpPr>
          <p:cNvPr id="69" name="Google Shape;69;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5" name="Google Shape;75;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Towle, P., Farrell, A.F., Vitalone-Raccaro, N. (2008). </a:t>
            </a:r>
            <a:endParaRPr/>
          </a:p>
        </p:txBody>
      </p:sp>
      <p:sp>
        <p:nvSpPr>
          <p:cNvPr id="76" name="Google Shape;76;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2" name="Google Shape;82;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The IFSP/IEP evaluation process is necessarily multidisciplinary, and should include multiple assessment tools and sources of data across settings.</a:t>
            </a:r>
            <a:endParaRPr/>
          </a:p>
          <a:p>
            <a:pPr marL="0" lvl="0" indent="0" algn="l" rtl="0">
              <a:spcBef>
                <a:spcPts val="0"/>
              </a:spcBef>
              <a:spcAft>
                <a:spcPts val="0"/>
              </a:spcAft>
              <a:buNone/>
            </a:pPr>
            <a:endParaRPr/>
          </a:p>
          <a:p>
            <a:pPr marL="0" lvl="0" indent="0" algn="l" rtl="0">
              <a:spcBef>
                <a:spcPts val="0"/>
              </a:spcBef>
              <a:spcAft>
                <a:spcPts val="0"/>
              </a:spcAft>
              <a:buNone/>
            </a:pPr>
            <a:r>
              <a:rPr lang="en-US"/>
              <a:t>The challenge of pulling the results of assessment together is an important one, as it “memorializes” the assessment process in a sense and serves as a basis for EI planning. (Towle et.al., 2008)</a:t>
            </a:r>
            <a:endParaRPr/>
          </a:p>
          <a:p>
            <a:pPr marL="0" lvl="0" indent="0" algn="l" rtl="0">
              <a:spcBef>
                <a:spcPts val="0"/>
              </a:spcBef>
              <a:spcAft>
                <a:spcPts val="0"/>
              </a:spcAft>
              <a:buNone/>
            </a:pPr>
            <a:endParaRPr/>
          </a:p>
          <a:p>
            <a:pPr marL="0" lvl="0" indent="0" algn="l" rtl="0">
              <a:spcBef>
                <a:spcPts val="0"/>
              </a:spcBef>
              <a:spcAft>
                <a:spcPts val="0"/>
              </a:spcAft>
              <a:buNone/>
            </a:pPr>
            <a:r>
              <a:rPr lang="en-US"/>
              <a:t>In order to present meaningful information in a summarized form to families, there must be a system of communication between field-specific specialties. For example, a child who has cerebral palsy might have a PT, SLP, OT-specific assessment in addition to a comprehensive developmental assessment.  In order for the results of the evaluation to be usable to the family and to the early education team, results need to be about the child’s functioning, not simply about test scores. </a:t>
            </a:r>
            <a:endParaRPr/>
          </a:p>
          <a:p>
            <a:pPr marL="0" lvl="0" indent="0" algn="l" rtl="0">
              <a:spcBef>
                <a:spcPts val="0"/>
              </a:spcBef>
              <a:spcAft>
                <a:spcPts val="0"/>
              </a:spcAft>
              <a:buNone/>
            </a:pPr>
            <a:endParaRPr/>
          </a:p>
          <a:p>
            <a:pPr marL="0" lvl="0" indent="0" algn="l" rtl="0">
              <a:spcBef>
                <a:spcPts val="0"/>
              </a:spcBef>
              <a:spcAft>
                <a:spcPts val="0"/>
              </a:spcAft>
              <a:buNone/>
            </a:pPr>
            <a:r>
              <a:rPr lang="en-US"/>
              <a:t>Data from each domain needs to be tied together to explain how the functioning in each domain impacts the child’s current level of functioning and how to plan intervention based on that knowledge.</a:t>
            </a:r>
            <a:endParaRPr/>
          </a:p>
          <a:p>
            <a:pPr marL="0" lvl="0" indent="0" algn="l" rtl="0">
              <a:spcBef>
                <a:spcPts val="0"/>
              </a:spcBef>
              <a:spcAft>
                <a:spcPts val="0"/>
              </a:spcAft>
              <a:buNone/>
            </a:pPr>
            <a:endParaRPr/>
          </a:p>
          <a:p>
            <a:pPr marL="0" lvl="0" indent="0" algn="l" rtl="0">
              <a:spcBef>
                <a:spcPts val="0"/>
              </a:spcBef>
              <a:spcAft>
                <a:spcPts val="0"/>
              </a:spcAft>
              <a:buNone/>
            </a:pPr>
            <a:r>
              <a:rPr lang="en-US"/>
              <a:t>The experience of being involved in assessment, and of finding out about the results of assessment – is not separate from the process of intervention. The experience families have during the process of assessment lay the groundwork for their engagement with and understanding of the planning and intervention process.</a:t>
            </a:r>
            <a:endParaRPr/>
          </a:p>
        </p:txBody>
      </p:sp>
      <p:sp>
        <p:nvSpPr>
          <p:cNvPr id="83" name="Google Shape;83;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9" name="Google Shape;89;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Facilitator may ask: why might an evaluation report often be written in deficit-based language, even though this perspective often feels like de-valuing their child to families?</a:t>
            </a:r>
            <a:endParaRPr/>
          </a:p>
          <a:p>
            <a:pPr marL="0" lvl="0" indent="0" algn="l" rtl="0">
              <a:spcBef>
                <a:spcPts val="0"/>
              </a:spcBef>
              <a:spcAft>
                <a:spcPts val="0"/>
              </a:spcAft>
              <a:buNone/>
            </a:pPr>
            <a:endParaRPr/>
          </a:p>
          <a:p>
            <a:pPr marL="0" lvl="0" indent="0" algn="l" rtl="0">
              <a:spcBef>
                <a:spcPts val="0"/>
              </a:spcBef>
              <a:spcAft>
                <a:spcPts val="0"/>
              </a:spcAft>
              <a:buNone/>
            </a:pPr>
            <a:r>
              <a:rPr lang="en-US"/>
              <a:t>If desired, facilitator can create discussion around this article:</a:t>
            </a:r>
            <a:endParaRPr/>
          </a:p>
          <a:p>
            <a:pPr marL="0" lvl="0" indent="0" algn="l" rtl="0">
              <a:spcBef>
                <a:spcPts val="0"/>
              </a:spcBef>
              <a:spcAft>
                <a:spcPts val="0"/>
              </a:spcAft>
              <a:buNone/>
            </a:pPr>
            <a:r>
              <a:rPr lang="en-US"/>
              <a:t>https://www.thenation.com/article/society/parenting-disability-down-syndrome/</a:t>
            </a:r>
            <a:endParaRPr/>
          </a:p>
        </p:txBody>
      </p:sp>
      <p:sp>
        <p:nvSpPr>
          <p:cNvPr id="90" name="Google Shape;90;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Assessment should include these functions across phases and purposes. When organizing and reporting on assessment results, providers need to hold each of these functions in mind when they are preparing to share results with families</a:t>
            </a:r>
            <a:endParaRPr/>
          </a:p>
        </p:txBody>
      </p:sp>
      <p:sp>
        <p:nvSpPr>
          <p:cNvPr id="97" name="Google Shape;97;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93321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10808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66306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3" name="TextBox 1">
            <a:extLst>
              <a:ext uri="{FF2B5EF4-FFF2-40B4-BE49-F238E27FC236}">
                <a16:creationId xmlns:a16="http://schemas.microsoft.com/office/drawing/2014/main" id="{1B0E09F6-985B-094C-9604-A3B45E92B5D3}"/>
              </a:ext>
            </a:extLst>
          </p:cNvPr>
          <p:cNvSpPr txBox="1"/>
          <p:nvPr userDrawn="1"/>
        </p:nvSpPr>
        <p:spPr>
          <a:xfrm>
            <a:off x="178068" y="2152657"/>
            <a:ext cx="8787865" cy="2552686"/>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p>
        </p:txBody>
      </p:sp>
    </p:spTree>
    <p:extLst>
      <p:ext uri="{BB962C8B-B14F-4D97-AF65-F5344CB8AC3E}">
        <p14:creationId xmlns:p14="http://schemas.microsoft.com/office/powerpoint/2010/main" val="212256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08282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394360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368557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3026242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5592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465787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478194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0904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964056"/>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2.ed.gov/policy/gen/guid/fpco/ferpa/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veipd.org/earlyintervention/2018/10/30/an_invisible_bridge/"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youtu.be/vp01thQBbeY" TargetMode="External"/><Relationship Id="rId5" Type="http://schemas.openxmlformats.org/officeDocument/2006/relationships/image" Target="../media/image2.jpg"/><Relationship Id="rId4" Type="http://schemas.openxmlformats.org/officeDocument/2006/relationships/hyperlink" Target="https://www.youtube.com/watch?v=vp01thQBbeY&amp;ab_channel=VEIPDVideo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veipd.org/earlyintervention/2018/10/30/an_invisible_bridge/"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hyperlink" Target="https://youtu.be/yzIE0uZFao8"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ecpcta.org/curriculum-module/standard-4-assessment-processes/"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Google Shape;52;p1"/>
          <p:cNvSpPr txBox="1">
            <a:spLocks noGrp="1"/>
          </p:cNvSpPr>
          <p:nvPr>
            <p:ph type="ctrTitle"/>
          </p:nvPr>
        </p:nvSpPr>
        <p:spPr>
          <a:prstGeom prst="rect">
            <a:avLst/>
          </a:prstGeom>
          <a:noFill/>
          <a:ln>
            <a:noFill/>
          </a:ln>
        </p:spPr>
        <p:txBody>
          <a:bodyPr spcFirstLastPara="1" wrap="square" lIns="91425" tIns="45700" rIns="91425" bIns="45700" anchor="b" anchorCtr="0">
            <a:normAutofit/>
          </a:bodyPr>
          <a:lstStyle/>
          <a:p>
            <a:pPr lvl="0">
              <a:buClr>
                <a:schemeClr val="dk1"/>
              </a:buClr>
              <a:buSzPts val="4400"/>
            </a:pPr>
            <a:r>
              <a:rPr lang="en-US" sz="4400" kern="1200" dirty="0">
                <a:ea typeface="+mj-ea"/>
                <a:cs typeface="+mj-cs"/>
              </a:rPr>
              <a:t>Assessment Process </a:t>
            </a:r>
            <a:endParaRPr sz="4400" dirty="0"/>
          </a:p>
        </p:txBody>
      </p:sp>
      <p:sp>
        <p:nvSpPr>
          <p:cNvPr id="53" name="Google Shape;53;p1"/>
          <p:cNvSpPr txBox="1">
            <a:spLocks noGrp="1"/>
          </p:cNvSpPr>
          <p:nvPr>
            <p:ph type="subTitle" idx="1"/>
          </p:nvPr>
        </p:nvSpPr>
        <p:spPr>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dirty="0"/>
              <a:t>Initial Practice-Based Professional Preparation Standards Early Interventionists/Early Childhood Special Educators </a:t>
            </a:r>
            <a:endParaRPr dirty="0"/>
          </a:p>
          <a:p>
            <a:pPr marL="0" lvl="0" indent="0" algn="ctr" rtl="0">
              <a:lnSpc>
                <a:spcPct val="90000"/>
              </a:lnSpc>
              <a:spcBef>
                <a:spcPts val="1000"/>
              </a:spcBef>
              <a:spcAft>
                <a:spcPts val="0"/>
              </a:spcAft>
              <a:buClr>
                <a:schemeClr val="dk1"/>
              </a:buClr>
              <a:buSzPts val="2400"/>
              <a:buNone/>
            </a:pPr>
            <a:r>
              <a:rPr lang="en-US" dirty="0"/>
              <a:t>4.3</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Family-Centered Practices in Assessment </a:t>
            </a:r>
            <a:endParaRPr sz="3600" dirty="0"/>
          </a:p>
        </p:txBody>
      </p:sp>
      <p:sp>
        <p:nvSpPr>
          <p:cNvPr id="107" name="Google Shape;107;p9"/>
          <p:cNvSpPr txBox="1">
            <a:spLocks noGrp="1"/>
          </p:cNvSpPr>
          <p:nvPr>
            <p:ph idx="1"/>
          </p:nvPr>
        </p:nvSpPr>
        <p:spPr>
          <a:xfrm>
            <a:off x="628650" y="1501421"/>
            <a:ext cx="7886700" cy="4380089"/>
          </a:xfrm>
          <a:prstGeom prst="rect">
            <a:avLst/>
          </a:prstGeom>
          <a:noFill/>
          <a:ln>
            <a:noFill/>
          </a:ln>
        </p:spPr>
        <p:txBody>
          <a:bodyPr spcFirstLastPara="1" wrap="square" lIns="91425" tIns="45700" rIns="91425" bIns="45700" anchor="t" anchorCtr="0">
            <a:normAutofit fontScale="85000" lnSpcReduction="10000"/>
          </a:bodyPr>
          <a:lstStyle/>
          <a:p>
            <a:pPr marL="228600" lvl="0" indent="-228600" algn="l" rtl="0">
              <a:lnSpc>
                <a:spcPct val="150000"/>
              </a:lnSpc>
              <a:spcBef>
                <a:spcPts val="0"/>
              </a:spcBef>
              <a:spcAft>
                <a:spcPts val="0"/>
              </a:spcAft>
              <a:buClr>
                <a:schemeClr val="dk1"/>
              </a:buClr>
              <a:buSzPct val="100000"/>
              <a:buChar char="•"/>
            </a:pPr>
            <a:r>
              <a:rPr lang="en-US" dirty="0">
                <a:latin typeface="Calibri"/>
                <a:ea typeface="Calibri"/>
                <a:cs typeface="Calibri"/>
                <a:sym typeface="Calibri"/>
              </a:rPr>
              <a:t>Service providers are equal partners, families are experts on their child(ren) and family </a:t>
            </a:r>
            <a:endParaRPr dirty="0"/>
          </a:p>
          <a:p>
            <a:pPr marL="228600" lvl="0" indent="-228600" algn="l" rtl="0">
              <a:lnSpc>
                <a:spcPct val="150000"/>
              </a:lnSpc>
              <a:spcBef>
                <a:spcPts val="1000"/>
              </a:spcBef>
              <a:spcAft>
                <a:spcPts val="0"/>
              </a:spcAft>
              <a:buClr>
                <a:schemeClr val="dk1"/>
              </a:buClr>
              <a:buSzPct val="100000"/>
              <a:buChar char="•"/>
            </a:pPr>
            <a:r>
              <a:rPr lang="en-US" dirty="0">
                <a:latin typeface="Calibri"/>
                <a:ea typeface="Calibri"/>
                <a:cs typeface="Calibri"/>
                <a:sym typeface="Calibri"/>
              </a:rPr>
              <a:t>Recommendations align with family concerns and priorities</a:t>
            </a:r>
            <a:endParaRPr dirty="0"/>
          </a:p>
          <a:p>
            <a:pPr marL="228600" lvl="0" indent="-228600" algn="l" rtl="0">
              <a:lnSpc>
                <a:spcPct val="150000"/>
              </a:lnSpc>
              <a:spcBef>
                <a:spcPts val="1000"/>
              </a:spcBef>
              <a:spcAft>
                <a:spcPts val="0"/>
              </a:spcAft>
              <a:buClr>
                <a:schemeClr val="dk1"/>
              </a:buClr>
              <a:buSzPct val="100000"/>
              <a:buChar char="•"/>
            </a:pPr>
            <a:r>
              <a:rPr lang="en-US" dirty="0">
                <a:latin typeface="Calibri"/>
                <a:ea typeface="Calibri"/>
                <a:cs typeface="Calibri"/>
                <a:sym typeface="Calibri"/>
              </a:rPr>
              <a:t>Maintain confidentiality and educate parents on their rights within the system</a:t>
            </a:r>
            <a:endParaRPr dirty="0"/>
          </a:p>
          <a:p>
            <a:pPr marL="685800" lvl="1" indent="-228600" algn="l" rtl="0">
              <a:lnSpc>
                <a:spcPct val="150000"/>
              </a:lnSpc>
              <a:spcBef>
                <a:spcPts val="500"/>
              </a:spcBef>
              <a:spcAft>
                <a:spcPts val="0"/>
              </a:spcAft>
              <a:buClr>
                <a:schemeClr val="dk1"/>
              </a:buClr>
              <a:buSzPct val="100000"/>
              <a:buChar char="•"/>
            </a:pPr>
            <a:r>
              <a:rPr lang="en-US" u="sng" dirty="0">
                <a:solidFill>
                  <a:schemeClr val="hlink"/>
                </a:solidFill>
                <a:latin typeface="Calibri"/>
                <a:ea typeface="Calibri"/>
                <a:cs typeface="Calibri"/>
                <a:sym typeface="Calibri"/>
                <a:hlinkClick r:id="rId3"/>
              </a:rPr>
              <a:t>Family Educational Rights and Privacy Act (FERPA)</a:t>
            </a:r>
            <a:endParaRPr dirty="0">
              <a:latin typeface="Calibri"/>
              <a:ea typeface="Calibri"/>
              <a:cs typeface="Calibri"/>
              <a:sym typeface="Calibri"/>
            </a:endParaRPr>
          </a:p>
          <a:p>
            <a:pPr marL="228600" lvl="0" indent="-228600" algn="l" rtl="0">
              <a:lnSpc>
                <a:spcPct val="150000"/>
              </a:lnSpc>
              <a:spcBef>
                <a:spcPts val="1000"/>
              </a:spcBef>
              <a:spcAft>
                <a:spcPts val="0"/>
              </a:spcAft>
              <a:buClr>
                <a:schemeClr val="dk1"/>
              </a:buClr>
              <a:buSzPct val="100000"/>
              <a:buChar char="•"/>
            </a:pPr>
            <a:r>
              <a:rPr lang="en-US" dirty="0">
                <a:latin typeface="Calibri"/>
                <a:ea typeface="Calibri"/>
                <a:cs typeface="Calibri"/>
                <a:sym typeface="Calibri"/>
              </a:rPr>
              <a:t>Use jargon-free and effective communication</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cs typeface="+mj-cs"/>
              </a:rPr>
              <a:t>Strength-Based Approach </a:t>
            </a:r>
            <a:endParaRPr dirty="0"/>
          </a:p>
        </p:txBody>
      </p:sp>
      <p:sp>
        <p:nvSpPr>
          <p:cNvPr id="114" name="Google Shape;114;p10"/>
          <p:cNvSpPr txBox="1">
            <a:spLocks noGrp="1"/>
          </p:cNvSpPr>
          <p:nvPr>
            <p:ph idx="1"/>
          </p:nvPr>
        </p:nvSpPr>
        <p:spPr>
          <a:xfrm>
            <a:off x="628649" y="1386348"/>
            <a:ext cx="8162653" cy="4790615"/>
          </a:xfrm>
          <a:prstGeom prst="rect">
            <a:avLst/>
          </a:prstGeom>
          <a:noFill/>
          <a:ln>
            <a:noFill/>
          </a:ln>
        </p:spPr>
        <p:txBody>
          <a:bodyPr spcFirstLastPara="1" wrap="square" lIns="91425" tIns="45700" rIns="91425" bIns="45700" anchor="t" anchorCtr="0">
            <a:normAutofit/>
          </a:bodyPr>
          <a:lstStyle/>
          <a:p>
            <a:pPr indent="-457200">
              <a:lnSpc>
                <a:spcPct val="150000"/>
              </a:lnSpc>
              <a:spcBef>
                <a:spcPts val="0"/>
              </a:spcBef>
              <a:buSzPts val="3200"/>
            </a:pPr>
            <a:r>
              <a:rPr lang="en-US" sz="3200" dirty="0"/>
              <a:t>Concentrates on the </a:t>
            </a:r>
            <a:r>
              <a:rPr lang="en-US" sz="3200" i="1" dirty="0"/>
              <a:t>inherent strengths </a:t>
            </a:r>
            <a:r>
              <a:rPr lang="en-US" sz="3200" dirty="0"/>
              <a:t>of  children and their families</a:t>
            </a:r>
            <a:endParaRPr dirty="0"/>
          </a:p>
          <a:p>
            <a:pPr indent="-457200">
              <a:lnSpc>
                <a:spcPct val="150000"/>
              </a:lnSpc>
              <a:buSzPts val="3200"/>
            </a:pPr>
            <a:r>
              <a:rPr lang="en-US" sz="3200" dirty="0"/>
              <a:t>It is a philosophy and a way of viewing children and their families as resourceful, resilient, and self-determined</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lvl="0" algn="ctr">
              <a:buClr>
                <a:schemeClr val="dk1"/>
              </a:buClr>
              <a:buSzPct val="100000"/>
            </a:pPr>
            <a:r>
              <a:rPr lang="en-US" sz="3600" kern="1200" dirty="0">
                <a:ea typeface="+mj-ea"/>
                <a:cs typeface="+mj-cs"/>
              </a:rPr>
              <a:t>Family-Centered and Strength-Based Evaluation Reports: 2 Basic Concepts </a:t>
            </a:r>
            <a:endParaRPr sz="3600" dirty="0"/>
          </a:p>
        </p:txBody>
      </p:sp>
      <p:sp>
        <p:nvSpPr>
          <p:cNvPr id="121" name="Google Shape;121;p11"/>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Families need to access and process the information intellectually </a:t>
            </a:r>
            <a:r>
              <a:rPr lang="en-US" dirty="0">
                <a:solidFill>
                  <a:srgbClr val="1F3864"/>
                </a:solidFill>
              </a:rPr>
              <a:t>– </a:t>
            </a:r>
            <a:r>
              <a:rPr lang="en-US" b="1" dirty="0">
                <a:solidFill>
                  <a:srgbClr val="1F3864"/>
                </a:solidFill>
              </a:rPr>
              <a:t>is the information easy to understand?</a:t>
            </a:r>
            <a:endParaRPr dirty="0"/>
          </a:p>
          <a:p>
            <a:pPr marL="228600" lvl="0" indent="-228600" algn="l" rtl="0">
              <a:lnSpc>
                <a:spcPct val="150000"/>
              </a:lnSpc>
              <a:spcBef>
                <a:spcPts val="1000"/>
              </a:spcBef>
              <a:spcAft>
                <a:spcPts val="0"/>
              </a:spcAft>
              <a:buClr>
                <a:schemeClr val="dk1"/>
              </a:buClr>
              <a:buSzPts val="2800"/>
              <a:buChar char="•"/>
            </a:pPr>
            <a:r>
              <a:rPr lang="en-US" dirty="0"/>
              <a:t>Families are always emotionally invested in the assessment process – </a:t>
            </a:r>
            <a:r>
              <a:rPr lang="en-US" b="1" dirty="0">
                <a:solidFill>
                  <a:srgbClr val="1F3864"/>
                </a:solidFill>
              </a:rPr>
              <a:t>how will families respond?</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cs typeface="+mj-cs"/>
              </a:rPr>
              <a:t>Making Evaluation Summaries Easy To Understand </a:t>
            </a:r>
            <a:endParaRPr dirty="0"/>
          </a:p>
        </p:txBody>
      </p:sp>
      <p:sp>
        <p:nvSpPr>
          <p:cNvPr id="128" name="Google Shape;128;p12"/>
          <p:cNvSpPr txBox="1">
            <a:spLocks noGrp="1"/>
          </p:cNvSpPr>
          <p:nvPr>
            <p:ph idx="1"/>
          </p:nvPr>
        </p:nvSpPr>
        <p:spPr>
          <a:xfrm>
            <a:off x="628650" y="1533832"/>
            <a:ext cx="8188778" cy="4643131"/>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Organized by domain rather than by assessment tool</a:t>
            </a:r>
            <a:endParaRPr dirty="0"/>
          </a:p>
          <a:p>
            <a:pPr marL="228600" lvl="0" indent="-228600" algn="l" rtl="0">
              <a:lnSpc>
                <a:spcPct val="150000"/>
              </a:lnSpc>
              <a:spcBef>
                <a:spcPts val="1000"/>
              </a:spcBef>
              <a:spcAft>
                <a:spcPts val="0"/>
              </a:spcAft>
              <a:buClr>
                <a:schemeClr val="dk1"/>
              </a:buClr>
              <a:buSzPts val="2800"/>
              <a:buChar char="•"/>
            </a:pPr>
            <a:r>
              <a:rPr lang="en-US" dirty="0"/>
              <a:t>Jargon-free and functional descriptions of child performance</a:t>
            </a:r>
            <a:endParaRPr dirty="0"/>
          </a:p>
          <a:p>
            <a:pPr marL="228600" lvl="0" indent="-228600" algn="l" rtl="0">
              <a:lnSpc>
                <a:spcPct val="150000"/>
              </a:lnSpc>
              <a:spcBef>
                <a:spcPts val="1000"/>
              </a:spcBef>
              <a:spcAft>
                <a:spcPts val="0"/>
              </a:spcAft>
              <a:buClr>
                <a:schemeClr val="dk1"/>
              </a:buClr>
              <a:buSzPts val="2800"/>
              <a:buChar char="•"/>
            </a:pPr>
            <a:r>
              <a:rPr lang="en-US" dirty="0"/>
              <a:t>Easy-to-read summaries by domain and summative paragraph at the end</a:t>
            </a:r>
            <a:endParaRPr dirty="0"/>
          </a:p>
          <a:p>
            <a:pPr marL="228600" lvl="0" indent="-228600" algn="l" rtl="0">
              <a:lnSpc>
                <a:spcPct val="150000"/>
              </a:lnSpc>
              <a:spcBef>
                <a:spcPts val="1000"/>
              </a:spcBef>
              <a:spcAft>
                <a:spcPts val="0"/>
              </a:spcAft>
              <a:buClr>
                <a:schemeClr val="dk1"/>
              </a:buClr>
              <a:buSzPts val="2800"/>
              <a:buChar char="•"/>
            </a:pPr>
            <a:r>
              <a:rPr lang="en-US" dirty="0"/>
              <a:t>Description objectives - free of opinion/ inferences</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cs typeface="+mj-cs"/>
              </a:rPr>
              <a:t>Evaluations Always Include: </a:t>
            </a:r>
            <a:endParaRPr dirty="0"/>
          </a:p>
        </p:txBody>
      </p:sp>
      <p:sp>
        <p:nvSpPr>
          <p:cNvPr id="135" name="Google Shape;135;p13"/>
          <p:cNvSpPr txBox="1">
            <a:spLocks noGrp="1"/>
          </p:cNvSpPr>
          <p:nvPr>
            <p:ph idx="1"/>
          </p:nvPr>
        </p:nvSpPr>
        <p:spPr>
          <a:xfrm>
            <a:off x="628650" y="1563329"/>
            <a:ext cx="7886700" cy="4613634"/>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3200"/>
              <a:buChar char="•"/>
            </a:pPr>
            <a:r>
              <a:rPr lang="en-US" sz="3200" dirty="0"/>
              <a:t>Purpose of assessment</a:t>
            </a:r>
            <a:endParaRPr dirty="0"/>
          </a:p>
          <a:p>
            <a:pPr marL="228600" lvl="0" indent="-228600" algn="l" rtl="0">
              <a:lnSpc>
                <a:spcPct val="150000"/>
              </a:lnSpc>
              <a:spcBef>
                <a:spcPts val="1000"/>
              </a:spcBef>
              <a:spcAft>
                <a:spcPts val="0"/>
              </a:spcAft>
              <a:buClr>
                <a:schemeClr val="dk1"/>
              </a:buClr>
              <a:buSzPts val="3200"/>
              <a:buChar char="•"/>
            </a:pPr>
            <a:r>
              <a:rPr lang="en-US" sz="3200" dirty="0"/>
              <a:t>Methods and procedures used</a:t>
            </a:r>
            <a:endParaRPr dirty="0"/>
          </a:p>
          <a:p>
            <a:pPr marL="228600" lvl="0" indent="-228600" algn="l" rtl="0">
              <a:lnSpc>
                <a:spcPct val="150000"/>
              </a:lnSpc>
              <a:spcBef>
                <a:spcPts val="1000"/>
              </a:spcBef>
              <a:spcAft>
                <a:spcPts val="0"/>
              </a:spcAft>
              <a:buClr>
                <a:schemeClr val="dk1"/>
              </a:buClr>
              <a:buSzPts val="3200"/>
              <a:buChar char="•"/>
            </a:pPr>
            <a:r>
              <a:rPr lang="en-US" sz="3200" dirty="0"/>
              <a:t>Results</a:t>
            </a:r>
            <a:endParaRPr dirty="0"/>
          </a:p>
          <a:p>
            <a:pPr marL="228600" lvl="0" indent="-228600" algn="l" rtl="0">
              <a:lnSpc>
                <a:spcPct val="150000"/>
              </a:lnSpc>
              <a:spcBef>
                <a:spcPts val="1000"/>
              </a:spcBef>
              <a:spcAft>
                <a:spcPts val="0"/>
              </a:spcAft>
              <a:buClr>
                <a:schemeClr val="dk1"/>
              </a:buClr>
              <a:buSzPts val="3200"/>
              <a:buChar char="•"/>
            </a:pPr>
            <a:r>
              <a:rPr lang="en-US" sz="3200" dirty="0"/>
              <a:t>Who contributed to the assessment</a:t>
            </a:r>
            <a:endParaRPr dirty="0"/>
          </a:p>
          <a:p>
            <a:pPr marL="228600" lvl="0" indent="-228600" algn="l" rtl="0">
              <a:lnSpc>
                <a:spcPct val="150000"/>
              </a:lnSpc>
              <a:spcBef>
                <a:spcPts val="1000"/>
              </a:spcBef>
              <a:spcAft>
                <a:spcPts val="0"/>
              </a:spcAft>
              <a:buClr>
                <a:schemeClr val="dk1"/>
              </a:buClr>
              <a:buSzPts val="3200"/>
              <a:buChar char="•"/>
            </a:pPr>
            <a:r>
              <a:rPr lang="en-US" sz="3200" dirty="0"/>
              <a:t>Eligibility determination</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4"/>
          <p:cNvSpPr txBox="1">
            <a:spLocks noGrp="1"/>
          </p:cNvSpPr>
          <p:nvPr>
            <p:ph type="title"/>
          </p:nvPr>
        </p:nvSpPr>
        <p:spPr>
          <a:xfrm>
            <a:off x="0" y="365126"/>
            <a:ext cx="9144000" cy="1325563"/>
          </a:xfrm>
          <a:prstGeom prst="rect">
            <a:avLst/>
          </a:prstGeom>
          <a:noFill/>
          <a:ln>
            <a:noFill/>
          </a:ln>
        </p:spPr>
        <p:txBody>
          <a:bodyPr spcFirstLastPara="1" wrap="square" lIns="91425" tIns="45700" rIns="91425" bIns="45700" anchor="ctr" anchorCtr="0">
            <a:noAutofit/>
          </a:bodyPr>
          <a:lstStyle/>
          <a:p>
            <a:pPr lvl="0" algn="ctr">
              <a:buClr>
                <a:srgbClr val="1F3864"/>
              </a:buClr>
              <a:buSzPct val="100000"/>
            </a:pPr>
            <a:r>
              <a:rPr lang="en-US" sz="3600" kern="1200" dirty="0">
                <a:ea typeface="+mj-ea"/>
                <a:cs typeface="+mj-cs"/>
              </a:rPr>
              <a:t>How Will Families Respond? Strengths-Based and Family-Centered Evaluation Summaries </a:t>
            </a:r>
            <a:r>
              <a:rPr lang="en-US" sz="3600" b="0" dirty="0">
                <a:solidFill>
                  <a:srgbClr val="1F3864"/>
                </a:solidFill>
              </a:rPr>
              <a:t> </a:t>
            </a:r>
            <a:endParaRPr sz="3600" dirty="0"/>
          </a:p>
        </p:txBody>
      </p:sp>
      <p:sp>
        <p:nvSpPr>
          <p:cNvPr id="142" name="Google Shape;142;p1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Presents the child as fundamentally competent </a:t>
            </a:r>
            <a:endParaRPr dirty="0"/>
          </a:p>
          <a:p>
            <a:pPr marL="228600" lvl="0" indent="-228600" algn="l" rtl="0">
              <a:lnSpc>
                <a:spcPct val="150000"/>
              </a:lnSpc>
              <a:spcBef>
                <a:spcPts val="1000"/>
              </a:spcBef>
              <a:spcAft>
                <a:spcPts val="0"/>
              </a:spcAft>
              <a:buClr>
                <a:schemeClr val="dk1"/>
              </a:buClr>
              <a:buSzPts val="2800"/>
              <a:buChar char="•"/>
            </a:pPr>
            <a:r>
              <a:rPr lang="en-US" dirty="0"/>
              <a:t>Delays described from the standpoint of ability</a:t>
            </a:r>
            <a:endParaRPr dirty="0"/>
          </a:p>
          <a:p>
            <a:pPr marL="228600" lvl="0" indent="-228600" algn="l" rtl="0">
              <a:lnSpc>
                <a:spcPct val="150000"/>
              </a:lnSpc>
              <a:spcBef>
                <a:spcPts val="1000"/>
              </a:spcBef>
              <a:spcAft>
                <a:spcPts val="0"/>
              </a:spcAft>
              <a:buClr>
                <a:schemeClr val="dk1"/>
              </a:buClr>
              <a:buSzPts val="2800"/>
              <a:buChar char="•"/>
            </a:pPr>
            <a:r>
              <a:rPr lang="en-US" dirty="0"/>
              <a:t>Intervention presented as a means to promote optimal functioning and inclusion</a:t>
            </a:r>
            <a:endParaRPr dirty="0"/>
          </a:p>
          <a:p>
            <a:pPr marL="228600" lvl="0" indent="-228600" algn="l" rtl="0">
              <a:lnSpc>
                <a:spcPct val="150000"/>
              </a:lnSpc>
              <a:spcBef>
                <a:spcPts val="1000"/>
              </a:spcBef>
              <a:spcAft>
                <a:spcPts val="0"/>
              </a:spcAft>
              <a:buClr>
                <a:schemeClr val="dk1"/>
              </a:buClr>
              <a:buSzPts val="2800"/>
              <a:buChar char="•"/>
            </a:pPr>
            <a:r>
              <a:rPr lang="en-US" dirty="0"/>
              <a:t>Adapted for primary language and culture of family</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cs typeface="+mj-cs"/>
              </a:rPr>
              <a:t>Activity: Strength-Based Language </a:t>
            </a:r>
            <a:endParaRPr dirty="0"/>
          </a:p>
        </p:txBody>
      </p:sp>
      <p:sp>
        <p:nvSpPr>
          <p:cNvPr id="149" name="Google Shape;149;p15"/>
          <p:cNvSpPr txBox="1">
            <a:spLocks noGrp="1"/>
          </p:cNvSpPr>
          <p:nvPr>
            <p:ph idx="1"/>
          </p:nvPr>
        </p:nvSpPr>
        <p:spPr>
          <a:xfrm>
            <a:off x="628650" y="1430594"/>
            <a:ext cx="7886700" cy="4746369"/>
          </a:xfrm>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dk1"/>
              </a:buClr>
              <a:buSzPts val="3200"/>
              <a:buNone/>
            </a:pPr>
            <a:r>
              <a:rPr lang="en-US" sz="3200" dirty="0"/>
              <a:t>Revise the statements below:</a:t>
            </a:r>
            <a:endParaRPr dirty="0"/>
          </a:p>
          <a:p>
            <a:pPr marL="228600" lvl="0" indent="-228600" algn="l" rtl="0">
              <a:lnSpc>
                <a:spcPct val="150000"/>
              </a:lnSpc>
              <a:spcBef>
                <a:spcPts val="1000"/>
              </a:spcBef>
              <a:spcAft>
                <a:spcPts val="0"/>
              </a:spcAft>
              <a:buClr>
                <a:schemeClr val="dk1"/>
              </a:buClr>
              <a:buSzPts val="3200"/>
              <a:buChar char="•"/>
            </a:pPr>
            <a:r>
              <a:rPr lang="en-US" sz="3200" dirty="0"/>
              <a:t>Carlos’ expressive language is deficient</a:t>
            </a:r>
            <a:endParaRPr dirty="0"/>
          </a:p>
          <a:p>
            <a:pPr marL="228600" lvl="0" indent="-228600" algn="l" rtl="0">
              <a:lnSpc>
                <a:spcPct val="150000"/>
              </a:lnSpc>
              <a:spcBef>
                <a:spcPts val="1000"/>
              </a:spcBef>
              <a:spcAft>
                <a:spcPts val="0"/>
              </a:spcAft>
              <a:buClr>
                <a:schemeClr val="dk1"/>
              </a:buClr>
              <a:buSzPts val="3200"/>
              <a:buChar char="•"/>
            </a:pPr>
            <a:r>
              <a:rPr lang="en-US" sz="3200" dirty="0"/>
              <a:t>Sasha has very poor social skills </a:t>
            </a:r>
            <a:endParaRPr dirty="0"/>
          </a:p>
          <a:p>
            <a:pPr marL="228600" lvl="0" indent="-228600" algn="l" rtl="0">
              <a:lnSpc>
                <a:spcPct val="150000"/>
              </a:lnSpc>
              <a:spcBef>
                <a:spcPts val="1000"/>
              </a:spcBef>
              <a:spcAft>
                <a:spcPts val="0"/>
              </a:spcAft>
              <a:buClr>
                <a:schemeClr val="dk1"/>
              </a:buClr>
              <a:buSzPts val="3200"/>
              <a:buChar char="•"/>
            </a:pPr>
            <a:r>
              <a:rPr lang="en-US" sz="3200" dirty="0"/>
              <a:t>James lacks persistence and gave up quickly when making a block tower</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cs typeface="+mj-cs"/>
              </a:rPr>
              <a:t>Strength-Based Language </a:t>
            </a:r>
            <a:endParaRPr dirty="0"/>
          </a:p>
        </p:txBody>
      </p:sp>
      <p:sp>
        <p:nvSpPr>
          <p:cNvPr id="155" name="Google Shape;155;p16"/>
          <p:cNvSpPr txBox="1">
            <a:spLocks noGrp="1"/>
          </p:cNvSpPr>
          <p:nvPr>
            <p:ph idx="1"/>
          </p:nvPr>
        </p:nvSpPr>
        <p:spPr>
          <a:xfrm>
            <a:off x="628650" y="1342103"/>
            <a:ext cx="7886700" cy="483486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150000"/>
              </a:lnSpc>
              <a:spcBef>
                <a:spcPts val="0"/>
              </a:spcBef>
              <a:spcAft>
                <a:spcPts val="0"/>
              </a:spcAft>
              <a:buClr>
                <a:schemeClr val="dk1"/>
              </a:buClr>
              <a:buSzPts val="2800"/>
              <a:buNone/>
            </a:pPr>
            <a:r>
              <a:rPr lang="en-US" b="1" dirty="0"/>
              <a:t>Revised:</a:t>
            </a:r>
            <a:endParaRPr dirty="0"/>
          </a:p>
          <a:p>
            <a:pPr marL="228600" lvl="0" indent="-228600" algn="l" rtl="0">
              <a:lnSpc>
                <a:spcPct val="150000"/>
              </a:lnSpc>
              <a:spcBef>
                <a:spcPts val="1000"/>
              </a:spcBef>
              <a:spcAft>
                <a:spcPts val="0"/>
              </a:spcAft>
              <a:buClr>
                <a:schemeClr val="dk1"/>
              </a:buClr>
              <a:buSzPts val="2800"/>
              <a:buChar char="•"/>
            </a:pPr>
            <a:r>
              <a:rPr lang="en-US" dirty="0"/>
              <a:t>Carlos uses some gestures, but does not yet use words to communicate his needs and wants</a:t>
            </a:r>
            <a:endParaRPr dirty="0"/>
          </a:p>
          <a:p>
            <a:pPr marL="228600" lvl="0" indent="-228600" algn="l" rtl="0">
              <a:lnSpc>
                <a:spcPct val="150000"/>
              </a:lnSpc>
              <a:spcBef>
                <a:spcPts val="1000"/>
              </a:spcBef>
              <a:spcAft>
                <a:spcPts val="0"/>
              </a:spcAft>
              <a:buClr>
                <a:schemeClr val="dk1"/>
              </a:buClr>
              <a:buSzPts val="2800"/>
              <a:buChar char="•"/>
            </a:pPr>
            <a:r>
              <a:rPr lang="en-US" dirty="0"/>
              <a:t>Sasha loves playing alone, but does not yet demonstrate age-typical social skills</a:t>
            </a:r>
            <a:endParaRPr dirty="0"/>
          </a:p>
          <a:p>
            <a:pPr marL="228600" lvl="0" indent="-228600" algn="l" rtl="0">
              <a:lnSpc>
                <a:spcPct val="150000"/>
              </a:lnSpc>
              <a:spcBef>
                <a:spcPts val="1000"/>
              </a:spcBef>
              <a:spcAft>
                <a:spcPts val="0"/>
              </a:spcAft>
              <a:buClr>
                <a:schemeClr val="dk1"/>
              </a:buClr>
              <a:buSzPts val="2800"/>
              <a:buChar char="•"/>
            </a:pPr>
            <a:r>
              <a:rPr lang="en-US" dirty="0"/>
              <a:t>James benefitted from adult support when he was working on making a block tower </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rgbClr val="1F3864"/>
              </a:buClr>
              <a:buSzPct val="100000"/>
            </a:pPr>
            <a:r>
              <a:rPr lang="en-US" sz="3600" kern="1200" dirty="0">
                <a:ea typeface="+mj-ea"/>
                <a:cs typeface="+mj-cs"/>
              </a:rPr>
              <a:t>How Will Families Respond? Culturally and Linguistically Diverse (CLD) Families </a:t>
            </a:r>
            <a:endParaRPr dirty="0">
              <a:solidFill>
                <a:schemeClr val="tx1"/>
              </a:solidFill>
            </a:endParaRPr>
          </a:p>
        </p:txBody>
      </p:sp>
      <p:sp>
        <p:nvSpPr>
          <p:cNvPr id="162" name="Google Shape;162;p17"/>
          <p:cNvSpPr txBox="1">
            <a:spLocks noGrp="1"/>
          </p:cNvSpPr>
          <p:nvPr>
            <p:ph idx="1"/>
          </p:nvPr>
        </p:nvSpPr>
        <p:spPr>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50000"/>
              </a:lnSpc>
              <a:spcBef>
                <a:spcPts val="0"/>
              </a:spcBef>
              <a:spcAft>
                <a:spcPts val="0"/>
              </a:spcAft>
              <a:buClr>
                <a:schemeClr val="dk1"/>
              </a:buClr>
              <a:buSzPct val="100000"/>
              <a:buChar char="•"/>
            </a:pPr>
            <a:r>
              <a:rPr lang="en-US" dirty="0"/>
              <a:t>Perceptions about disability/delay highly personal for all families</a:t>
            </a:r>
            <a:endParaRPr dirty="0"/>
          </a:p>
          <a:p>
            <a:pPr marL="228600" lvl="0" indent="-228600" algn="l" rtl="0">
              <a:lnSpc>
                <a:spcPct val="150000"/>
              </a:lnSpc>
              <a:spcBef>
                <a:spcPts val="1000"/>
              </a:spcBef>
              <a:spcAft>
                <a:spcPts val="0"/>
              </a:spcAft>
              <a:buClr>
                <a:schemeClr val="dk1"/>
              </a:buClr>
              <a:buSzPct val="100000"/>
              <a:buChar char="•"/>
            </a:pPr>
            <a:r>
              <a:rPr lang="en-US" dirty="0"/>
              <a:t>CLD families less likely to engage in EI/ECSE services</a:t>
            </a:r>
            <a:endParaRPr dirty="0"/>
          </a:p>
          <a:p>
            <a:pPr marL="228600" lvl="0" indent="-228600" algn="l" rtl="0">
              <a:lnSpc>
                <a:spcPct val="150000"/>
              </a:lnSpc>
              <a:spcBef>
                <a:spcPts val="1000"/>
              </a:spcBef>
              <a:spcAft>
                <a:spcPts val="0"/>
              </a:spcAft>
              <a:buClr>
                <a:schemeClr val="dk1"/>
              </a:buClr>
              <a:buSzPct val="100000"/>
              <a:buChar char="•"/>
            </a:pPr>
            <a:r>
              <a:rPr lang="en-US" dirty="0"/>
              <a:t>Every culture holds a unique view about typical development</a:t>
            </a:r>
            <a:endParaRPr dirty="0"/>
          </a:p>
          <a:p>
            <a:pPr marL="228600" lvl="0" indent="-228600" algn="l" rtl="0">
              <a:lnSpc>
                <a:spcPct val="150000"/>
              </a:lnSpc>
              <a:spcBef>
                <a:spcPts val="1000"/>
              </a:spcBef>
              <a:spcAft>
                <a:spcPts val="0"/>
              </a:spcAft>
              <a:buClr>
                <a:schemeClr val="dk1"/>
              </a:buClr>
              <a:buSzPct val="100000"/>
              <a:buChar char="•"/>
            </a:pPr>
            <a:r>
              <a:rPr lang="en-US" dirty="0"/>
              <a:t>Communication in family’s primary language essential</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8"/>
          <p:cNvSpPr txBox="1">
            <a:spLocks noGrp="1"/>
          </p:cNvSpPr>
          <p:nvPr>
            <p:ph type="title"/>
          </p:nvPr>
        </p:nvSpPr>
        <p:spPr>
          <a:xfrm>
            <a:off x="245327" y="250104"/>
            <a:ext cx="8653346" cy="1325563"/>
          </a:xfrm>
          <a:prstGeom prst="rect">
            <a:avLst/>
          </a:prstGeom>
          <a:noFill/>
          <a:ln>
            <a:noFill/>
          </a:ln>
        </p:spPr>
        <p:txBody>
          <a:bodyPr spcFirstLastPara="1" wrap="square" lIns="91425" tIns="45700" rIns="91425" bIns="45700" anchor="ctr" anchorCtr="0">
            <a:normAutofit/>
          </a:bodyPr>
          <a:lstStyle/>
          <a:p>
            <a:pPr lvl="0" algn="ctr">
              <a:buClr>
                <a:srgbClr val="000000"/>
              </a:buClr>
              <a:buSzPts val="3600"/>
            </a:pPr>
            <a:r>
              <a:rPr lang="en-US" sz="3600" kern="1200" dirty="0">
                <a:ea typeface="+mj-ea"/>
                <a:hlinkClick r:id="rId3"/>
              </a:rPr>
              <a:t>Collaborating With Interpreters During Meetings With Families </a:t>
            </a:r>
            <a:endParaRPr b="0" dirty="0">
              <a:latin typeface="Calibri"/>
              <a:ea typeface="Calibri"/>
              <a:cs typeface="Calibri"/>
              <a:sym typeface="Calibri"/>
            </a:endParaRPr>
          </a:p>
        </p:txBody>
      </p:sp>
      <p:pic>
        <p:nvPicPr>
          <p:cNvPr id="4" name="Picture 3">
            <a:hlinkClick r:id="rId4"/>
          </p:cNvPr>
          <p:cNvPicPr>
            <a:picLocks noChangeAspect="1"/>
          </p:cNvPicPr>
          <p:nvPr/>
        </p:nvPicPr>
        <p:blipFill rotWithShape="1">
          <a:blip r:embed="rId5">
            <a:extLst>
              <a:ext uri="{28A0092B-C50C-407E-A947-70E740481C1C}">
                <a14:useLocalDpi xmlns:a14="http://schemas.microsoft.com/office/drawing/2010/main" val="0"/>
              </a:ext>
            </a:extLst>
          </a:blip>
          <a:srcRect t="6182" b="6556"/>
          <a:stretch/>
        </p:blipFill>
        <p:spPr>
          <a:xfrm>
            <a:off x="846247" y="1795346"/>
            <a:ext cx="7451506" cy="3657600"/>
          </a:xfrm>
          <a:prstGeom prst="rect">
            <a:avLst/>
          </a:prstGeom>
        </p:spPr>
      </p:pic>
      <p:sp>
        <p:nvSpPr>
          <p:cNvPr id="5" name="Rectangle 4"/>
          <p:cNvSpPr/>
          <p:nvPr/>
        </p:nvSpPr>
        <p:spPr>
          <a:xfrm>
            <a:off x="3482599" y="5672625"/>
            <a:ext cx="2178802" cy="276999"/>
          </a:xfrm>
          <a:prstGeom prst="rect">
            <a:avLst/>
          </a:prstGeom>
        </p:spPr>
        <p:txBody>
          <a:bodyPr wrap="none">
            <a:spAutoFit/>
          </a:bodyPr>
          <a:lstStyle/>
          <a:p>
            <a:r>
              <a:rPr lang="en-US" sz="1200" dirty="0">
                <a:latin typeface="+mn-lt"/>
                <a:hlinkClick r:id="rId6"/>
              </a:rPr>
              <a:t>https://youtu.be/vp01thQBbeY</a:t>
            </a:r>
            <a:r>
              <a:rPr lang="en-US" sz="1200" dirty="0">
                <a:latin typeface="+mn-lt"/>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2"/>
          <p:cNvSpPr txBox="1">
            <a:spLocks noGrp="1"/>
          </p:cNvSpPr>
          <p:nvPr>
            <p:ph type="title"/>
          </p:nvPr>
        </p:nvSpPr>
        <p:spPr>
          <a:xfrm>
            <a:off x="628649" y="226580"/>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kern="1200" dirty="0">
                <a:latin typeface="Calibri" panose="020F0502020204030204" pitchFamily="34" charset="0"/>
                <a:ea typeface="+mj-ea"/>
                <a:cs typeface="Calibri" panose="020F0502020204030204" pitchFamily="34" charset="0"/>
              </a:rPr>
              <a:t>Standard</a:t>
            </a:r>
            <a:r>
              <a:rPr lang="en-US" sz="3600" dirty="0">
                <a:solidFill>
                  <a:schemeClr val="dk1"/>
                </a:solidFill>
                <a:latin typeface="Calibri" panose="020F0502020204030204" pitchFamily="34" charset="0"/>
                <a:cs typeface="Calibri" panose="020F0502020204030204" pitchFamily="34" charset="0"/>
                <a:sym typeface="Calibri"/>
              </a:rPr>
              <a:t> </a:t>
            </a:r>
            <a:r>
              <a:rPr lang="en-US" sz="3600" dirty="0">
                <a:latin typeface="Calibri" panose="020F0502020204030204" pitchFamily="34" charset="0"/>
                <a:cs typeface="Calibri" panose="020F0502020204030204" pitchFamily="34" charset="0"/>
                <a:sym typeface="Calibri"/>
              </a:rPr>
              <a:t>4</a:t>
            </a:r>
            <a:endParaRPr sz="3600" kern="1200" dirty="0">
              <a:latin typeface="Calibri" panose="020F0502020204030204" pitchFamily="34" charset="0"/>
              <a:ea typeface="+mj-ea"/>
              <a:cs typeface="Calibri" panose="020F0502020204030204" pitchFamily="34" charset="0"/>
            </a:endParaRPr>
          </a:p>
        </p:txBody>
      </p:sp>
      <p:sp>
        <p:nvSpPr>
          <p:cNvPr id="59" name="Google Shape;59;p2"/>
          <p:cNvSpPr txBox="1">
            <a:spLocks noGrp="1"/>
          </p:cNvSpPr>
          <p:nvPr>
            <p:ph idx="1"/>
          </p:nvPr>
        </p:nvSpPr>
        <p:spPr>
          <a:xfrm>
            <a:off x="305449" y="1219199"/>
            <a:ext cx="8533101" cy="5084619"/>
          </a:xfrm>
          <a:prstGeom prst="rect">
            <a:avLst/>
          </a:prstGeom>
          <a:noFill/>
          <a:ln>
            <a:noFill/>
          </a:ln>
        </p:spPr>
        <p:txBody>
          <a:bodyPr spcFirstLastPara="1" wrap="square" lIns="91425" tIns="45700" rIns="91425" bIns="45700" anchor="t" anchorCtr="0">
            <a:noAutofit/>
          </a:bodyPr>
          <a:lstStyle/>
          <a:p>
            <a:pPr marL="0" lvl="0" indent="0">
              <a:lnSpc>
                <a:spcPct val="150000"/>
              </a:lnSpc>
              <a:spcBef>
                <a:spcPts val="0"/>
              </a:spcBef>
              <a:buClr>
                <a:schemeClr val="dk1"/>
              </a:buClr>
              <a:buSzPct val="100000"/>
              <a:buNone/>
            </a:pPr>
            <a:r>
              <a:rPr lang="en-US" sz="2000" dirty="0"/>
              <a:t>Candidates know and understand the purposes of assessment in relation to ethical and legal considerations. Candidates choose developmentally, linguistically, and culturally appropriate tools and methods that are responsive to the characteristics of the young child, family, and program. Using evidence-based practices, candidates develop or select as well as administer informal measures, and select and administer formal measures in partnership with families and other professionals. They analyze, interpret, document, and share assessment information using a strengths-based approach with families and other professionals for eligibility determination, outcome/goal development, planning instruction and intervention, monitoring progress, and reporting. </a:t>
            </a:r>
            <a:endParaRPr sz="2000" dirty="0"/>
          </a:p>
        </p:txBody>
      </p:sp>
    </p:spTree>
    <p:extLst>
      <p:ext uri="{BB962C8B-B14F-4D97-AF65-F5344CB8AC3E}">
        <p14:creationId xmlns:p14="http://schemas.microsoft.com/office/powerpoint/2010/main" val="1918193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rPr>
              <a:t>IFSP/IEP Planning:</a:t>
            </a:r>
            <a:br>
              <a:rPr lang="en-US" sz="3600" kern="1200" dirty="0">
                <a:ea typeface="+mj-ea"/>
              </a:rPr>
            </a:br>
            <a:r>
              <a:rPr lang="en-US" sz="3600" kern="1200" dirty="0">
                <a:ea typeface="+mj-ea"/>
              </a:rPr>
              <a:t>Family-Centered Practice </a:t>
            </a:r>
            <a:endParaRPr dirty="0"/>
          </a:p>
        </p:txBody>
      </p:sp>
      <p:sp>
        <p:nvSpPr>
          <p:cNvPr id="176" name="Google Shape;176;p1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3200"/>
              <a:buChar char="•"/>
            </a:pPr>
            <a:r>
              <a:rPr lang="en-US" sz="3200"/>
              <a:t>Listening actively</a:t>
            </a:r>
            <a:endParaRPr/>
          </a:p>
          <a:p>
            <a:pPr marL="228600" lvl="0" indent="-228600" algn="l" rtl="0">
              <a:lnSpc>
                <a:spcPct val="150000"/>
              </a:lnSpc>
              <a:spcBef>
                <a:spcPts val="1000"/>
              </a:spcBef>
              <a:spcAft>
                <a:spcPts val="0"/>
              </a:spcAft>
              <a:buClr>
                <a:schemeClr val="dk1"/>
              </a:buClr>
              <a:buSzPts val="3200"/>
              <a:buChar char="•"/>
            </a:pPr>
            <a:r>
              <a:rPr lang="en-US" sz="3200"/>
              <a:t>Showing empathy</a:t>
            </a:r>
            <a:endParaRPr/>
          </a:p>
          <a:p>
            <a:pPr marL="228600" lvl="0" indent="-228600" algn="l" rtl="0">
              <a:lnSpc>
                <a:spcPct val="150000"/>
              </a:lnSpc>
              <a:spcBef>
                <a:spcPts val="1000"/>
              </a:spcBef>
              <a:spcAft>
                <a:spcPts val="0"/>
              </a:spcAft>
              <a:buClr>
                <a:schemeClr val="dk1"/>
              </a:buClr>
              <a:buSzPts val="3200"/>
              <a:buChar char="•"/>
            </a:pPr>
            <a:r>
              <a:rPr lang="en-US" sz="3200"/>
              <a:t>Respecting family perspectives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rPr>
              <a:t>Active Listening </a:t>
            </a:r>
            <a:endParaRPr dirty="0"/>
          </a:p>
        </p:txBody>
      </p:sp>
      <p:sp>
        <p:nvSpPr>
          <p:cNvPr id="183" name="Google Shape;183;p20"/>
          <p:cNvSpPr txBox="1">
            <a:spLocks noGrp="1"/>
          </p:cNvSpPr>
          <p:nvPr>
            <p:ph idx="1"/>
          </p:nvPr>
        </p:nvSpPr>
        <p:spPr>
          <a:xfrm>
            <a:off x="628650" y="1504335"/>
            <a:ext cx="7886700" cy="467262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1F3864"/>
              </a:buClr>
              <a:buSzPts val="2400"/>
              <a:buNone/>
            </a:pPr>
            <a:r>
              <a:rPr lang="en-US" sz="2400" b="1" dirty="0">
                <a:solidFill>
                  <a:srgbClr val="1F3864"/>
                </a:solidFill>
              </a:rPr>
              <a:t>Furthering response</a:t>
            </a:r>
            <a:endParaRPr dirty="0"/>
          </a:p>
          <a:p>
            <a:pPr marL="685800" lvl="1" indent="-228600" algn="l" rtl="0">
              <a:lnSpc>
                <a:spcPct val="90000"/>
              </a:lnSpc>
              <a:spcBef>
                <a:spcPts val="500"/>
              </a:spcBef>
              <a:spcAft>
                <a:spcPts val="0"/>
              </a:spcAft>
              <a:buClr>
                <a:schemeClr val="dk1"/>
              </a:buClr>
              <a:buSzPts val="2400"/>
              <a:buChar char="•"/>
            </a:pPr>
            <a:r>
              <a:rPr lang="en-US" dirty="0"/>
              <a:t>“can you tell me more about…”</a:t>
            </a:r>
            <a:endParaRPr dirty="0"/>
          </a:p>
          <a:p>
            <a:pPr marL="0" lvl="0" indent="0" algn="l" rtl="0">
              <a:lnSpc>
                <a:spcPct val="90000"/>
              </a:lnSpc>
              <a:spcBef>
                <a:spcPts val="1000"/>
              </a:spcBef>
              <a:spcAft>
                <a:spcPts val="0"/>
              </a:spcAft>
              <a:buClr>
                <a:srgbClr val="1F3864"/>
              </a:buClr>
              <a:buSzPts val="2400"/>
              <a:buNone/>
            </a:pPr>
            <a:r>
              <a:rPr lang="en-US" sz="2400" b="1" dirty="0">
                <a:solidFill>
                  <a:srgbClr val="1F3864"/>
                </a:solidFill>
              </a:rPr>
              <a:t>Paraphrasing</a:t>
            </a:r>
            <a:endParaRPr dirty="0"/>
          </a:p>
          <a:p>
            <a:pPr marL="685800" lvl="1" indent="-228600" algn="l" rtl="0">
              <a:lnSpc>
                <a:spcPct val="90000"/>
              </a:lnSpc>
              <a:spcBef>
                <a:spcPts val="500"/>
              </a:spcBef>
              <a:spcAft>
                <a:spcPts val="0"/>
              </a:spcAft>
              <a:buClr>
                <a:schemeClr val="dk1"/>
              </a:buClr>
              <a:buSzPts val="2400"/>
              <a:buChar char="•"/>
            </a:pPr>
            <a:r>
              <a:rPr lang="en-US" dirty="0"/>
              <a:t>“It sounds like you…”</a:t>
            </a:r>
            <a:endParaRPr dirty="0"/>
          </a:p>
          <a:p>
            <a:pPr marL="0" lvl="0" indent="0" algn="l" rtl="0">
              <a:lnSpc>
                <a:spcPct val="90000"/>
              </a:lnSpc>
              <a:spcBef>
                <a:spcPts val="1000"/>
              </a:spcBef>
              <a:spcAft>
                <a:spcPts val="0"/>
              </a:spcAft>
              <a:buClr>
                <a:srgbClr val="1F3864"/>
              </a:buClr>
              <a:buSzPts val="2400"/>
              <a:buNone/>
            </a:pPr>
            <a:r>
              <a:rPr lang="en-US" sz="2400" b="1" dirty="0">
                <a:solidFill>
                  <a:srgbClr val="1F3864"/>
                </a:solidFill>
              </a:rPr>
              <a:t>Responding to affect/emotion</a:t>
            </a:r>
            <a:endParaRPr dirty="0"/>
          </a:p>
          <a:p>
            <a:pPr marL="685800" lvl="1" indent="-228600" algn="l" rtl="0">
              <a:lnSpc>
                <a:spcPct val="90000"/>
              </a:lnSpc>
              <a:spcBef>
                <a:spcPts val="500"/>
              </a:spcBef>
              <a:spcAft>
                <a:spcPts val="0"/>
              </a:spcAft>
              <a:buClr>
                <a:schemeClr val="dk1"/>
              </a:buClr>
              <a:buSzPts val="2400"/>
              <a:buChar char="•"/>
            </a:pPr>
            <a:r>
              <a:rPr lang="en-US" dirty="0"/>
              <a:t>“I notice that you…”</a:t>
            </a:r>
            <a:endParaRPr dirty="0"/>
          </a:p>
          <a:p>
            <a:pPr marL="0" lvl="0" indent="0" algn="l" rtl="0">
              <a:lnSpc>
                <a:spcPct val="90000"/>
              </a:lnSpc>
              <a:spcBef>
                <a:spcPts val="1000"/>
              </a:spcBef>
              <a:spcAft>
                <a:spcPts val="0"/>
              </a:spcAft>
              <a:buClr>
                <a:srgbClr val="1F3864"/>
              </a:buClr>
              <a:buSzPts val="2400"/>
              <a:buNone/>
            </a:pPr>
            <a:r>
              <a:rPr lang="en-US" sz="2400" b="1" dirty="0">
                <a:solidFill>
                  <a:srgbClr val="1F3864"/>
                </a:solidFill>
              </a:rPr>
              <a:t>Clarifying</a:t>
            </a:r>
            <a:endParaRPr dirty="0"/>
          </a:p>
          <a:p>
            <a:pPr marL="685800" lvl="1" indent="-228600" algn="l" rtl="0">
              <a:lnSpc>
                <a:spcPct val="90000"/>
              </a:lnSpc>
              <a:spcBef>
                <a:spcPts val="500"/>
              </a:spcBef>
              <a:spcAft>
                <a:spcPts val="0"/>
              </a:spcAft>
              <a:buClr>
                <a:schemeClr val="dk1"/>
              </a:buClr>
              <a:buSzPts val="2400"/>
              <a:buChar char="•"/>
            </a:pPr>
            <a:r>
              <a:rPr lang="en-US" dirty="0"/>
              <a:t>“I’m not sure I understand, can you explain that again?”</a:t>
            </a:r>
            <a:endParaRPr dirty="0"/>
          </a:p>
          <a:p>
            <a:pPr marL="0" lvl="0" indent="0" algn="l" rtl="0">
              <a:lnSpc>
                <a:spcPct val="90000"/>
              </a:lnSpc>
              <a:spcBef>
                <a:spcPts val="1000"/>
              </a:spcBef>
              <a:spcAft>
                <a:spcPts val="0"/>
              </a:spcAft>
              <a:buClr>
                <a:srgbClr val="1F3864"/>
              </a:buClr>
              <a:buSzPts val="2400"/>
              <a:buNone/>
            </a:pPr>
            <a:r>
              <a:rPr lang="en-US" sz="2400" b="1" dirty="0">
                <a:solidFill>
                  <a:srgbClr val="1F3864"/>
                </a:solidFill>
              </a:rPr>
              <a:t>Summarizing</a:t>
            </a:r>
            <a:endParaRPr dirty="0"/>
          </a:p>
          <a:p>
            <a:pPr marL="685800" lvl="1" indent="-228600" algn="l" rtl="0">
              <a:lnSpc>
                <a:spcPct val="90000"/>
              </a:lnSpc>
              <a:spcBef>
                <a:spcPts val="500"/>
              </a:spcBef>
              <a:spcAft>
                <a:spcPts val="0"/>
              </a:spcAft>
              <a:buClr>
                <a:schemeClr val="dk1"/>
              </a:buClr>
              <a:buSzPts val="2400"/>
              <a:buChar char="•"/>
            </a:pPr>
            <a:r>
              <a:rPr lang="en-US" dirty="0"/>
              <a:t>“So let me make sure I understand…”</a:t>
            </a: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rPr>
              <a:t>Participatory Practices </a:t>
            </a:r>
            <a:endParaRPr dirty="0"/>
          </a:p>
        </p:txBody>
      </p:sp>
      <p:sp>
        <p:nvSpPr>
          <p:cNvPr id="190" name="Google Shape;190;p21"/>
          <p:cNvSpPr txBox="1">
            <a:spLocks noGrp="1"/>
          </p:cNvSpPr>
          <p:nvPr>
            <p:ph idx="1"/>
          </p:nvPr>
        </p:nvSpPr>
        <p:spPr>
          <a:xfrm>
            <a:off x="628650" y="1415845"/>
            <a:ext cx="7886700" cy="4761118"/>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Consistently include families in decision-making process</a:t>
            </a:r>
            <a:endParaRPr dirty="0"/>
          </a:p>
          <a:p>
            <a:pPr marL="228600" lvl="0" indent="-228600" algn="l" rtl="0">
              <a:lnSpc>
                <a:spcPct val="150000"/>
              </a:lnSpc>
              <a:spcBef>
                <a:spcPts val="1000"/>
              </a:spcBef>
              <a:spcAft>
                <a:spcPts val="0"/>
              </a:spcAft>
              <a:buClr>
                <a:schemeClr val="dk1"/>
              </a:buClr>
              <a:buSzPts val="2800"/>
              <a:buChar char="•"/>
            </a:pPr>
            <a:r>
              <a:rPr lang="en-US" dirty="0"/>
              <a:t>Families use data from evaluation and information from all team members to make critical decisions</a:t>
            </a:r>
            <a:endParaRPr dirty="0"/>
          </a:p>
          <a:p>
            <a:pPr marL="228600" lvl="0" indent="-228600" algn="l" rtl="0">
              <a:lnSpc>
                <a:spcPct val="150000"/>
              </a:lnSpc>
              <a:spcBef>
                <a:spcPts val="1000"/>
              </a:spcBef>
              <a:spcAft>
                <a:spcPts val="0"/>
              </a:spcAft>
              <a:buClr>
                <a:schemeClr val="dk1"/>
              </a:buClr>
              <a:buSzPts val="2800"/>
              <a:buChar char="•"/>
            </a:pPr>
            <a:r>
              <a:rPr lang="en-US" dirty="0"/>
              <a:t>When family choices and priorities are valued, both family and child outcomes are enhanced</a:t>
            </a: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rPr>
              <a:t>Support Family Well-Being </a:t>
            </a:r>
            <a:endParaRPr dirty="0"/>
          </a:p>
        </p:txBody>
      </p:sp>
      <p:sp>
        <p:nvSpPr>
          <p:cNvPr id="197" name="Google Shape;197;p22"/>
          <p:cNvSpPr txBox="1">
            <a:spLocks noGrp="1"/>
          </p:cNvSpPr>
          <p:nvPr>
            <p:ph idx="1"/>
          </p:nvPr>
        </p:nvSpPr>
        <p:spPr>
          <a:xfrm>
            <a:off x="628650" y="1401097"/>
            <a:ext cx="7886700" cy="4616245"/>
          </a:xfrm>
          <a:prstGeom prst="rect">
            <a:avLst/>
          </a:prstGeom>
          <a:noFill/>
          <a:ln>
            <a:noFill/>
          </a:ln>
        </p:spPr>
        <p:txBody>
          <a:bodyPr spcFirstLastPara="1" wrap="square" lIns="91425" tIns="45700" rIns="91425" bIns="45700" anchor="t" anchorCtr="0">
            <a:normAutofit fontScale="92500" lnSpcReduction="10000"/>
          </a:bodyPr>
          <a:lstStyle/>
          <a:p>
            <a:pPr marL="228600" lvl="0" indent="-215265" algn="l" rtl="0">
              <a:lnSpc>
                <a:spcPct val="150000"/>
              </a:lnSpc>
              <a:spcBef>
                <a:spcPts val="0"/>
              </a:spcBef>
              <a:spcAft>
                <a:spcPts val="0"/>
              </a:spcAft>
              <a:buClr>
                <a:schemeClr val="dk1"/>
              </a:buClr>
              <a:buSzPct val="100000"/>
              <a:buChar char="•"/>
            </a:pPr>
            <a:r>
              <a:rPr lang="en-US" dirty="0"/>
              <a:t>Acknowledge unique circumstances and changing priorities</a:t>
            </a:r>
            <a:endParaRPr dirty="0"/>
          </a:p>
          <a:p>
            <a:pPr marL="228600" lvl="0" indent="-215265" algn="l" rtl="0">
              <a:lnSpc>
                <a:spcPct val="150000"/>
              </a:lnSpc>
              <a:spcBef>
                <a:spcPts val="1000"/>
              </a:spcBef>
              <a:spcAft>
                <a:spcPts val="0"/>
              </a:spcAft>
              <a:buClr>
                <a:schemeClr val="dk1"/>
              </a:buClr>
              <a:buSzPct val="100000"/>
              <a:buChar char="•"/>
            </a:pPr>
            <a:r>
              <a:rPr lang="en-US" dirty="0"/>
              <a:t>Consider social identities of all kinds</a:t>
            </a:r>
            <a:endParaRPr dirty="0"/>
          </a:p>
          <a:p>
            <a:pPr marL="685800" lvl="1" indent="-215264" algn="l" rtl="0">
              <a:lnSpc>
                <a:spcPct val="150000"/>
              </a:lnSpc>
              <a:spcBef>
                <a:spcPts val="500"/>
              </a:spcBef>
              <a:spcAft>
                <a:spcPts val="0"/>
              </a:spcAft>
              <a:buClr>
                <a:schemeClr val="dk1"/>
              </a:buClr>
              <a:buSzPct val="100000"/>
              <a:buChar char="•"/>
            </a:pPr>
            <a:r>
              <a:rPr lang="en-US" sz="2800" dirty="0"/>
              <a:t>Culture, gender, sexuality, SES, marital status, age, neurodiversity/disability</a:t>
            </a:r>
            <a:endParaRPr dirty="0"/>
          </a:p>
          <a:p>
            <a:pPr marL="228600" lvl="0" indent="-215265" algn="l" rtl="0">
              <a:lnSpc>
                <a:spcPct val="150000"/>
              </a:lnSpc>
              <a:spcBef>
                <a:spcPts val="1000"/>
              </a:spcBef>
              <a:spcAft>
                <a:spcPts val="0"/>
              </a:spcAft>
              <a:buClr>
                <a:schemeClr val="dk1"/>
              </a:buClr>
              <a:buSzPct val="100000"/>
              <a:buChar char="•"/>
            </a:pPr>
            <a:r>
              <a:rPr lang="en-US" dirty="0"/>
              <a:t>Acknowledge stressors</a:t>
            </a:r>
            <a:endParaRPr dirty="0"/>
          </a:p>
          <a:p>
            <a:pPr marL="685800" lvl="1" indent="-215264" algn="l" rtl="0">
              <a:lnSpc>
                <a:spcPct val="150000"/>
              </a:lnSpc>
              <a:spcBef>
                <a:spcPts val="500"/>
              </a:spcBef>
              <a:spcAft>
                <a:spcPts val="0"/>
              </a:spcAft>
              <a:buClr>
                <a:schemeClr val="dk1"/>
              </a:buClr>
              <a:buSzPct val="100000"/>
              <a:buChar char="•"/>
            </a:pPr>
            <a:r>
              <a:rPr lang="en-US" sz="2800" dirty="0"/>
              <a:t>Trauma, mental health issues, medical conditions</a:t>
            </a:r>
            <a:endParaRPr dirty="0"/>
          </a:p>
          <a:p>
            <a:pPr marL="685800" lvl="1" indent="-87630" algn="l" rtl="0">
              <a:lnSpc>
                <a:spcPct val="90000"/>
              </a:lnSpc>
              <a:spcBef>
                <a:spcPts val="500"/>
              </a:spcBef>
              <a:spcAft>
                <a:spcPts val="0"/>
              </a:spcAft>
              <a:buClr>
                <a:schemeClr val="dk1"/>
              </a:buClr>
              <a:buSzPct val="100000"/>
              <a:buNone/>
            </a:pPr>
            <a:endParaRPr dirty="0"/>
          </a:p>
          <a:p>
            <a:pPr marL="457200" lvl="1" indent="0" algn="l" rtl="0">
              <a:lnSpc>
                <a:spcPct val="90000"/>
              </a:lnSpc>
              <a:spcBef>
                <a:spcPts val="500"/>
              </a:spcBef>
              <a:spcAft>
                <a:spcPts val="0"/>
              </a:spcAft>
              <a:buClr>
                <a:schemeClr val="dk1"/>
              </a:buClr>
              <a:buSzPct val="100000"/>
              <a:buNone/>
            </a:pP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23"/>
          <p:cNvSpPr txBox="1">
            <a:spLocks noGrp="1"/>
          </p:cNvSpPr>
          <p:nvPr>
            <p:ph type="title"/>
          </p:nvPr>
        </p:nvSpPr>
        <p:spPr>
          <a:prstGeom prst="rect">
            <a:avLst/>
          </a:prstGeom>
          <a:noFill/>
          <a:ln>
            <a:noFill/>
          </a:ln>
        </p:spPr>
        <p:txBody>
          <a:bodyPr spcFirstLastPara="1" wrap="square" lIns="91425" tIns="45700" rIns="91425" bIns="45700" anchor="ctr" anchorCtr="0">
            <a:normAutofit fontScale="90000"/>
          </a:bodyPr>
          <a:lstStyle/>
          <a:p>
            <a:pPr lvl="0" algn="ctr">
              <a:buClr>
                <a:schemeClr val="dk1"/>
              </a:buClr>
              <a:buSzPct val="100000"/>
            </a:pPr>
            <a:r>
              <a:rPr lang="en-US" sz="3600" kern="1200" dirty="0">
                <a:ea typeface="+mj-ea"/>
              </a:rPr>
              <a:t>Using Assessment Results for Planning: Cross-Disciplinary Collaboration With Families </a:t>
            </a:r>
            <a:endParaRPr dirty="0"/>
          </a:p>
        </p:txBody>
      </p:sp>
      <p:sp>
        <p:nvSpPr>
          <p:cNvPr id="204" name="Google Shape;204;p23"/>
          <p:cNvSpPr txBox="1">
            <a:spLocks noGrp="1"/>
          </p:cNvSpPr>
          <p:nvPr>
            <p:ph idx="1"/>
          </p:nvPr>
        </p:nvSpPr>
        <p:spPr>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50000"/>
              </a:lnSpc>
              <a:spcBef>
                <a:spcPts val="0"/>
              </a:spcBef>
              <a:spcAft>
                <a:spcPts val="0"/>
              </a:spcAft>
              <a:buClr>
                <a:schemeClr val="dk1"/>
              </a:buClr>
              <a:buSzPct val="100000"/>
              <a:buChar char="•"/>
            </a:pPr>
            <a:r>
              <a:rPr lang="en-US" dirty="0"/>
              <a:t>Making sense of multiple sources of assessment from a range of service providers can be overwhelming to families and challenging for professionals</a:t>
            </a:r>
            <a:endParaRPr dirty="0"/>
          </a:p>
          <a:p>
            <a:pPr marL="228600" lvl="0" indent="-228600" algn="l" rtl="0">
              <a:lnSpc>
                <a:spcPct val="150000"/>
              </a:lnSpc>
              <a:spcBef>
                <a:spcPts val="1000"/>
              </a:spcBef>
              <a:spcAft>
                <a:spcPts val="0"/>
              </a:spcAft>
              <a:buClr>
                <a:schemeClr val="dk1"/>
              </a:buClr>
              <a:buSzPct val="100000"/>
              <a:buChar char="•"/>
            </a:pPr>
            <a:r>
              <a:rPr lang="en-US" dirty="0"/>
              <a:t>During the assessment and planning period, service providers can engage in effective communication to create a </a:t>
            </a:r>
            <a:r>
              <a:rPr lang="en-US" b="1" dirty="0">
                <a:solidFill>
                  <a:srgbClr val="1F3864"/>
                </a:solidFill>
              </a:rPr>
              <a:t>unified plan </a:t>
            </a:r>
            <a:r>
              <a:rPr lang="en-US" dirty="0"/>
              <a:t>about sharing results with families</a:t>
            </a: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rPr>
              <a:t>Strategies for Effective Collaboration Between Professionals/Families</a:t>
            </a:r>
            <a:endParaRPr dirty="0"/>
          </a:p>
        </p:txBody>
      </p:sp>
      <p:sp>
        <p:nvSpPr>
          <p:cNvPr id="211" name="Google Shape;211;p2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Defining roles – Will one provider take the lead? How will each provider support the plan? </a:t>
            </a:r>
            <a:endParaRPr dirty="0"/>
          </a:p>
          <a:p>
            <a:pPr marL="228600" lvl="0" indent="-228600" algn="l" rtl="0">
              <a:lnSpc>
                <a:spcPct val="150000"/>
              </a:lnSpc>
              <a:spcBef>
                <a:spcPts val="1000"/>
              </a:spcBef>
              <a:spcAft>
                <a:spcPts val="0"/>
              </a:spcAft>
              <a:buClr>
                <a:schemeClr val="dk1"/>
              </a:buClr>
              <a:buSzPts val="2800"/>
              <a:buChar char="•"/>
            </a:pPr>
            <a:r>
              <a:rPr lang="en-US" dirty="0"/>
              <a:t>Exchanging information – obtaining consent to share across Team members </a:t>
            </a: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ct val="100000"/>
            </a:pPr>
            <a:r>
              <a:rPr lang="en-US" sz="3600" kern="1200" dirty="0">
                <a:ea typeface="+mj-ea"/>
              </a:rPr>
              <a:t>Strategies for Effective Collaboration Between Professionals/Families </a:t>
            </a:r>
            <a:endParaRPr dirty="0"/>
          </a:p>
        </p:txBody>
      </p:sp>
      <p:sp>
        <p:nvSpPr>
          <p:cNvPr id="218" name="Google Shape;218;p25"/>
          <p:cNvSpPr txBox="1">
            <a:spLocks noGrp="1"/>
          </p:cNvSpPr>
          <p:nvPr>
            <p:ph idx="1"/>
          </p:nvPr>
        </p:nvSpPr>
        <p:spPr>
          <a:xfrm>
            <a:off x="628650" y="1690689"/>
            <a:ext cx="7886700" cy="4486274"/>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rgbClr val="000000"/>
              </a:buClr>
              <a:buSzPts val="2800"/>
              <a:buChar char="•"/>
            </a:pPr>
            <a:r>
              <a:rPr lang="en-US">
                <a:solidFill>
                  <a:srgbClr val="000000"/>
                </a:solidFill>
              </a:rPr>
              <a:t>Communication logs – developed collaboratively, easy to use, private -digital or physical (notebook)</a:t>
            </a:r>
            <a:endParaRPr/>
          </a:p>
          <a:p>
            <a:pPr marL="228600" lvl="0" indent="-228600" algn="l" rtl="0">
              <a:lnSpc>
                <a:spcPct val="150000"/>
              </a:lnSpc>
              <a:spcBef>
                <a:spcPts val="1000"/>
              </a:spcBef>
              <a:spcAft>
                <a:spcPts val="0"/>
              </a:spcAft>
              <a:buClr>
                <a:srgbClr val="000000"/>
              </a:buClr>
              <a:buSzPts val="2800"/>
              <a:buChar char="•"/>
            </a:pPr>
            <a:r>
              <a:rPr lang="en-US">
                <a:solidFill>
                  <a:srgbClr val="000000"/>
                </a:solidFill>
              </a:rPr>
              <a:t>Planned data-sharing: how will data will be measured and shared? </a:t>
            </a:r>
            <a:endParaRPr/>
          </a:p>
          <a:p>
            <a:pPr marL="228600" lvl="0" indent="-228600" algn="l" rtl="0">
              <a:lnSpc>
                <a:spcPct val="150000"/>
              </a:lnSpc>
              <a:spcBef>
                <a:spcPts val="1000"/>
              </a:spcBef>
              <a:spcAft>
                <a:spcPts val="0"/>
              </a:spcAft>
              <a:buClr>
                <a:srgbClr val="000000"/>
              </a:buClr>
              <a:buSzPts val="2800"/>
              <a:buChar char="•"/>
            </a:pPr>
            <a:r>
              <a:rPr lang="en-US">
                <a:solidFill>
                  <a:srgbClr val="000000"/>
                </a:solidFill>
              </a:rPr>
              <a:t>Regular meetings with Team/Family</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2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rPr>
              <a:t>Activity</a:t>
            </a:r>
            <a:endParaRPr dirty="0"/>
          </a:p>
        </p:txBody>
      </p:sp>
      <p:sp>
        <p:nvSpPr>
          <p:cNvPr id="232" name="Google Shape;232;p27"/>
          <p:cNvSpPr txBox="1">
            <a:spLocks noGrp="1"/>
          </p:cNvSpPr>
          <p:nvPr>
            <p:ph idx="1"/>
          </p:nvPr>
        </p:nvSpPr>
        <p:spPr>
          <a:xfrm>
            <a:off x="628650" y="1371600"/>
            <a:ext cx="7886700" cy="4805363"/>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150000"/>
              </a:lnSpc>
              <a:spcBef>
                <a:spcPts val="0"/>
              </a:spcBef>
              <a:spcAft>
                <a:spcPts val="0"/>
              </a:spcAft>
              <a:buClr>
                <a:schemeClr val="dk1"/>
              </a:buClr>
              <a:buSzPts val="2800"/>
              <a:buNone/>
            </a:pPr>
            <a:r>
              <a:rPr lang="en-US" dirty="0"/>
              <a:t>Watch the “IFSP Development” video on the next slide before discussing the following questions; </a:t>
            </a:r>
          </a:p>
          <a:p>
            <a:pPr marL="228600" lvl="0" indent="-228600" algn="l" rtl="0">
              <a:lnSpc>
                <a:spcPct val="150000"/>
              </a:lnSpc>
              <a:spcBef>
                <a:spcPts val="0"/>
              </a:spcBef>
              <a:spcAft>
                <a:spcPts val="0"/>
              </a:spcAft>
              <a:buClr>
                <a:schemeClr val="dk1"/>
              </a:buClr>
              <a:buSzPts val="2800"/>
              <a:buChar char="•"/>
            </a:pPr>
            <a:r>
              <a:rPr lang="en-US" dirty="0"/>
              <a:t>Was this IFSP meeting conducted using a family-centered approach? Why or why not?</a:t>
            </a:r>
            <a:endParaRPr dirty="0"/>
          </a:p>
          <a:p>
            <a:pPr marL="228600" lvl="0" indent="-228600" algn="l" rtl="0">
              <a:lnSpc>
                <a:spcPct val="150000"/>
              </a:lnSpc>
              <a:spcBef>
                <a:spcPts val="1000"/>
              </a:spcBef>
              <a:spcAft>
                <a:spcPts val="0"/>
              </a:spcAft>
              <a:buClr>
                <a:schemeClr val="dk1"/>
              </a:buClr>
              <a:buSzPts val="2800"/>
              <a:buChar char="•"/>
            </a:pPr>
            <a:r>
              <a:rPr lang="en-US" dirty="0"/>
              <a:t>Did the team employ a strengths-based approach? What examples can you give from the video to support your answer?</a:t>
            </a:r>
            <a:endParaRPr dirty="0"/>
          </a:p>
          <a:p>
            <a:pPr marL="228600" lvl="0" indent="-228600" algn="l" rtl="0">
              <a:lnSpc>
                <a:spcPct val="150000"/>
              </a:lnSpc>
              <a:spcBef>
                <a:spcPts val="1000"/>
              </a:spcBef>
              <a:spcAft>
                <a:spcPts val="0"/>
              </a:spcAft>
              <a:buClr>
                <a:schemeClr val="dk1"/>
              </a:buClr>
              <a:buSzPts val="2800"/>
              <a:buChar char="•"/>
            </a:pPr>
            <a:r>
              <a:rPr lang="en-US" dirty="0"/>
              <a:t>How did this team choose to collaborate in the course of this assessment report? </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6"/>
          <p:cNvSpPr txBox="1">
            <a:spLocks noGrp="1"/>
          </p:cNvSpPr>
          <p:nvPr>
            <p:ph type="title"/>
          </p:nvPr>
        </p:nvSpPr>
        <p:spPr>
          <a:xfrm>
            <a:off x="628650" y="119800"/>
            <a:ext cx="7886700" cy="1325563"/>
          </a:xfrm>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hlinkClick r:id="rId3"/>
              </a:rPr>
              <a:t>Activity</a:t>
            </a:r>
            <a:r>
              <a:rPr lang="en-US" sz="3600" b="0" dirty="0">
                <a:solidFill>
                  <a:schemeClr val="dk1"/>
                </a:solidFill>
                <a:ea typeface="+mj-ea"/>
                <a:hlinkClick r:id="rId3"/>
              </a:rPr>
              <a:t>: </a:t>
            </a:r>
            <a:r>
              <a:rPr lang="en-US" sz="3600" kern="1200" dirty="0">
                <a:ea typeface="+mj-ea"/>
                <a:hlinkClick r:id="rId3"/>
              </a:rPr>
              <a:t>IFSP Development</a:t>
            </a:r>
            <a:endParaRPr sz="3600" kern="1200" dirty="0">
              <a:ea typeface="+mj-ea"/>
            </a:endParaRPr>
          </a:p>
        </p:txBody>
      </p:sp>
      <p:pic>
        <p:nvPicPr>
          <p:cNvPr id="4" name="Picture 3">
            <a:hlinkClick r:id="rId4"/>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4400" y="1317935"/>
            <a:ext cx="7315200" cy="4114800"/>
          </a:xfrm>
          <a:prstGeom prst="rect">
            <a:avLst/>
          </a:prstGeom>
        </p:spPr>
      </p:pic>
      <p:sp>
        <p:nvSpPr>
          <p:cNvPr id="5" name="Rectangle 4"/>
          <p:cNvSpPr/>
          <p:nvPr/>
        </p:nvSpPr>
        <p:spPr>
          <a:xfrm>
            <a:off x="3521872" y="5583415"/>
            <a:ext cx="2100255" cy="276999"/>
          </a:xfrm>
          <a:prstGeom prst="rect">
            <a:avLst/>
          </a:prstGeom>
        </p:spPr>
        <p:txBody>
          <a:bodyPr wrap="none">
            <a:spAutoFit/>
          </a:bodyPr>
          <a:lstStyle/>
          <a:p>
            <a:pPr algn="ctr"/>
            <a:r>
              <a:rPr lang="en-US" sz="1200" dirty="0">
                <a:latin typeface="+mn-lt"/>
                <a:hlinkClick r:id="rId4"/>
              </a:rPr>
              <a:t>https://youtu.be/yzIE0uZFao8</a:t>
            </a:r>
            <a:r>
              <a:rPr lang="en-US" sz="1200" dirty="0">
                <a:latin typeface="+mn-lt"/>
              </a:rPr>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2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rPr>
              <a:t>Resources and References </a:t>
            </a:r>
            <a:endParaRPr dirty="0"/>
          </a:p>
        </p:txBody>
      </p:sp>
      <p:sp>
        <p:nvSpPr>
          <p:cNvPr id="238" name="Google Shape;238;p28"/>
          <p:cNvSpPr txBox="1">
            <a:spLocks noGrp="1"/>
          </p:cNvSpPr>
          <p:nvPr>
            <p:ph idx="1"/>
          </p:nvPr>
        </p:nvSpPr>
        <p:spPr>
          <a:xfrm>
            <a:off x="628650" y="1460090"/>
            <a:ext cx="7886700" cy="4716873"/>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400"/>
              <a:buChar char="•"/>
            </a:pPr>
            <a:r>
              <a:rPr lang="en-US" sz="2400" u="sng" dirty="0">
                <a:solidFill>
                  <a:schemeClr val="hlink"/>
                </a:solidFill>
                <a:hlinkClick r:id="rId3"/>
              </a:rPr>
              <a:t>Standard 4: Assessment Processes | The Early Childhood Personnel Center (ecpcta.org)</a:t>
            </a:r>
            <a:endParaRPr sz="2400" dirty="0"/>
          </a:p>
          <a:p>
            <a:pPr marL="228600" lvl="0" indent="-228600" algn="l" rtl="0">
              <a:lnSpc>
                <a:spcPct val="150000"/>
              </a:lnSpc>
              <a:spcBef>
                <a:spcPts val="1000"/>
              </a:spcBef>
              <a:spcAft>
                <a:spcPts val="0"/>
              </a:spcAft>
              <a:buClr>
                <a:schemeClr val="dk1"/>
              </a:buClr>
              <a:buSzPts val="2400"/>
              <a:buChar char="•"/>
            </a:pPr>
            <a:r>
              <a:rPr lang="en-US" sz="2400" dirty="0"/>
              <a:t>Spence, C.M., Miller, D. et al. (2021). </a:t>
            </a:r>
            <a:r>
              <a:rPr lang="en-US" sz="2400" i="1" dirty="0"/>
              <a:t>When in Doubt, Reach Out: Teaming Strategies for Inclusive Early Childhood Settings. Young Children</a:t>
            </a:r>
            <a:r>
              <a:rPr lang="en-US" sz="2400" dirty="0"/>
              <a:t>, 76(1).</a:t>
            </a:r>
            <a:endParaRPr dirty="0"/>
          </a:p>
          <a:p>
            <a:pPr marL="228600" lvl="0" indent="-228600" algn="l" rtl="0">
              <a:lnSpc>
                <a:spcPct val="150000"/>
              </a:lnSpc>
              <a:spcBef>
                <a:spcPts val="1000"/>
              </a:spcBef>
              <a:spcAft>
                <a:spcPts val="0"/>
              </a:spcAft>
              <a:buClr>
                <a:schemeClr val="dk1"/>
              </a:buClr>
              <a:buSzPts val="2400"/>
              <a:buChar char="•"/>
            </a:pPr>
            <a:r>
              <a:rPr lang="en-US" sz="2400" dirty="0"/>
              <a:t>Turnbull, A., Turnbull, R., Erwin, E., </a:t>
            </a:r>
            <a:r>
              <a:rPr lang="en-US" sz="2400" dirty="0" err="1"/>
              <a:t>Soodak</a:t>
            </a:r>
            <a:r>
              <a:rPr lang="en-US" sz="2400" dirty="0"/>
              <a:t>, L.C., &amp; </a:t>
            </a:r>
            <a:r>
              <a:rPr lang="en-US" sz="2400" dirty="0" err="1"/>
              <a:t>Shogren</a:t>
            </a:r>
            <a:r>
              <a:rPr lang="en-US" sz="2400" dirty="0"/>
              <a:t>, K.A. (2015).  </a:t>
            </a:r>
            <a:r>
              <a:rPr lang="en-US" sz="2400" i="1" dirty="0"/>
              <a:t>Families, professionals, and exceptionality: Positive outcomes through   partnerships and trust.  </a:t>
            </a:r>
            <a:r>
              <a:rPr lang="en-US" sz="2400" dirty="0"/>
              <a:t>Pearson</a:t>
            </a:r>
            <a:endParaRPr dirty="0"/>
          </a:p>
          <a:p>
            <a:pPr marL="0" lvl="0" indent="0" algn="l" rtl="0">
              <a:lnSpc>
                <a:spcPct val="9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Component: 4.3 </a:t>
            </a:r>
            <a:endParaRPr sz="3600" dirty="0"/>
          </a:p>
        </p:txBody>
      </p:sp>
      <p:sp>
        <p:nvSpPr>
          <p:cNvPr id="59" name="Google Shape;59;p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3200"/>
              <a:buChar char="•"/>
            </a:pPr>
            <a:r>
              <a:rPr lang="en-US" sz="3000" dirty="0"/>
              <a:t>Candidates analyze, interpret, document, and share assessment information using a strengths-based approach with families and other professionals.</a:t>
            </a:r>
            <a:endParaRPr sz="3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kern="1200" dirty="0">
                <a:ea typeface="+mj-ea"/>
              </a:rPr>
              <a:t>Resources and References </a:t>
            </a:r>
            <a:endParaRPr dirty="0"/>
          </a:p>
        </p:txBody>
      </p:sp>
      <p:sp>
        <p:nvSpPr>
          <p:cNvPr id="244" name="Google Shape;244;p29"/>
          <p:cNvSpPr txBox="1">
            <a:spLocks noGrp="1"/>
          </p:cNvSpPr>
          <p:nvPr>
            <p:ph idx="1"/>
          </p:nvPr>
        </p:nvSpPr>
        <p:spPr>
          <a:xfrm>
            <a:off x="628650" y="1445342"/>
            <a:ext cx="7886700" cy="4731621"/>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400"/>
              <a:buChar char="•"/>
            </a:pPr>
            <a:r>
              <a:rPr lang="en-US" sz="2400" dirty="0" err="1"/>
              <a:t>Towle</a:t>
            </a:r>
            <a:r>
              <a:rPr lang="en-US" sz="2400" dirty="0"/>
              <a:t>, P., Farrell, A.F., </a:t>
            </a:r>
            <a:r>
              <a:rPr lang="en-US" sz="2400" dirty="0" err="1"/>
              <a:t>Vitalone-Raccaro</a:t>
            </a:r>
            <a:r>
              <a:rPr lang="en-US" sz="2400" dirty="0"/>
              <a:t>, N. (2008). </a:t>
            </a:r>
            <a:r>
              <a:rPr lang="en-US" sz="2400" i="1" dirty="0"/>
              <a:t>Early Intervention Evaluation Reports: Guidelines for Writing User-Friendly and Strength-Based Assessments</a:t>
            </a:r>
            <a:r>
              <a:rPr lang="en-US" sz="2400" dirty="0"/>
              <a:t>. Zero to Three</a:t>
            </a:r>
            <a:endParaRPr dirty="0"/>
          </a:p>
          <a:p>
            <a:pPr marL="228600" lvl="0" indent="-228600" algn="l" rtl="0">
              <a:lnSpc>
                <a:spcPct val="150000"/>
              </a:lnSpc>
              <a:spcBef>
                <a:spcPts val="1000"/>
              </a:spcBef>
              <a:spcAft>
                <a:spcPts val="0"/>
              </a:spcAft>
              <a:buClr>
                <a:schemeClr val="dk1"/>
              </a:buClr>
              <a:buSzPts val="2400"/>
              <a:buChar char="•"/>
            </a:pPr>
            <a:r>
              <a:rPr lang="en-US" sz="2400" dirty="0"/>
              <a:t>Zhang, C., Bennett, T. </a:t>
            </a:r>
            <a:r>
              <a:rPr lang="en-US" sz="2400" i="1"/>
              <a:t>Facilitating the Meaningful Participation of Culturally and Linguistically Diverse Families in the IFSP and IEP Process (2003). </a:t>
            </a:r>
            <a:r>
              <a:rPr lang="en-US" sz="2400" dirty="0"/>
              <a:t>Focus of Autism and other Developmental Disabilities</a:t>
            </a:r>
            <a:r>
              <a:rPr lang="en-US" sz="2400" i="1" dirty="0"/>
              <a:t> </a:t>
            </a:r>
            <a:r>
              <a:rPr lang="en-US" sz="2400" dirty="0"/>
              <a:t>18(1) 51-59.</a:t>
            </a:r>
            <a:endParaRPr dirty="0"/>
          </a:p>
          <a:p>
            <a:pPr marL="0" lvl="0" indent="0" algn="l" rtl="0">
              <a:lnSpc>
                <a:spcPct val="150000"/>
              </a:lnSpc>
              <a:spcBef>
                <a:spcPts val="1000"/>
              </a:spcBef>
              <a:spcAft>
                <a:spcPts val="0"/>
              </a:spcAft>
              <a:buClr>
                <a:schemeClr val="dk1"/>
              </a:buClr>
              <a:buSzPts val="2400"/>
              <a:buNone/>
            </a:pPr>
            <a:endParaRPr sz="2400" dirty="0">
              <a:latin typeface="Calibri"/>
              <a:ea typeface="Calibri"/>
              <a:cs typeface="Calibri"/>
              <a:sym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92;p33">
            <a:extLst>
              <a:ext uri="{FF2B5EF4-FFF2-40B4-BE49-F238E27FC236}">
                <a16:creationId xmlns:a16="http://schemas.microsoft.com/office/drawing/2014/main" id="{10D65CB4-AC86-4ACF-94D4-787082F37736}"/>
              </a:ext>
            </a:extLst>
          </p:cNvPr>
          <p:cNvSpPr txBox="1">
            <a:spLocks/>
          </p:cNvSpPr>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a:lstStyle>
          <a:p>
            <a:pPr algn="ctr">
              <a:buClr>
                <a:schemeClr val="dk1"/>
              </a:buClr>
              <a:buSzPts val="3600"/>
              <a:buFontTx/>
            </a:pPr>
            <a:r>
              <a:rPr lang="en-US" sz="3600" dirty="0">
                <a:latin typeface="+mn-lt"/>
              </a:rPr>
              <a:t>Disclaimer</a:t>
            </a:r>
            <a:endParaRPr lang="en-US" dirty="0">
              <a:latin typeface="+mn-lt"/>
            </a:endParaRPr>
          </a:p>
        </p:txBody>
      </p:sp>
    </p:spTree>
    <p:extLst>
      <p:ext uri="{BB962C8B-B14F-4D97-AF65-F5344CB8AC3E}">
        <p14:creationId xmlns:p14="http://schemas.microsoft.com/office/powerpoint/2010/main" val="3782354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dirty="0"/>
              <a:t>Objectives</a:t>
            </a:r>
            <a:r>
              <a:rPr lang="en-US" sz="3600" b="0" dirty="0">
                <a:solidFill>
                  <a:schemeClr val="dk1"/>
                </a:solidFill>
                <a:latin typeface="Calibri"/>
                <a:ea typeface="Calibri"/>
                <a:cs typeface="Calibri"/>
                <a:sym typeface="Calibri"/>
              </a:rPr>
              <a:t> </a:t>
            </a:r>
            <a:endParaRPr dirty="0"/>
          </a:p>
        </p:txBody>
      </p:sp>
      <p:sp>
        <p:nvSpPr>
          <p:cNvPr id="65" name="Google Shape;65;p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Describe the purpose and content of the strengths-based formal assessment report </a:t>
            </a:r>
            <a:endParaRPr dirty="0"/>
          </a:p>
          <a:p>
            <a:pPr marL="228600" lvl="0" indent="-228600" algn="l" rtl="0">
              <a:lnSpc>
                <a:spcPct val="150000"/>
              </a:lnSpc>
              <a:spcBef>
                <a:spcPts val="1000"/>
              </a:spcBef>
              <a:spcAft>
                <a:spcPts val="0"/>
              </a:spcAft>
              <a:buClr>
                <a:schemeClr val="dk1"/>
              </a:buClr>
              <a:buSzPts val="2800"/>
              <a:buChar char="•"/>
            </a:pPr>
            <a:r>
              <a:rPr lang="en-US" dirty="0"/>
              <a:t>List strengths-based teaming and communication strategies for sharing assessment results with families and other professionals</a:t>
            </a:r>
            <a:endParaRPr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Function of Early Intervention Evaluation</a:t>
            </a:r>
            <a:endParaRPr sz="3600" dirty="0"/>
          </a:p>
        </p:txBody>
      </p:sp>
      <p:sp>
        <p:nvSpPr>
          <p:cNvPr id="72" name="Google Shape;72;p4"/>
          <p:cNvSpPr txBox="1">
            <a:spLocks noGrp="1"/>
          </p:cNvSpPr>
          <p:nvPr>
            <p:ph idx="1"/>
          </p:nvPr>
        </p:nvSpPr>
        <p:spPr>
          <a:xfrm>
            <a:off x="628650" y="1489587"/>
            <a:ext cx="7886700" cy="4687376"/>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50000"/>
              </a:lnSpc>
              <a:spcBef>
                <a:spcPts val="0"/>
              </a:spcBef>
              <a:spcAft>
                <a:spcPts val="0"/>
              </a:spcAft>
              <a:buClr>
                <a:schemeClr val="dk1"/>
              </a:buClr>
              <a:buSzPct val="100000"/>
              <a:buChar char="•"/>
            </a:pPr>
            <a:r>
              <a:rPr lang="en-US" dirty="0"/>
              <a:t>Assess five developmental domains: functioning is examined systematically and comprehensively</a:t>
            </a:r>
            <a:endParaRPr dirty="0"/>
          </a:p>
          <a:p>
            <a:pPr marL="228600" lvl="0" indent="-228600" algn="l" rtl="0">
              <a:lnSpc>
                <a:spcPct val="150000"/>
              </a:lnSpc>
              <a:spcBef>
                <a:spcPts val="1000"/>
              </a:spcBef>
              <a:spcAft>
                <a:spcPts val="0"/>
              </a:spcAft>
              <a:buClr>
                <a:schemeClr val="dk1"/>
              </a:buClr>
              <a:buSzPct val="100000"/>
              <a:buChar char="•"/>
            </a:pPr>
            <a:r>
              <a:rPr lang="en-US" dirty="0"/>
              <a:t>Establish eligibility for services</a:t>
            </a:r>
            <a:endParaRPr dirty="0"/>
          </a:p>
          <a:p>
            <a:pPr marL="228600" lvl="0" indent="-228600" algn="l" rtl="0">
              <a:lnSpc>
                <a:spcPct val="150000"/>
              </a:lnSpc>
              <a:spcBef>
                <a:spcPts val="1000"/>
              </a:spcBef>
              <a:spcAft>
                <a:spcPts val="0"/>
              </a:spcAft>
              <a:buClr>
                <a:schemeClr val="dk1"/>
              </a:buClr>
              <a:buSzPct val="100000"/>
              <a:buChar char="•"/>
            </a:pPr>
            <a:r>
              <a:rPr lang="en-US" dirty="0"/>
              <a:t>Provide baseline for skill attainment over time</a:t>
            </a:r>
            <a:endParaRPr dirty="0"/>
          </a:p>
          <a:p>
            <a:pPr marL="228600" lvl="0" indent="-228600" algn="l" rtl="0">
              <a:lnSpc>
                <a:spcPct val="150000"/>
              </a:lnSpc>
              <a:spcBef>
                <a:spcPts val="1000"/>
              </a:spcBef>
              <a:spcAft>
                <a:spcPts val="0"/>
              </a:spcAft>
              <a:buClr>
                <a:schemeClr val="dk1"/>
              </a:buClr>
              <a:buSzPct val="100000"/>
              <a:buChar char="•"/>
            </a:pPr>
            <a:r>
              <a:rPr lang="en-US" dirty="0"/>
              <a:t>Formulate recommendations for intervention</a:t>
            </a:r>
            <a:endParaRPr dirty="0"/>
          </a:p>
          <a:p>
            <a:pPr marL="228600" lvl="0" indent="-228600" algn="l" rtl="0">
              <a:lnSpc>
                <a:spcPct val="150000"/>
              </a:lnSpc>
              <a:spcBef>
                <a:spcPts val="1000"/>
              </a:spcBef>
              <a:spcAft>
                <a:spcPts val="0"/>
              </a:spcAft>
              <a:buClr>
                <a:schemeClr val="dk1"/>
              </a:buClr>
              <a:buSzPct val="100000"/>
              <a:buChar char="•"/>
            </a:pPr>
            <a:r>
              <a:rPr lang="en-US" dirty="0"/>
              <a:t>Generate short-term goals for intervention planning</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Purpose</a:t>
            </a:r>
            <a:r>
              <a:rPr lang="en-US" sz="3600" b="0" dirty="0">
                <a:solidFill>
                  <a:schemeClr val="dk1"/>
                </a:solidFill>
              </a:rPr>
              <a:t> </a:t>
            </a:r>
            <a:r>
              <a:rPr lang="en-US" sz="3600" dirty="0"/>
              <a:t>of Assessment Report/Feedback to Families </a:t>
            </a:r>
            <a:endParaRPr sz="3600" dirty="0"/>
          </a:p>
        </p:txBody>
      </p:sp>
      <p:sp>
        <p:nvSpPr>
          <p:cNvPr id="79" name="Google Shape;79;p5"/>
          <p:cNvSpPr txBox="1">
            <a:spLocks noGrp="1"/>
          </p:cNvSpPr>
          <p:nvPr>
            <p:ph idx="1"/>
          </p:nvPr>
        </p:nvSpPr>
        <p:spPr>
          <a:xfrm>
            <a:off x="628650" y="1563329"/>
            <a:ext cx="7886700" cy="4454013"/>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dirty="0"/>
              <a:t>Creates a basis for intervention</a:t>
            </a:r>
            <a:endParaRPr dirty="0"/>
          </a:p>
          <a:p>
            <a:pPr marL="228600" lvl="0" indent="-228600" algn="l" rtl="0">
              <a:lnSpc>
                <a:spcPct val="150000"/>
              </a:lnSpc>
              <a:spcBef>
                <a:spcPts val="1000"/>
              </a:spcBef>
              <a:spcAft>
                <a:spcPts val="0"/>
              </a:spcAft>
              <a:buClr>
                <a:schemeClr val="dk1"/>
              </a:buClr>
              <a:buSzPts val="2800"/>
              <a:buChar char="•"/>
            </a:pPr>
            <a:r>
              <a:rPr lang="en-US" dirty="0"/>
              <a:t>Organizes observations</a:t>
            </a:r>
            <a:endParaRPr dirty="0"/>
          </a:p>
          <a:p>
            <a:pPr marL="228600" lvl="0" indent="-228600" algn="l" rtl="0">
              <a:lnSpc>
                <a:spcPct val="150000"/>
              </a:lnSpc>
              <a:spcBef>
                <a:spcPts val="1000"/>
              </a:spcBef>
              <a:spcAft>
                <a:spcPts val="0"/>
              </a:spcAft>
              <a:buClr>
                <a:schemeClr val="dk1"/>
              </a:buClr>
              <a:buSzPts val="2800"/>
              <a:buChar char="•"/>
            </a:pPr>
            <a:r>
              <a:rPr lang="en-US" dirty="0"/>
              <a:t>Presents, integrates and interprets data</a:t>
            </a:r>
            <a:endParaRPr dirty="0"/>
          </a:p>
          <a:p>
            <a:pPr marL="228600" lvl="0" indent="-228600" algn="l" rtl="0">
              <a:lnSpc>
                <a:spcPct val="150000"/>
              </a:lnSpc>
              <a:spcBef>
                <a:spcPts val="1000"/>
              </a:spcBef>
              <a:spcAft>
                <a:spcPts val="0"/>
              </a:spcAft>
              <a:buClr>
                <a:schemeClr val="dk1"/>
              </a:buClr>
              <a:buSzPts val="2800"/>
              <a:buChar char="•"/>
            </a:pPr>
            <a:r>
              <a:rPr lang="en-US" dirty="0"/>
              <a:t>Creates a record for future reference</a:t>
            </a:r>
            <a:endParaRPr dirty="0"/>
          </a:p>
          <a:p>
            <a:pPr marL="228600" lvl="0" indent="-228600" algn="l" rtl="0">
              <a:lnSpc>
                <a:spcPct val="150000"/>
              </a:lnSpc>
              <a:spcBef>
                <a:spcPts val="1000"/>
              </a:spcBef>
              <a:spcAft>
                <a:spcPts val="0"/>
              </a:spcAft>
              <a:buClr>
                <a:schemeClr val="dk1"/>
              </a:buClr>
              <a:buSzPts val="2800"/>
              <a:buChar char="•"/>
            </a:pPr>
            <a:r>
              <a:rPr lang="en-US" dirty="0"/>
              <a:t>Generates recommendations</a:t>
            </a:r>
            <a:endParaRPr dirty="0"/>
          </a:p>
          <a:p>
            <a:pPr marL="228600" lvl="0" indent="-228600" algn="l" rtl="0">
              <a:lnSpc>
                <a:spcPct val="150000"/>
              </a:lnSpc>
              <a:spcBef>
                <a:spcPts val="1000"/>
              </a:spcBef>
              <a:spcAft>
                <a:spcPts val="0"/>
              </a:spcAft>
              <a:buClr>
                <a:schemeClr val="dk1"/>
              </a:buClr>
              <a:buSzPts val="2800"/>
              <a:buChar char="•"/>
            </a:pPr>
            <a:r>
              <a:rPr lang="en-US" dirty="0"/>
              <a:t>Presents the “big picture”</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Synthesizing and Interpreting Assessment Results </a:t>
            </a:r>
            <a:endParaRPr sz="3600" dirty="0"/>
          </a:p>
        </p:txBody>
      </p:sp>
      <p:sp>
        <p:nvSpPr>
          <p:cNvPr id="86" name="Google Shape;86;p6"/>
          <p:cNvSpPr txBox="1">
            <a:spLocks noGrp="1"/>
          </p:cNvSpPr>
          <p:nvPr>
            <p:ph idx="1"/>
          </p:nvPr>
        </p:nvSpPr>
        <p:spPr>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50000"/>
              </a:lnSpc>
              <a:spcBef>
                <a:spcPts val="0"/>
              </a:spcBef>
              <a:spcAft>
                <a:spcPts val="0"/>
              </a:spcAft>
              <a:buClr>
                <a:schemeClr val="dk1"/>
              </a:buClr>
              <a:buSzPct val="100000"/>
              <a:buChar char="•"/>
            </a:pPr>
            <a:r>
              <a:rPr lang="en-US" dirty="0"/>
              <a:t>Results are reported across domains – Interdisciplinary data combined to create a permanent record</a:t>
            </a:r>
            <a:endParaRPr dirty="0"/>
          </a:p>
          <a:p>
            <a:pPr marL="228600" lvl="0" indent="-228600" algn="l" rtl="0">
              <a:lnSpc>
                <a:spcPct val="150000"/>
              </a:lnSpc>
              <a:spcBef>
                <a:spcPts val="1000"/>
              </a:spcBef>
              <a:spcAft>
                <a:spcPts val="0"/>
              </a:spcAft>
              <a:buClr>
                <a:schemeClr val="dk1"/>
              </a:buClr>
              <a:buSzPct val="100000"/>
              <a:buChar char="•"/>
            </a:pPr>
            <a:r>
              <a:rPr lang="en-US" dirty="0"/>
              <a:t>Cross-disciplinary collaboration is needed to create a functional and family-friendly summary report</a:t>
            </a:r>
            <a:endParaRPr dirty="0"/>
          </a:p>
          <a:p>
            <a:pPr marL="228600" lvl="0" indent="-228600" algn="l" rtl="0">
              <a:lnSpc>
                <a:spcPct val="150000"/>
              </a:lnSpc>
              <a:spcBef>
                <a:spcPts val="1000"/>
              </a:spcBef>
              <a:spcAft>
                <a:spcPts val="0"/>
              </a:spcAft>
              <a:buClr>
                <a:schemeClr val="dk1"/>
              </a:buClr>
              <a:buSzPct val="100000"/>
              <a:buChar char="•"/>
            </a:pPr>
            <a:r>
              <a:rPr lang="en-US" dirty="0"/>
              <a:t>High-quality assessment synthesis and reporting necessary for effective IFSP/IEP planning</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Potential Pitfalls </a:t>
            </a:r>
            <a:endParaRPr sz="3600" dirty="0"/>
          </a:p>
        </p:txBody>
      </p:sp>
      <p:sp>
        <p:nvSpPr>
          <p:cNvPr id="93" name="Google Shape;93;p7"/>
          <p:cNvSpPr txBox="1">
            <a:spLocks noGrp="1"/>
          </p:cNvSpPr>
          <p:nvPr>
            <p:ph idx="1"/>
          </p:nvPr>
        </p:nvSpPr>
        <p:spPr>
          <a:xfrm>
            <a:off x="628650" y="1445342"/>
            <a:ext cx="7886700" cy="4731621"/>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May create a picture that does not resonate with families: pathology or deficit-based approach</a:t>
            </a:r>
            <a:endParaRPr dirty="0"/>
          </a:p>
          <a:p>
            <a:pPr marL="228600" lvl="0" indent="-228600" algn="l" rtl="0">
              <a:lnSpc>
                <a:spcPct val="150000"/>
              </a:lnSpc>
              <a:spcBef>
                <a:spcPts val="1000"/>
              </a:spcBef>
              <a:spcAft>
                <a:spcPts val="0"/>
              </a:spcAft>
              <a:buClr>
                <a:schemeClr val="dk1"/>
              </a:buClr>
              <a:buSzPts val="2800"/>
              <a:buChar char="•"/>
            </a:pPr>
            <a:r>
              <a:rPr lang="en-US" dirty="0"/>
              <a:t>May not represent an accurate range of child capabilities </a:t>
            </a:r>
            <a:endParaRPr dirty="0"/>
          </a:p>
          <a:p>
            <a:pPr marL="228600" lvl="0" indent="-228600" algn="l" rtl="0">
              <a:lnSpc>
                <a:spcPct val="150000"/>
              </a:lnSpc>
              <a:spcBef>
                <a:spcPts val="1000"/>
              </a:spcBef>
              <a:spcAft>
                <a:spcPts val="0"/>
              </a:spcAft>
              <a:buClr>
                <a:schemeClr val="dk1"/>
              </a:buClr>
              <a:buSzPts val="2800"/>
              <a:buChar char="•"/>
            </a:pPr>
            <a:r>
              <a:rPr lang="en-US" dirty="0"/>
              <a:t>May oversimplify complex information or “pull” for specific services </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Clr>
                <a:schemeClr val="dk1"/>
              </a:buClr>
              <a:buSzPts val="3600"/>
            </a:pPr>
            <a:r>
              <a:rPr lang="en-US" sz="3600" dirty="0"/>
              <a:t>Linking Authentic Assessment to Effective Intervention Using: </a:t>
            </a:r>
            <a:endParaRPr sz="3600" dirty="0"/>
          </a:p>
        </p:txBody>
      </p:sp>
      <p:sp>
        <p:nvSpPr>
          <p:cNvPr id="100" name="Google Shape;100;p8"/>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182880" algn="l" rtl="0">
              <a:lnSpc>
                <a:spcPct val="150000"/>
              </a:lnSpc>
              <a:spcBef>
                <a:spcPts val="0"/>
              </a:spcBef>
              <a:spcAft>
                <a:spcPts val="0"/>
              </a:spcAft>
              <a:buClr>
                <a:schemeClr val="dk1"/>
              </a:buClr>
              <a:buSzPct val="100000"/>
              <a:buChar char="•"/>
            </a:pPr>
            <a:r>
              <a:rPr lang="en-US" sz="3200"/>
              <a:t>Family centered practices</a:t>
            </a:r>
            <a:endParaRPr/>
          </a:p>
          <a:p>
            <a:pPr marL="228600" lvl="0" indent="-182880" algn="l" rtl="0">
              <a:lnSpc>
                <a:spcPct val="150000"/>
              </a:lnSpc>
              <a:spcBef>
                <a:spcPts val="1000"/>
              </a:spcBef>
              <a:spcAft>
                <a:spcPts val="0"/>
              </a:spcAft>
              <a:buClr>
                <a:schemeClr val="dk1"/>
              </a:buClr>
              <a:buSzPct val="100000"/>
              <a:buChar char="•"/>
            </a:pPr>
            <a:r>
              <a:rPr lang="en-US" sz="3200"/>
              <a:t>Strength-based approaches</a:t>
            </a:r>
            <a:endParaRPr/>
          </a:p>
          <a:p>
            <a:pPr marL="228600" lvl="0" indent="-182880" algn="l" rtl="0">
              <a:lnSpc>
                <a:spcPct val="150000"/>
              </a:lnSpc>
              <a:spcBef>
                <a:spcPts val="1000"/>
              </a:spcBef>
              <a:spcAft>
                <a:spcPts val="0"/>
              </a:spcAft>
              <a:buClr>
                <a:schemeClr val="dk1"/>
              </a:buClr>
              <a:buSzPct val="100000"/>
              <a:buChar char="•"/>
            </a:pPr>
            <a:r>
              <a:rPr lang="en-US" sz="3200"/>
              <a:t>Cultural relevance/responsiveness</a:t>
            </a:r>
            <a:endParaRPr/>
          </a:p>
          <a:p>
            <a:pPr marL="228600" lvl="0" indent="-182880" algn="l" rtl="0">
              <a:lnSpc>
                <a:spcPct val="150000"/>
              </a:lnSpc>
              <a:spcBef>
                <a:spcPts val="1000"/>
              </a:spcBef>
              <a:spcAft>
                <a:spcPts val="0"/>
              </a:spcAft>
              <a:buClr>
                <a:schemeClr val="dk1"/>
              </a:buClr>
              <a:buSzPct val="100000"/>
              <a:buChar char="•"/>
            </a:pPr>
            <a:r>
              <a:rPr lang="en-US" sz="3200"/>
              <a:t>Interdisciplinary collaboration/systems focus</a:t>
            </a:r>
            <a:endParaRPr sz="3200"/>
          </a:p>
          <a:p>
            <a:pPr marL="228600" lvl="0" indent="-182880" algn="l" rtl="0">
              <a:lnSpc>
                <a:spcPct val="150000"/>
              </a:lnSpc>
              <a:spcBef>
                <a:spcPts val="1000"/>
              </a:spcBef>
              <a:spcAft>
                <a:spcPts val="0"/>
              </a:spcAft>
              <a:buSzPct val="100000"/>
              <a:buChar char="•"/>
            </a:pPr>
            <a:r>
              <a:rPr lang="en-US" sz="3200"/>
              <a:t>Transdisciplinary collaboration/systems focus</a:t>
            </a:r>
            <a:endParaRPr sz="3200"/>
          </a:p>
          <a:p>
            <a:pPr marL="0" lvl="0" indent="0" algn="l" rtl="0">
              <a:lnSpc>
                <a:spcPct val="150000"/>
              </a:lnSpc>
              <a:spcBef>
                <a:spcPts val="1000"/>
              </a:spcBef>
              <a:spcAft>
                <a:spcPts val="0"/>
              </a:spcAft>
              <a:buClr>
                <a:schemeClr val="dk1"/>
              </a:buClr>
              <a:buSzPct val="100000"/>
              <a:buNone/>
            </a:pPr>
            <a:endParaRPr sz="3200">
              <a:latin typeface="Calibri"/>
              <a:ea typeface="Calibri"/>
              <a:cs typeface="Calibri"/>
              <a:sym typeface="Calibri"/>
            </a:endParaRPr>
          </a:p>
          <a:p>
            <a:pPr marL="0" lvl="0" indent="0" algn="l" rtl="0">
              <a:lnSpc>
                <a:spcPct val="150000"/>
              </a:lnSpc>
              <a:spcBef>
                <a:spcPts val="1000"/>
              </a:spcBef>
              <a:spcAft>
                <a:spcPts val="0"/>
              </a:spcAft>
              <a:buClr>
                <a:schemeClr val="dk1"/>
              </a:buClr>
              <a:buSzPct val="100000"/>
              <a:buNone/>
            </a:pPr>
            <a:endParaRPr/>
          </a:p>
        </p:txBody>
      </p:sp>
    </p:spTree>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TotalTime>
  <Words>3206</Words>
  <Application>Microsoft Office PowerPoint</Application>
  <PresentationFormat>On-screen Show (4:3)</PresentationFormat>
  <Paragraphs>250</Paragraphs>
  <Slides>31</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2_Office Theme</vt:lpstr>
      <vt:lpstr>Assessment Process </vt:lpstr>
      <vt:lpstr>Standard 4</vt:lpstr>
      <vt:lpstr>Component: 4.3 </vt:lpstr>
      <vt:lpstr>Objectives </vt:lpstr>
      <vt:lpstr>Function of Early Intervention Evaluation</vt:lpstr>
      <vt:lpstr>Purpose of Assessment Report/Feedback to Families </vt:lpstr>
      <vt:lpstr>Synthesizing and Interpreting Assessment Results </vt:lpstr>
      <vt:lpstr>Potential Pitfalls </vt:lpstr>
      <vt:lpstr>Linking Authentic Assessment to Effective Intervention Using: </vt:lpstr>
      <vt:lpstr>Family-Centered Practices in Assessment </vt:lpstr>
      <vt:lpstr>Strength-Based Approach </vt:lpstr>
      <vt:lpstr>Family-Centered and Strength-Based Evaluation Reports: 2 Basic Concepts </vt:lpstr>
      <vt:lpstr>Making Evaluation Summaries Easy To Understand </vt:lpstr>
      <vt:lpstr>Evaluations Always Include: </vt:lpstr>
      <vt:lpstr>How Will Families Respond? Strengths-Based and Family-Centered Evaluation Summaries  </vt:lpstr>
      <vt:lpstr>Activity: Strength-Based Language </vt:lpstr>
      <vt:lpstr>Strength-Based Language </vt:lpstr>
      <vt:lpstr>How Will Families Respond? Culturally and Linguistically Diverse (CLD) Families </vt:lpstr>
      <vt:lpstr>Collaborating With Interpreters During Meetings With Families </vt:lpstr>
      <vt:lpstr>IFSP/IEP Planning: Family-Centered Practice </vt:lpstr>
      <vt:lpstr>Active Listening </vt:lpstr>
      <vt:lpstr>Participatory Practices </vt:lpstr>
      <vt:lpstr>Support Family Well-Being </vt:lpstr>
      <vt:lpstr>Using Assessment Results for Planning: Cross-Disciplinary Collaboration With Families </vt:lpstr>
      <vt:lpstr>Strategies for Effective Collaboration Between Professionals/Families</vt:lpstr>
      <vt:lpstr>Strategies for Effective Collaboration Between Professionals/Families </vt:lpstr>
      <vt:lpstr>Activity</vt:lpstr>
      <vt:lpstr>Activity: IFSP Development</vt:lpstr>
      <vt:lpstr>Resources and References </vt:lpstr>
      <vt:lpstr>Resources and References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Process</dc:title>
  <dc:creator>Darla Gundler</dc:creator>
  <cp:lastModifiedBy>Darla Gundler</cp:lastModifiedBy>
  <cp:revision>14</cp:revision>
  <dcterms:created xsi:type="dcterms:W3CDTF">2021-03-12T16:17:44Z</dcterms:created>
  <dcterms:modified xsi:type="dcterms:W3CDTF">2023-09-14T21:12:08Z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7D1DFC80-EFAA-4797-A94D-81E69DFF80C8</vt:lpwstr>
  </property>
  <property fmtid="{D5CDD505-2E9C-101B-9397-08002B2CF9AE}" pid="3" name="ArticulatePath">
    <vt:lpwstr>Template ppt</vt:lpwstr>
  </property>
</Properties>
</file>