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4" r:id="rId32"/>
    <p:sldId id="286" r:id="rId33"/>
    <p:sldId id="287" r:id="rId34"/>
    <p:sldId id="288" r:id="rId35"/>
    <p:sldId id="290"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h0Juo5aDEINXUTfKObVZ8y8KM1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21" autoAdjust="0"/>
    <p:restoredTop sz="77819" autoAdjust="0"/>
  </p:normalViewPr>
  <p:slideViewPr>
    <p:cSldViewPr snapToGrid="0">
      <p:cViewPr varScale="1">
        <p:scale>
          <a:sx n="77" d="100"/>
          <a:sy n="77" d="100"/>
        </p:scale>
        <p:origin x="1992"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3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C808CE-F275-4762-B937-862950095B25}"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A3F76980-38CD-47A9-AC40-F4DDF433D9E9}">
      <dgm:prSet phldrT="[Text]"/>
      <dgm:spPr>
        <a:xfrm>
          <a:off x="0" y="558240"/>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r>
            <a:rPr lang="en-US" dirty="0">
              <a:solidFill>
                <a:sysClr val="windowText" lastClr="000000">
                  <a:hueOff val="0"/>
                  <a:satOff val="0"/>
                  <a:lumOff val="0"/>
                  <a:alphaOff val="0"/>
                </a:sysClr>
              </a:solidFill>
              <a:latin typeface="Calibri" panose="020F0502020204030204"/>
              <a:ea typeface="+mn-ea"/>
              <a:cs typeface="+mn-cs"/>
            </a:rPr>
            <a:t>Ongoing</a:t>
          </a:r>
        </a:p>
      </dgm:t>
    </dgm:pt>
    <dgm:pt modelId="{922C661D-5BBD-4A6D-8E29-C829C8025F96}" type="parTrans" cxnId="{E6604BC4-389C-413B-B975-1EB6B2CE4064}">
      <dgm:prSet/>
      <dgm:spPr/>
      <dgm:t>
        <a:bodyPr/>
        <a:lstStyle/>
        <a:p>
          <a:endParaRPr lang="en-US"/>
        </a:p>
      </dgm:t>
    </dgm:pt>
    <dgm:pt modelId="{B029A70E-8C5E-4511-92B9-0EBE02884A2A}" type="sibTrans" cxnId="{E6604BC4-389C-413B-B975-1EB6B2CE4064}">
      <dgm:prSet/>
      <dgm:spPr/>
      <dgm:t>
        <a:bodyPr/>
        <a:lstStyle/>
        <a:p>
          <a:endParaRPr lang="en-US"/>
        </a:p>
      </dgm:t>
    </dgm:pt>
    <dgm:pt modelId="{A37A188D-8228-4059-8D64-365E7B89EF0F}">
      <dgm:prSet phldrT="[Text]"/>
      <dgm:spPr>
        <a:xfrm>
          <a:off x="2711053" y="558240"/>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r>
            <a:rPr lang="en-US" dirty="0">
              <a:solidFill>
                <a:sysClr val="windowText" lastClr="000000">
                  <a:hueOff val="0"/>
                  <a:satOff val="0"/>
                  <a:lumOff val="0"/>
                  <a:alphaOff val="0"/>
                </a:sysClr>
              </a:solidFill>
              <a:latin typeface="Calibri" panose="020F0502020204030204"/>
              <a:ea typeface="+mn-ea"/>
              <a:cs typeface="+mn-cs"/>
            </a:rPr>
            <a:t>Holistic</a:t>
          </a:r>
        </a:p>
      </dgm:t>
    </dgm:pt>
    <dgm:pt modelId="{294A2822-B79C-4B4A-BB80-549227E54FB7}" type="parTrans" cxnId="{DE8DB206-33A7-4A04-B569-A9C319E69C55}">
      <dgm:prSet/>
      <dgm:spPr/>
      <dgm:t>
        <a:bodyPr/>
        <a:lstStyle/>
        <a:p>
          <a:endParaRPr lang="en-US"/>
        </a:p>
      </dgm:t>
    </dgm:pt>
    <dgm:pt modelId="{2DAF12B4-DA8E-4878-9673-863E1908C50D}" type="sibTrans" cxnId="{DE8DB206-33A7-4A04-B569-A9C319E69C55}">
      <dgm:prSet/>
      <dgm:spPr/>
      <dgm:t>
        <a:bodyPr/>
        <a:lstStyle/>
        <a:p>
          <a:endParaRPr lang="en-US"/>
        </a:p>
      </dgm:t>
    </dgm:pt>
    <dgm:pt modelId="{DBF365C9-1978-44FF-ABFD-537A5DFBFB02}">
      <dgm:prSet phldrT="[Text]"/>
      <dgm:spPr>
        <a:xfrm>
          <a:off x="5422106" y="558240"/>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r>
            <a:rPr lang="en-US" dirty="0">
              <a:solidFill>
                <a:sysClr val="windowText" lastClr="000000">
                  <a:hueOff val="0"/>
                  <a:satOff val="0"/>
                  <a:lumOff val="0"/>
                  <a:alphaOff val="0"/>
                </a:sysClr>
              </a:solidFill>
              <a:latin typeface="Calibri" panose="020F0502020204030204"/>
              <a:ea typeface="+mn-ea"/>
              <a:cs typeface="+mn-cs"/>
            </a:rPr>
            <a:t>Naturalistic</a:t>
          </a:r>
        </a:p>
      </dgm:t>
    </dgm:pt>
    <dgm:pt modelId="{BDCC18B2-C56C-4EE5-AF1B-C0E31D239715}" type="parTrans" cxnId="{2F912BE7-5FCF-4654-A6A3-3A77EA231FA8}">
      <dgm:prSet/>
      <dgm:spPr/>
      <dgm:t>
        <a:bodyPr/>
        <a:lstStyle/>
        <a:p>
          <a:endParaRPr lang="en-US"/>
        </a:p>
      </dgm:t>
    </dgm:pt>
    <dgm:pt modelId="{410A8A7A-7C3A-491E-BD88-B5B0BD95CEB5}" type="sibTrans" cxnId="{2F912BE7-5FCF-4654-A6A3-3A77EA231FA8}">
      <dgm:prSet/>
      <dgm:spPr/>
      <dgm:t>
        <a:bodyPr/>
        <a:lstStyle/>
        <a:p>
          <a:endParaRPr lang="en-US"/>
        </a:p>
      </dgm:t>
    </dgm:pt>
    <dgm:pt modelId="{D57C6980-D1C6-44DD-AD50-9FEB69150B4E}">
      <dgm:prSet phldrT="[Text]"/>
      <dgm:spPr>
        <a:xfrm>
          <a:off x="1355526" y="2283456"/>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r>
            <a:rPr lang="en-US" dirty="0">
              <a:solidFill>
                <a:sysClr val="windowText" lastClr="000000">
                  <a:hueOff val="0"/>
                  <a:satOff val="0"/>
                  <a:lumOff val="0"/>
                  <a:alphaOff val="0"/>
                </a:sysClr>
              </a:solidFill>
              <a:latin typeface="Calibri" panose="020F0502020204030204"/>
              <a:ea typeface="+mn-ea"/>
              <a:cs typeface="+mn-cs"/>
            </a:rPr>
            <a:t>Collaborative</a:t>
          </a:r>
        </a:p>
      </dgm:t>
    </dgm:pt>
    <dgm:pt modelId="{226E8432-C861-4062-B28B-8CFC4659E770}" type="parTrans" cxnId="{14249514-6A66-42D6-93DD-032CD894AD3F}">
      <dgm:prSet/>
      <dgm:spPr/>
      <dgm:t>
        <a:bodyPr/>
        <a:lstStyle/>
        <a:p>
          <a:endParaRPr lang="en-US"/>
        </a:p>
      </dgm:t>
    </dgm:pt>
    <dgm:pt modelId="{213864D1-1213-493A-9698-031C391F4F5B}" type="sibTrans" cxnId="{14249514-6A66-42D6-93DD-032CD894AD3F}">
      <dgm:prSet/>
      <dgm:spPr/>
      <dgm:t>
        <a:bodyPr/>
        <a:lstStyle/>
        <a:p>
          <a:endParaRPr lang="en-US"/>
        </a:p>
      </dgm:t>
    </dgm:pt>
    <dgm:pt modelId="{B79D9B15-6A24-43D7-BFD8-D5D884F27A13}">
      <dgm:prSet phldrT="[Text]"/>
      <dgm:spPr>
        <a:xfrm>
          <a:off x="4066579" y="2283456"/>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r>
            <a:rPr lang="en-US" dirty="0">
              <a:solidFill>
                <a:sysClr val="windowText" lastClr="000000">
                  <a:hueOff val="0"/>
                  <a:satOff val="0"/>
                  <a:lumOff val="0"/>
                  <a:alphaOff val="0"/>
                </a:sysClr>
              </a:solidFill>
              <a:latin typeface="Calibri" panose="020F0502020204030204"/>
              <a:ea typeface="+mn-ea"/>
              <a:cs typeface="+mn-cs"/>
            </a:rPr>
            <a:t>Useful</a:t>
          </a:r>
        </a:p>
      </dgm:t>
    </dgm:pt>
    <dgm:pt modelId="{3211DFCE-EBA0-470B-8385-409CDF0D419F}" type="parTrans" cxnId="{6552F561-D599-4D2D-A371-E406FDF78075}">
      <dgm:prSet/>
      <dgm:spPr/>
      <dgm:t>
        <a:bodyPr/>
        <a:lstStyle/>
        <a:p>
          <a:endParaRPr lang="en-US"/>
        </a:p>
      </dgm:t>
    </dgm:pt>
    <dgm:pt modelId="{6CB79066-1B5A-4E1F-B83F-04338D943DD5}" type="sibTrans" cxnId="{6552F561-D599-4D2D-A371-E406FDF78075}">
      <dgm:prSet/>
      <dgm:spPr/>
      <dgm:t>
        <a:bodyPr/>
        <a:lstStyle/>
        <a:p>
          <a:endParaRPr lang="en-US"/>
        </a:p>
      </dgm:t>
    </dgm:pt>
    <dgm:pt modelId="{53AAE61A-EFD6-492C-9F3A-A0100724A7E2}" type="pres">
      <dgm:prSet presAssocID="{23C808CE-F275-4762-B937-862950095B25}" presName="diagram" presStyleCnt="0">
        <dgm:presLayoutVars>
          <dgm:dir/>
          <dgm:resizeHandles val="exact"/>
        </dgm:presLayoutVars>
      </dgm:prSet>
      <dgm:spPr/>
    </dgm:pt>
    <dgm:pt modelId="{94645D5C-EF71-424E-A62B-3CFCB043AC9B}" type="pres">
      <dgm:prSet presAssocID="{A3F76980-38CD-47A9-AC40-F4DDF433D9E9}" presName="node" presStyleLbl="node1" presStyleIdx="0" presStyleCnt="5">
        <dgm:presLayoutVars>
          <dgm:bulletEnabled val="1"/>
        </dgm:presLayoutVars>
      </dgm:prSet>
      <dgm:spPr/>
    </dgm:pt>
    <dgm:pt modelId="{DD6B526F-3EF3-4FB1-B98C-61703B9B8BD0}" type="pres">
      <dgm:prSet presAssocID="{B029A70E-8C5E-4511-92B9-0EBE02884A2A}" presName="sibTrans" presStyleCnt="0"/>
      <dgm:spPr/>
    </dgm:pt>
    <dgm:pt modelId="{F12D5DD6-FAF7-4E16-8CD8-574D3A2C1A7E}" type="pres">
      <dgm:prSet presAssocID="{A37A188D-8228-4059-8D64-365E7B89EF0F}" presName="node" presStyleLbl="node1" presStyleIdx="1" presStyleCnt="5">
        <dgm:presLayoutVars>
          <dgm:bulletEnabled val="1"/>
        </dgm:presLayoutVars>
      </dgm:prSet>
      <dgm:spPr/>
    </dgm:pt>
    <dgm:pt modelId="{28C73C20-C22E-4B08-B1FE-67F9E5E8EAED}" type="pres">
      <dgm:prSet presAssocID="{2DAF12B4-DA8E-4878-9673-863E1908C50D}" presName="sibTrans" presStyleCnt="0"/>
      <dgm:spPr/>
    </dgm:pt>
    <dgm:pt modelId="{7734D54C-85C9-4FE3-BAA3-DE9C5D729AC8}" type="pres">
      <dgm:prSet presAssocID="{DBF365C9-1978-44FF-ABFD-537A5DFBFB02}" presName="node" presStyleLbl="node1" presStyleIdx="2" presStyleCnt="5">
        <dgm:presLayoutVars>
          <dgm:bulletEnabled val="1"/>
        </dgm:presLayoutVars>
      </dgm:prSet>
      <dgm:spPr/>
    </dgm:pt>
    <dgm:pt modelId="{8FD66B77-1D3C-4B60-9572-FD65764FDD26}" type="pres">
      <dgm:prSet presAssocID="{410A8A7A-7C3A-491E-BD88-B5B0BD95CEB5}" presName="sibTrans" presStyleCnt="0"/>
      <dgm:spPr/>
    </dgm:pt>
    <dgm:pt modelId="{0891B565-BEC1-4397-8827-6EDFE38F8DAB}" type="pres">
      <dgm:prSet presAssocID="{D57C6980-D1C6-44DD-AD50-9FEB69150B4E}" presName="node" presStyleLbl="node1" presStyleIdx="3" presStyleCnt="5">
        <dgm:presLayoutVars>
          <dgm:bulletEnabled val="1"/>
        </dgm:presLayoutVars>
      </dgm:prSet>
      <dgm:spPr/>
    </dgm:pt>
    <dgm:pt modelId="{C01F29FE-1231-4D5F-9335-FEC511E657FA}" type="pres">
      <dgm:prSet presAssocID="{213864D1-1213-493A-9698-031C391F4F5B}" presName="sibTrans" presStyleCnt="0"/>
      <dgm:spPr/>
    </dgm:pt>
    <dgm:pt modelId="{B44DFF53-B43D-4406-9DC3-2BBB75061B29}" type="pres">
      <dgm:prSet presAssocID="{B79D9B15-6A24-43D7-BFD8-D5D884F27A13}" presName="node" presStyleLbl="node1" presStyleIdx="4" presStyleCnt="5">
        <dgm:presLayoutVars>
          <dgm:bulletEnabled val="1"/>
        </dgm:presLayoutVars>
      </dgm:prSet>
      <dgm:spPr/>
    </dgm:pt>
  </dgm:ptLst>
  <dgm:cxnLst>
    <dgm:cxn modelId="{DE8DB206-33A7-4A04-B569-A9C319E69C55}" srcId="{23C808CE-F275-4762-B937-862950095B25}" destId="{A37A188D-8228-4059-8D64-365E7B89EF0F}" srcOrd="1" destOrd="0" parTransId="{294A2822-B79C-4B4A-BB80-549227E54FB7}" sibTransId="{2DAF12B4-DA8E-4878-9673-863E1908C50D}"/>
    <dgm:cxn modelId="{11956707-0BBD-4D7A-B48F-FBE64A744661}" type="presOf" srcId="{DBF365C9-1978-44FF-ABFD-537A5DFBFB02}" destId="{7734D54C-85C9-4FE3-BAA3-DE9C5D729AC8}" srcOrd="0" destOrd="0" presId="urn:microsoft.com/office/officeart/2005/8/layout/default"/>
    <dgm:cxn modelId="{14249514-6A66-42D6-93DD-032CD894AD3F}" srcId="{23C808CE-F275-4762-B937-862950095B25}" destId="{D57C6980-D1C6-44DD-AD50-9FEB69150B4E}" srcOrd="3" destOrd="0" parTransId="{226E8432-C861-4062-B28B-8CFC4659E770}" sibTransId="{213864D1-1213-493A-9698-031C391F4F5B}"/>
    <dgm:cxn modelId="{6552F561-D599-4D2D-A371-E406FDF78075}" srcId="{23C808CE-F275-4762-B937-862950095B25}" destId="{B79D9B15-6A24-43D7-BFD8-D5D884F27A13}" srcOrd="4" destOrd="0" parTransId="{3211DFCE-EBA0-470B-8385-409CDF0D419F}" sibTransId="{6CB79066-1B5A-4E1F-B83F-04338D943DD5}"/>
    <dgm:cxn modelId="{7F94A553-6B34-4B7E-9FFF-125622AF7438}" type="presOf" srcId="{D57C6980-D1C6-44DD-AD50-9FEB69150B4E}" destId="{0891B565-BEC1-4397-8827-6EDFE38F8DAB}" srcOrd="0" destOrd="0" presId="urn:microsoft.com/office/officeart/2005/8/layout/default"/>
    <dgm:cxn modelId="{2B424693-E89B-4ADE-B927-A62ADD009A21}" type="presOf" srcId="{B79D9B15-6A24-43D7-BFD8-D5D884F27A13}" destId="{B44DFF53-B43D-4406-9DC3-2BBB75061B29}" srcOrd="0" destOrd="0" presId="urn:microsoft.com/office/officeart/2005/8/layout/default"/>
    <dgm:cxn modelId="{E6604BC4-389C-413B-B975-1EB6B2CE4064}" srcId="{23C808CE-F275-4762-B937-862950095B25}" destId="{A3F76980-38CD-47A9-AC40-F4DDF433D9E9}" srcOrd="0" destOrd="0" parTransId="{922C661D-5BBD-4A6D-8E29-C829C8025F96}" sibTransId="{B029A70E-8C5E-4511-92B9-0EBE02884A2A}"/>
    <dgm:cxn modelId="{23F432CF-5387-494C-93E0-AABFEA7BB251}" type="presOf" srcId="{A37A188D-8228-4059-8D64-365E7B89EF0F}" destId="{F12D5DD6-FAF7-4E16-8CD8-574D3A2C1A7E}" srcOrd="0" destOrd="0" presId="urn:microsoft.com/office/officeart/2005/8/layout/default"/>
    <dgm:cxn modelId="{588880D5-64A4-4686-A87C-9C9CED8B5DA9}" type="presOf" srcId="{23C808CE-F275-4762-B937-862950095B25}" destId="{53AAE61A-EFD6-492C-9F3A-A0100724A7E2}" srcOrd="0" destOrd="0" presId="urn:microsoft.com/office/officeart/2005/8/layout/default"/>
    <dgm:cxn modelId="{6FF977E0-6980-4BC1-84D2-F88B2520D58F}" type="presOf" srcId="{A3F76980-38CD-47A9-AC40-F4DDF433D9E9}" destId="{94645D5C-EF71-424E-A62B-3CFCB043AC9B}" srcOrd="0" destOrd="0" presId="urn:microsoft.com/office/officeart/2005/8/layout/default"/>
    <dgm:cxn modelId="{2F912BE7-5FCF-4654-A6A3-3A77EA231FA8}" srcId="{23C808CE-F275-4762-B937-862950095B25}" destId="{DBF365C9-1978-44FF-ABFD-537A5DFBFB02}" srcOrd="2" destOrd="0" parTransId="{BDCC18B2-C56C-4EE5-AF1B-C0E31D239715}" sibTransId="{410A8A7A-7C3A-491E-BD88-B5B0BD95CEB5}"/>
    <dgm:cxn modelId="{1DED0CBF-5542-4FD2-9AF8-69799F563C3E}" type="presParOf" srcId="{53AAE61A-EFD6-492C-9F3A-A0100724A7E2}" destId="{94645D5C-EF71-424E-A62B-3CFCB043AC9B}" srcOrd="0" destOrd="0" presId="urn:microsoft.com/office/officeart/2005/8/layout/default"/>
    <dgm:cxn modelId="{D46B8BD2-D1DC-4A97-A7D6-26092EB43DFE}" type="presParOf" srcId="{53AAE61A-EFD6-492C-9F3A-A0100724A7E2}" destId="{DD6B526F-3EF3-4FB1-B98C-61703B9B8BD0}" srcOrd="1" destOrd="0" presId="urn:microsoft.com/office/officeart/2005/8/layout/default"/>
    <dgm:cxn modelId="{AC755B80-1777-4A7C-9578-A9DE19CC1C79}" type="presParOf" srcId="{53AAE61A-EFD6-492C-9F3A-A0100724A7E2}" destId="{F12D5DD6-FAF7-4E16-8CD8-574D3A2C1A7E}" srcOrd="2" destOrd="0" presId="urn:microsoft.com/office/officeart/2005/8/layout/default"/>
    <dgm:cxn modelId="{C1155AE8-2BE8-421E-9E6F-5344E7BFA88C}" type="presParOf" srcId="{53AAE61A-EFD6-492C-9F3A-A0100724A7E2}" destId="{28C73C20-C22E-4B08-B1FE-67F9E5E8EAED}" srcOrd="3" destOrd="0" presId="urn:microsoft.com/office/officeart/2005/8/layout/default"/>
    <dgm:cxn modelId="{689DAE6B-27F5-4B1D-A981-E6874483C41B}" type="presParOf" srcId="{53AAE61A-EFD6-492C-9F3A-A0100724A7E2}" destId="{7734D54C-85C9-4FE3-BAA3-DE9C5D729AC8}" srcOrd="4" destOrd="0" presId="urn:microsoft.com/office/officeart/2005/8/layout/default"/>
    <dgm:cxn modelId="{413A972C-A991-4FE7-90AF-AEE1E827C407}" type="presParOf" srcId="{53AAE61A-EFD6-492C-9F3A-A0100724A7E2}" destId="{8FD66B77-1D3C-4B60-9572-FD65764FDD26}" srcOrd="5" destOrd="0" presId="urn:microsoft.com/office/officeart/2005/8/layout/default"/>
    <dgm:cxn modelId="{5E588D04-7BAA-46AE-9425-EF6499EFA92B}" type="presParOf" srcId="{53AAE61A-EFD6-492C-9F3A-A0100724A7E2}" destId="{0891B565-BEC1-4397-8827-6EDFE38F8DAB}" srcOrd="6" destOrd="0" presId="urn:microsoft.com/office/officeart/2005/8/layout/default"/>
    <dgm:cxn modelId="{0BC2DEE5-670E-4D2D-86F8-55077092DDFE}" type="presParOf" srcId="{53AAE61A-EFD6-492C-9F3A-A0100724A7E2}" destId="{C01F29FE-1231-4D5F-9335-FEC511E657FA}" srcOrd="7" destOrd="0" presId="urn:microsoft.com/office/officeart/2005/8/layout/default"/>
    <dgm:cxn modelId="{8111C285-EF1D-40FE-B174-482B93FEBA17}" type="presParOf" srcId="{53AAE61A-EFD6-492C-9F3A-A0100724A7E2}" destId="{B44DFF53-B43D-4406-9DC3-2BBB75061B29}"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45D5C-EF71-424E-A62B-3CFCB043AC9B}">
      <dsp:nvSpPr>
        <dsp:cNvPr id="0" name=""/>
        <dsp:cNvSpPr/>
      </dsp:nvSpPr>
      <dsp:spPr>
        <a:xfrm>
          <a:off x="0" y="558240"/>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Calibri" panose="020F0502020204030204"/>
              <a:ea typeface="+mn-ea"/>
              <a:cs typeface="+mn-cs"/>
            </a:rPr>
            <a:t>Ongoing</a:t>
          </a:r>
        </a:p>
      </dsp:txBody>
      <dsp:txXfrm>
        <a:off x="0" y="558240"/>
        <a:ext cx="2464593" cy="1478756"/>
      </dsp:txXfrm>
    </dsp:sp>
    <dsp:sp modelId="{F12D5DD6-FAF7-4E16-8CD8-574D3A2C1A7E}">
      <dsp:nvSpPr>
        <dsp:cNvPr id="0" name=""/>
        <dsp:cNvSpPr/>
      </dsp:nvSpPr>
      <dsp:spPr>
        <a:xfrm>
          <a:off x="2711053" y="558240"/>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Calibri" panose="020F0502020204030204"/>
              <a:ea typeface="+mn-ea"/>
              <a:cs typeface="+mn-cs"/>
            </a:rPr>
            <a:t>Holistic</a:t>
          </a:r>
        </a:p>
      </dsp:txBody>
      <dsp:txXfrm>
        <a:off x="2711053" y="558240"/>
        <a:ext cx="2464593" cy="1478756"/>
      </dsp:txXfrm>
    </dsp:sp>
    <dsp:sp modelId="{7734D54C-85C9-4FE3-BAA3-DE9C5D729AC8}">
      <dsp:nvSpPr>
        <dsp:cNvPr id="0" name=""/>
        <dsp:cNvSpPr/>
      </dsp:nvSpPr>
      <dsp:spPr>
        <a:xfrm>
          <a:off x="5422106" y="558240"/>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Calibri" panose="020F0502020204030204"/>
              <a:ea typeface="+mn-ea"/>
              <a:cs typeface="+mn-cs"/>
            </a:rPr>
            <a:t>Naturalistic</a:t>
          </a:r>
        </a:p>
      </dsp:txBody>
      <dsp:txXfrm>
        <a:off x="5422106" y="558240"/>
        <a:ext cx="2464593" cy="1478756"/>
      </dsp:txXfrm>
    </dsp:sp>
    <dsp:sp modelId="{0891B565-BEC1-4397-8827-6EDFE38F8DAB}">
      <dsp:nvSpPr>
        <dsp:cNvPr id="0" name=""/>
        <dsp:cNvSpPr/>
      </dsp:nvSpPr>
      <dsp:spPr>
        <a:xfrm>
          <a:off x="1355526" y="2283456"/>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Calibri" panose="020F0502020204030204"/>
              <a:ea typeface="+mn-ea"/>
              <a:cs typeface="+mn-cs"/>
            </a:rPr>
            <a:t>Collaborative</a:t>
          </a:r>
        </a:p>
      </dsp:txBody>
      <dsp:txXfrm>
        <a:off x="1355526" y="2283456"/>
        <a:ext cx="2464593" cy="1478756"/>
      </dsp:txXfrm>
    </dsp:sp>
    <dsp:sp modelId="{B44DFF53-B43D-4406-9DC3-2BBB75061B29}">
      <dsp:nvSpPr>
        <dsp:cNvPr id="0" name=""/>
        <dsp:cNvSpPr/>
      </dsp:nvSpPr>
      <dsp:spPr>
        <a:xfrm>
          <a:off x="4066579" y="2283456"/>
          <a:ext cx="2464593" cy="1478756"/>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Calibri" panose="020F0502020204030204"/>
              <a:ea typeface="+mn-ea"/>
              <a:cs typeface="+mn-cs"/>
            </a:rPr>
            <a:t>Useful</a:t>
          </a:r>
        </a:p>
      </dsp:txBody>
      <dsp:txXfrm>
        <a:off x="4066579" y="2283456"/>
        <a:ext cx="2464593" cy="14787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 name="Google Shape;5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Times New Roman"/>
              <a:buNone/>
            </a:pPr>
            <a:r>
              <a:rPr lang="en-US" dirty="0">
                <a:latin typeface="Times New Roman"/>
                <a:ea typeface="Times New Roman"/>
                <a:cs typeface="Times New Roman"/>
                <a:sym typeface="Times New Roman"/>
              </a:rPr>
              <a:t>A good way to think about it is if you have a pedometer, and it measures the same distance for a walk around the block, no matter how often you take that walk – it is always the same. If someone else uses it to take that same walk, the results are the same – the instrument is reliable.</a:t>
            </a:r>
            <a:endParaRPr dirty="0">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105" name="Google Shape;10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0" dirty="0"/>
              <a:t>These are 4 commonly considered forms of reliability:</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1" dirty="0"/>
              <a:t>Procedural reliability </a:t>
            </a:r>
            <a:r>
              <a:rPr lang="en-US" dirty="0"/>
              <a:t>refers to the extent to which the assessor follows the administrative procedures required by a given assessment, best accomplished by having an observer monitor how the assessment is conducted, </a:t>
            </a:r>
            <a:endParaRPr dirty="0"/>
          </a:p>
          <a:p>
            <a:pPr marL="0" lvl="0" indent="0" algn="l" rtl="0">
              <a:spcBef>
                <a:spcPts val="0"/>
              </a:spcBef>
              <a:spcAft>
                <a:spcPts val="0"/>
              </a:spcAft>
              <a:buNone/>
            </a:pPr>
            <a:r>
              <a:rPr lang="en-US" b="1" dirty="0"/>
              <a:t>Scoring Reliability </a:t>
            </a:r>
            <a:r>
              <a:rPr lang="en-US" dirty="0"/>
              <a:t>is the extent to which scoring judgements and scoring calculations/ summaries are accurate. Accomplished by a second person providing feedback/agreement on what judgements were made to score any given item, and a double-checking of calculations and final summaries.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Test-retest reliability:  </a:t>
            </a:r>
            <a:r>
              <a:rPr lang="en-US" dirty="0"/>
              <a:t>the extent to which scores of a given group of children – tested on two different occasions – are scored similarly over time (e.g., a week or so later).</a:t>
            </a:r>
            <a:endParaRPr dirty="0"/>
          </a:p>
          <a:p>
            <a:pPr marL="0" lvl="0" indent="0" algn="l" rtl="0">
              <a:spcBef>
                <a:spcPts val="0"/>
              </a:spcBef>
              <a:spcAft>
                <a:spcPts val="0"/>
              </a:spcAft>
              <a:buNone/>
            </a:pPr>
            <a:endParaRPr sz="800" dirty="0">
              <a:solidFill>
                <a:schemeClr val="dk1"/>
              </a:solidFill>
              <a:latin typeface="Calibri"/>
              <a:ea typeface="Calibri"/>
              <a:cs typeface="Calibri"/>
              <a:sym typeface="Calibri"/>
            </a:endParaRPr>
          </a:p>
          <a:p>
            <a:pPr marL="0" lvl="0" indent="0" algn="l" rtl="0">
              <a:spcBef>
                <a:spcPts val="0"/>
              </a:spcBef>
              <a:spcAft>
                <a:spcPts val="0"/>
              </a:spcAft>
              <a:buNone/>
            </a:pPr>
            <a:r>
              <a:rPr lang="en-US" sz="800" b="1" dirty="0">
                <a:solidFill>
                  <a:schemeClr val="dk1"/>
                </a:solidFill>
                <a:latin typeface="Calibri"/>
                <a:ea typeface="Calibri"/>
                <a:cs typeface="Calibri"/>
                <a:sym typeface="Calibri"/>
              </a:rPr>
              <a:t>Internal consistency </a:t>
            </a:r>
            <a:r>
              <a:rPr lang="en-US" sz="800" dirty="0">
                <a:solidFill>
                  <a:schemeClr val="dk1"/>
                </a:solidFill>
                <a:latin typeface="Calibri"/>
                <a:ea typeface="Calibri"/>
                <a:cs typeface="Calibri"/>
                <a:sym typeface="Calibri"/>
              </a:rPr>
              <a:t>- Applies whenever multiple items are on the test</a:t>
            </a:r>
            <a:endParaRPr dirty="0"/>
          </a:p>
          <a:p>
            <a:pPr marL="0" lvl="0" indent="0" algn="l" rtl="0">
              <a:spcBef>
                <a:spcPts val="0"/>
              </a:spcBef>
              <a:spcAft>
                <a:spcPts val="0"/>
              </a:spcAft>
              <a:buNone/>
            </a:pPr>
            <a:r>
              <a:rPr lang="en-US" sz="800" dirty="0">
                <a:solidFill>
                  <a:schemeClr val="dk1"/>
                </a:solidFill>
                <a:latin typeface="Calibri"/>
                <a:ea typeface="Calibri"/>
                <a:cs typeface="Calibri"/>
                <a:sym typeface="Calibri"/>
              </a:rPr>
              <a:t>Assumption underlying such tests: </a:t>
            </a:r>
            <a:r>
              <a:rPr lang="en-US" sz="800" i="1" dirty="0">
                <a:solidFill>
                  <a:schemeClr val="dk1"/>
                </a:solidFill>
                <a:latin typeface="Calibri"/>
                <a:ea typeface="Calibri"/>
                <a:cs typeface="Calibri"/>
                <a:sym typeface="Calibri"/>
              </a:rPr>
              <a:t>all the items measure the same thing</a:t>
            </a:r>
            <a:endParaRPr dirty="0"/>
          </a:p>
          <a:p>
            <a:pPr marL="0" lvl="0" indent="0" algn="l" rtl="0">
              <a:spcBef>
                <a:spcPts val="0"/>
              </a:spcBef>
              <a:spcAft>
                <a:spcPts val="0"/>
              </a:spcAft>
              <a:buNone/>
            </a:pPr>
            <a:r>
              <a:rPr lang="en-US" sz="800" dirty="0">
                <a:solidFill>
                  <a:schemeClr val="dk1"/>
                </a:solidFill>
                <a:latin typeface="Calibri"/>
                <a:ea typeface="Calibri"/>
                <a:cs typeface="Calibri"/>
                <a:sym typeface="Calibri"/>
              </a:rPr>
              <a:t>For example – all items in a social-emotional assessment tool capture elements of social-emotional functioning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Inter-rater reliability </a:t>
            </a:r>
            <a:r>
              <a:rPr lang="en-US" dirty="0"/>
              <a:t>- </a:t>
            </a:r>
            <a:r>
              <a:rPr lang="en-US" sz="800" dirty="0">
                <a:solidFill>
                  <a:schemeClr val="dk1"/>
                </a:solidFill>
                <a:latin typeface="Calibri"/>
                <a:ea typeface="Calibri"/>
                <a:cs typeface="Calibri"/>
                <a:sym typeface="Calibri"/>
              </a:rPr>
              <a:t>Important to the extent that </a:t>
            </a:r>
            <a:r>
              <a:rPr lang="en-US" sz="800" i="1" dirty="0">
                <a:solidFill>
                  <a:schemeClr val="dk1"/>
                </a:solidFill>
                <a:latin typeface="Calibri"/>
                <a:ea typeface="Calibri"/>
                <a:cs typeface="Calibri"/>
                <a:sym typeface="Calibri"/>
              </a:rPr>
              <a:t>judgment</a:t>
            </a:r>
            <a:r>
              <a:rPr lang="en-US" sz="800" dirty="0">
                <a:solidFill>
                  <a:schemeClr val="dk1"/>
                </a:solidFill>
                <a:latin typeface="Calibri"/>
                <a:ea typeface="Calibri"/>
                <a:cs typeface="Calibri"/>
                <a:sym typeface="Calibri"/>
              </a:rPr>
              <a:t> is required for scoring</a:t>
            </a:r>
            <a:endParaRPr dirty="0"/>
          </a:p>
          <a:p>
            <a:pPr marL="0" marR="0" lvl="0" indent="0" algn="l" rtl="0">
              <a:lnSpc>
                <a:spcPct val="100000"/>
              </a:lnSpc>
              <a:spcBef>
                <a:spcPts val="0"/>
              </a:spcBef>
              <a:spcAft>
                <a:spcPts val="0"/>
              </a:spcAft>
              <a:buClr>
                <a:schemeClr val="dk1"/>
              </a:buClr>
              <a:buSzPts val="800"/>
              <a:buFont typeface="Calibri"/>
              <a:buNone/>
            </a:pPr>
            <a:r>
              <a:rPr lang="en-US" sz="800" dirty="0">
                <a:solidFill>
                  <a:schemeClr val="dk1"/>
                </a:solidFill>
                <a:latin typeface="Calibri"/>
                <a:ea typeface="Calibri"/>
                <a:cs typeface="Calibri"/>
                <a:sym typeface="Calibri"/>
              </a:rPr>
              <a:t>Answers the question - how closely do independent observers agree when using this tool?</a:t>
            </a:r>
            <a:endParaRPr dirty="0"/>
          </a:p>
          <a:p>
            <a:pPr marL="0" lvl="0" indent="0" algn="l" rtl="0">
              <a:spcBef>
                <a:spcPts val="0"/>
              </a:spcBef>
              <a:spcAft>
                <a:spcPts val="0"/>
              </a:spcAft>
              <a:buNone/>
            </a:pPr>
            <a:endParaRPr sz="800" dirty="0">
              <a:solidFill>
                <a:schemeClr val="dk1"/>
              </a:solidFill>
              <a:latin typeface="Calibri"/>
              <a:ea typeface="Calibri"/>
              <a:cs typeface="Calibri"/>
              <a:sym typeface="Calibri"/>
            </a:endParaRPr>
          </a:p>
          <a:p>
            <a:pPr marL="0" lvl="0" indent="0" algn="l" rtl="0">
              <a:spcBef>
                <a:spcPts val="0"/>
              </a:spcBef>
              <a:spcAft>
                <a:spcPts val="0"/>
              </a:spcAft>
              <a:buNone/>
            </a:pPr>
            <a:r>
              <a:rPr lang="en-US" sz="800" dirty="0">
                <a:solidFill>
                  <a:schemeClr val="dk1"/>
                </a:solidFill>
                <a:latin typeface="Calibri"/>
                <a:ea typeface="Calibri"/>
                <a:cs typeface="Calibri"/>
                <a:sym typeface="Calibri"/>
              </a:rPr>
              <a:t>Controls for subjectivity</a:t>
            </a:r>
            <a:endParaRPr dirty="0"/>
          </a:p>
          <a:p>
            <a:pPr marL="0" lvl="0" indent="0" algn="l" rtl="0">
              <a:spcBef>
                <a:spcPts val="0"/>
              </a:spcBef>
              <a:spcAft>
                <a:spcPts val="0"/>
              </a:spcAft>
              <a:buNone/>
            </a:pPr>
            <a:r>
              <a:rPr lang="en-US" sz="800" dirty="0">
                <a:solidFill>
                  <a:schemeClr val="dk1"/>
                </a:solidFill>
                <a:latin typeface="Calibri"/>
                <a:ea typeface="Calibri"/>
                <a:cs typeface="Calibri"/>
                <a:sym typeface="Calibri"/>
              </a:rPr>
              <a:t>Can be performed at different levels of complexity.</a:t>
            </a:r>
            <a:endParaRPr dirty="0"/>
          </a:p>
          <a:p>
            <a:pPr marL="0" lvl="0" indent="0" algn="l" rtl="0">
              <a:spcBef>
                <a:spcPts val="0"/>
              </a:spcBef>
              <a:spcAft>
                <a:spcPts val="0"/>
              </a:spcAft>
              <a:buNone/>
            </a:pPr>
            <a:endParaRPr dirty="0"/>
          </a:p>
        </p:txBody>
      </p:sp>
      <p:sp>
        <p:nvSpPr>
          <p:cNvPr id="113" name="Google Shape;11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Another component of an assessment’s psychometric profile is validity:</a:t>
            </a:r>
            <a:endParaRPr dirty="0"/>
          </a:p>
          <a:p>
            <a:pPr marL="0" lvl="0" indent="0" algn="l" rtl="0">
              <a:spcBef>
                <a:spcPts val="0"/>
              </a:spcBef>
              <a:spcAft>
                <a:spcPts val="0"/>
              </a:spcAft>
              <a:buNone/>
            </a:pPr>
            <a:endParaRPr dirty="0"/>
          </a:p>
        </p:txBody>
      </p:sp>
      <p:sp>
        <p:nvSpPr>
          <p:cNvPr id="120" name="Google Shape;12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Although our pedometer shows reliability, it needs to correctly measure the actual distance</a:t>
            </a:r>
            <a:endParaRPr dirty="0"/>
          </a:p>
          <a:p>
            <a:pPr marL="0" lvl="0" indent="0" algn="l" rtl="0">
              <a:spcBef>
                <a:spcPts val="0"/>
              </a:spcBef>
              <a:spcAft>
                <a:spcPts val="0"/>
              </a:spcAft>
              <a:buNone/>
            </a:pPr>
            <a:r>
              <a:rPr lang="en-US" dirty="0"/>
              <a:t>If it consistently measures your half-mile track as a quarter-mile distance, it is not a valid instrument – although it is reliable!</a:t>
            </a:r>
            <a:endParaRPr dirty="0"/>
          </a:p>
          <a:p>
            <a:pPr marL="0" lvl="0" indent="0" algn="l" rtl="0">
              <a:spcBef>
                <a:spcPts val="0"/>
              </a:spcBef>
              <a:spcAft>
                <a:spcPts val="0"/>
              </a:spcAft>
              <a:buNone/>
            </a:pPr>
            <a:endParaRPr dirty="0"/>
          </a:p>
        </p:txBody>
      </p:sp>
      <p:sp>
        <p:nvSpPr>
          <p:cNvPr id="127" name="Google Shape;12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These are types of validity we often consider for the assessments we use:</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1" dirty="0"/>
              <a:t>Content validity </a:t>
            </a:r>
            <a:r>
              <a:rPr lang="en-US" dirty="0"/>
              <a:t>– how well does the assessment fit with what is known about what is being measured?  Relies on expert judgement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Criterion validity</a:t>
            </a:r>
            <a:r>
              <a:rPr lang="en-US" dirty="0"/>
              <a:t>: Determining how well a given assessment corresponds to another validated assessment that measures the same thing across populations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Construct validity</a:t>
            </a:r>
            <a:r>
              <a:rPr lang="en-US" dirty="0"/>
              <a:t>: Based on an accumulation of research results about a given concept that is being measured.</a:t>
            </a:r>
            <a:endParaRPr dirty="0"/>
          </a:p>
          <a:p>
            <a:pPr marL="0" lvl="0" indent="0" algn="l" rtl="0">
              <a:spcBef>
                <a:spcPts val="0"/>
              </a:spcBef>
              <a:spcAft>
                <a:spcPts val="0"/>
              </a:spcAft>
              <a:buNone/>
            </a:pPr>
            <a:r>
              <a:rPr lang="en-US" dirty="0"/>
              <a:t> Shows high </a:t>
            </a:r>
            <a:r>
              <a:rPr lang="en-US" i="1" dirty="0"/>
              <a:t>convergent validity </a:t>
            </a:r>
            <a:r>
              <a:rPr lang="en-US" dirty="0"/>
              <a:t>when an assessment shows a high correlation with other tests measuring the same construct across populations, and good </a:t>
            </a:r>
            <a:r>
              <a:rPr lang="en-US" i="1" dirty="0"/>
              <a:t>discriminative validity </a:t>
            </a:r>
            <a:r>
              <a:rPr lang="en-US" dirty="0"/>
              <a:t>when it demonstrates a low correlation with test that measure different constructs when measured across populations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Instructional validity </a:t>
            </a:r>
            <a:r>
              <a:rPr lang="en-US" dirty="0"/>
              <a:t>– The extent to which an assessment tool provides useful information for planning intervention/instruction programming for young children with disabilities. </a:t>
            </a:r>
            <a:endParaRPr dirty="0"/>
          </a:p>
          <a:p>
            <a:pPr marL="0" lvl="0" indent="0" algn="l" rtl="0">
              <a:spcBef>
                <a:spcPts val="0"/>
              </a:spcBef>
              <a:spcAft>
                <a:spcPts val="0"/>
              </a:spcAft>
              <a:buNone/>
            </a:pPr>
            <a:r>
              <a:rPr lang="en-US" dirty="0"/>
              <a:t>This might be done by asking groups of EI/ECSE providers and teachers to rate how useful the assessment results were for the purpose of intervention planning</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Social validity/acceptability</a:t>
            </a:r>
            <a:r>
              <a:rPr lang="en-US" dirty="0"/>
              <a:t>: arguably one of the most important forms of validity – </a:t>
            </a:r>
            <a:r>
              <a:rPr lang="en-US" sz="1200" b="0" i="1" dirty="0">
                <a:solidFill>
                  <a:schemeClr val="dk1"/>
                </a:solidFill>
                <a:latin typeface="Calibri"/>
                <a:ea typeface="Calibri"/>
                <a:cs typeface="Calibri"/>
                <a:sym typeface="Calibri"/>
              </a:rPr>
              <a:t>Social validity</a:t>
            </a:r>
            <a:r>
              <a:rPr lang="en-US" sz="1200" b="0" i="0" dirty="0">
                <a:solidFill>
                  <a:schemeClr val="dk1"/>
                </a:solidFill>
                <a:latin typeface="Calibri"/>
                <a:ea typeface="Calibri"/>
                <a:cs typeface="Calibri"/>
                <a:sym typeface="Calibri"/>
              </a:rPr>
              <a:t> refers to the acceptability of and satisfaction with an intervention or assessment procedure, gained through soliciting the judgments of individual consumers, participants, and implementers of the procedures (e.g., parents, children, and professionals). Does the assessment items/tasks and procedures make sense to the child/family in the context of that family’s experiences culture? Is the assessment in the primary language of the child taking the test? Does the assessment use object and words that the child is familiar with across his or her own everyday routines?</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dirty="0"/>
              <a:t> </a:t>
            </a:r>
            <a:endParaRPr dirty="0"/>
          </a:p>
          <a:p>
            <a:pPr marL="0" lvl="0" indent="0" algn="l" rtl="0">
              <a:spcBef>
                <a:spcPts val="0"/>
              </a:spcBef>
              <a:spcAft>
                <a:spcPts val="0"/>
              </a:spcAft>
              <a:buNone/>
            </a:pPr>
            <a:r>
              <a:rPr lang="en-US" dirty="0"/>
              <a:t>Bagnato SJ, Goins DD, Pretti-Frontczak K, Neisworth JT. Authentic Assessment as “Best Practice” for Early Childhood Intervention: National Consumer Social Validity Research. Topics in Early Childhood Special Education. 2014;34(2):116-127. doi:10.1177/0271121414523652</a:t>
            </a:r>
            <a:endParaRPr dirty="0"/>
          </a:p>
          <a:p>
            <a:pPr marL="0" lvl="0" indent="0" algn="l" rtl="0">
              <a:spcBef>
                <a:spcPts val="0"/>
              </a:spcBef>
              <a:spcAft>
                <a:spcPts val="0"/>
              </a:spcAft>
              <a:buNone/>
            </a:pPr>
            <a:r>
              <a:rPr lang="en-US" dirty="0"/>
              <a:t> </a:t>
            </a:r>
            <a:endParaRPr dirty="0"/>
          </a:p>
          <a:p>
            <a:pPr marL="0" lvl="0" indent="0" algn="l" rtl="0">
              <a:spcBef>
                <a:spcPts val="0"/>
              </a:spcBef>
              <a:spcAft>
                <a:spcPts val="0"/>
              </a:spcAft>
              <a:buNone/>
            </a:pPr>
            <a:endParaRPr dirty="0"/>
          </a:p>
          <a:p>
            <a:pPr marL="457200" lvl="1" indent="0" algn="l" rtl="0">
              <a:spcBef>
                <a:spcPts val="0"/>
              </a:spcBef>
              <a:spcAft>
                <a:spcPts val="0"/>
              </a:spcAft>
              <a:buNone/>
            </a:pPr>
            <a:r>
              <a:rPr lang="en-US" sz="3200" dirty="0">
                <a:solidFill>
                  <a:schemeClr val="dk1"/>
                </a:solidFill>
                <a:latin typeface="Calibri"/>
                <a:ea typeface="Calibri"/>
                <a:cs typeface="Calibri"/>
                <a:sym typeface="Calibri"/>
              </a:rPr>
              <a:t>Were the right questions asked?</a:t>
            </a:r>
            <a:endParaRPr dirty="0"/>
          </a:p>
          <a:p>
            <a:pPr marL="457200" lvl="1" indent="0" algn="l" rtl="0">
              <a:spcBef>
                <a:spcPts val="0"/>
              </a:spcBef>
              <a:spcAft>
                <a:spcPts val="0"/>
              </a:spcAft>
              <a:buNone/>
            </a:pPr>
            <a:r>
              <a:rPr lang="en-US" sz="3200" dirty="0">
                <a:solidFill>
                  <a:schemeClr val="dk1"/>
                </a:solidFill>
                <a:latin typeface="Calibri"/>
                <a:ea typeface="Calibri"/>
                <a:cs typeface="Calibri"/>
                <a:sym typeface="Calibri"/>
              </a:rPr>
              <a:t>Was it inclusive? </a:t>
            </a:r>
            <a:endParaRPr dirty="0"/>
          </a:p>
          <a:p>
            <a:pPr marL="457200" lvl="1" indent="0" algn="l" rtl="0">
              <a:spcBef>
                <a:spcPts val="0"/>
              </a:spcBef>
              <a:spcAft>
                <a:spcPts val="0"/>
              </a:spcAft>
              <a:buNone/>
            </a:pPr>
            <a:r>
              <a:rPr lang="en-US" sz="3200" dirty="0">
                <a:solidFill>
                  <a:schemeClr val="dk1"/>
                </a:solidFill>
                <a:latin typeface="Calibri"/>
                <a:ea typeface="Calibri"/>
                <a:cs typeface="Calibri"/>
                <a:sym typeface="Calibri"/>
              </a:rPr>
              <a:t>Does it correlate with other validated tools?</a:t>
            </a:r>
            <a:endParaRPr dirty="0"/>
          </a:p>
          <a:p>
            <a:pPr marL="0" lvl="0" indent="0" algn="l" rtl="0">
              <a:spcBef>
                <a:spcPts val="0"/>
              </a:spcBef>
              <a:spcAft>
                <a:spcPts val="0"/>
              </a:spcAft>
              <a:buNone/>
            </a:pPr>
            <a:endParaRPr dirty="0"/>
          </a:p>
        </p:txBody>
      </p:sp>
      <p:sp>
        <p:nvSpPr>
          <p:cNvPr id="135" name="Google Shape;13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Support discussion around the fact that stacking 3 small wooden blocks is not an interesting activity for most toddlers, for whom this item is typically geared to, especially when a stranger is asking the child to do it. Many children will do it but many will not see it as an interesting activity. So </a:t>
            </a:r>
            <a:r>
              <a:rPr lang="en-US" b="1" dirty="0"/>
              <a:t>social validity/acceptability </a:t>
            </a:r>
            <a:r>
              <a:rPr lang="en-US" dirty="0"/>
              <a:t>is in question even though the item has been proven to measure the broad concept of a specific motor skill.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Instructional validity: </a:t>
            </a:r>
            <a:r>
              <a:rPr lang="en-US" dirty="0"/>
              <a:t>Does the item “stacks three blocks” lead families and educators to meaningful instructional planning in an explicit way?  Are there other ways to identify how a child is using fine motor skills to inform program planning? What other behaviors might you want to observe if a child isn’t interested in stacking small wooden blocks?</a:t>
            </a:r>
            <a:endParaRPr dirty="0"/>
          </a:p>
        </p:txBody>
      </p:sp>
      <p:sp>
        <p:nvSpPr>
          <p:cNvPr id="142" name="Google Shape;14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Beyond evaluating the psychometrics of the assessment tools, you are considering, it is important to understand how the use of informal and formal assessments can converge to complement each other and provide a full picture of a child’s developmental capacities</a:t>
            </a:r>
            <a:endParaRPr dirty="0"/>
          </a:p>
        </p:txBody>
      </p:sp>
      <p:sp>
        <p:nvSpPr>
          <p:cNvPr id="149" name="Google Shape;149;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 most instances, you will be using both formal and informal forms of assessment across functions of assessment – eligibility, program planning, progress monitoring and evaluation.</a:t>
            </a:r>
            <a:endParaRPr/>
          </a:p>
          <a:p>
            <a:pPr marL="0" lvl="0" indent="0" algn="l" rtl="0">
              <a:spcBef>
                <a:spcPts val="0"/>
              </a:spcBef>
              <a:spcAft>
                <a:spcPts val="0"/>
              </a:spcAft>
              <a:buNone/>
            </a:pPr>
            <a:endParaRPr/>
          </a:p>
          <a:p>
            <a:pPr marL="0" lvl="0" indent="0" algn="l" rtl="0">
              <a:spcBef>
                <a:spcPts val="0"/>
              </a:spcBef>
              <a:spcAft>
                <a:spcPts val="0"/>
              </a:spcAft>
              <a:buNone/>
            </a:pPr>
            <a:r>
              <a:rPr lang="en-US"/>
              <a:t>(Facilitator reads text in each of the two boxes aloud).</a:t>
            </a:r>
            <a:endParaRPr/>
          </a:p>
        </p:txBody>
      </p:sp>
      <p:sp>
        <p:nvSpPr>
          <p:cNvPr id="156" name="Google Shape;15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Formal measures are used for the purpose of determining eligibility, or to qualify a child for new services if they currently have an IFSP or IEP.  These measures can often be used for program planning.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As a rule, early education programs, including inclusive and specialized education programs, require formal assessment at regular intervals to document effectiveness, an element of accountability. These are often in the form of a summative achievement tests that measure attainment of specific standards, e.g., Common Core. Alternatives exist for these tests in every state for children for whom these tests are not adequately sensitive or appropriate. These tests are not useful for program planning or progress monitoring.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Formal assessments are also built into many curriculum frameworks, such as </a:t>
            </a:r>
            <a:r>
              <a:rPr lang="en-US" sz="1200" b="0" i="0" dirty="0">
                <a:solidFill>
                  <a:schemeClr val="dk1"/>
                </a:solidFill>
                <a:latin typeface="Calibri"/>
                <a:ea typeface="Calibri"/>
                <a:cs typeface="Calibri"/>
                <a:sym typeface="Calibri"/>
              </a:rPr>
              <a:t>The Head Start Early Learning Outcomes Framework: Ages Birth to Five (ELOF), High Scope - or the Creative Curriculum framework - which specifically supports special education objectives. Disability-specific programs such as the LEAP model curriculum framework, or the Early Start Denver model also include the use of validated assessments that provide ongoing formative information.</a:t>
            </a:r>
            <a:endParaRPr dirty="0"/>
          </a:p>
        </p:txBody>
      </p:sp>
      <p:sp>
        <p:nvSpPr>
          <p:cNvPr id="166" name="Google Shape;166;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use of informal assessment is a critical piece of progress monitoring on a daily and weekly basis.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Data collected daily/weekly across routines inform whether intervention or instructional strategies are impacting behavioral or educational targets. For Part C providers, families can share ideas about how best to collect ongoing data in the home. For example, using a counting clicker or app, or keeping a simple frequency form attached to the refrigerator.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This informal data should always be shared in an ongoing manner with all members of the child’s team, especially families.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Individualized informal and ongoing data collection ensures that intervention/instruction is having the desired impact on a child’s development and functional goals and ensures that need modifications are implemented in a timely way.</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73" name="Google Shape;173;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6816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Effective data collection that focuses on within reach and measurable short-term goals ensures/helps families and educators see and appreciate the smaller steps towards success! This empowers both the child, the family, and the early education providers to continue fidelity implementation.</a:t>
            </a:r>
            <a:endParaRPr dirty="0"/>
          </a:p>
          <a:p>
            <a:pPr marL="0" lvl="0" indent="0" algn="l" rtl="0">
              <a:spcBef>
                <a:spcPts val="0"/>
              </a:spcBef>
              <a:spcAft>
                <a:spcPts val="0"/>
              </a:spcAft>
              <a:buNone/>
            </a:pPr>
            <a:endParaRPr dirty="0"/>
          </a:p>
        </p:txBody>
      </p:sp>
      <p:sp>
        <p:nvSpPr>
          <p:cNvPr id="180" name="Google Shape;180;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image describes the relationship of formal and informal relationship by showing 2 overlapping circles. The point of overlap is where the benefit of using both forms of assessment lies. When both forms of assessment are RELIABLE, VALID, UNBIASED, RELEVANT, AND INTENTIONAL as described in the blue rectangle, we know that best-practice assessment is being used.</a:t>
            </a:r>
            <a:endParaRPr/>
          </a:p>
          <a:p>
            <a:pPr marL="0" lvl="0" indent="0" algn="l" rtl="0">
              <a:spcBef>
                <a:spcPts val="0"/>
              </a:spcBef>
              <a:spcAft>
                <a:spcPts val="0"/>
              </a:spcAft>
              <a:buNone/>
            </a:pPr>
            <a:endParaRPr/>
          </a:p>
          <a:p>
            <a:pPr marL="0" lvl="0" indent="0" algn="l" rtl="0">
              <a:spcBef>
                <a:spcPts val="0"/>
              </a:spcBef>
              <a:spcAft>
                <a:spcPts val="0"/>
              </a:spcAft>
              <a:buNone/>
            </a:pPr>
            <a:r>
              <a:rPr lang="en-US"/>
              <a:t>Assessment tools, whether they are formal assessments like the Battelle Developmental Inventory or an informal assessment like a parent interview or an individualized rating scale -  provide feedback. </a:t>
            </a:r>
            <a:endParaRPr/>
          </a:p>
          <a:p>
            <a:pPr marL="0" lvl="0" indent="0" algn="l" rtl="0">
              <a:spcBef>
                <a:spcPts val="0"/>
              </a:spcBef>
              <a:spcAft>
                <a:spcPts val="0"/>
              </a:spcAft>
              <a:buNone/>
            </a:pPr>
            <a:endParaRPr/>
          </a:p>
          <a:p>
            <a:pPr marL="0" lvl="0" indent="0" algn="l" rtl="0">
              <a:spcBef>
                <a:spcPts val="0"/>
              </a:spcBef>
              <a:spcAft>
                <a:spcPts val="0"/>
              </a:spcAft>
              <a:buNone/>
            </a:pPr>
            <a:r>
              <a:rPr lang="en-US"/>
              <a:t>Using BOTH types of assessments creates a broad picture of the child’s abilities -  which can be used to inform IFSP/IEP goals. This combination of several forms of assessment is called “convergent” assessment</a:t>
            </a:r>
            <a:endParaRPr/>
          </a:p>
        </p:txBody>
      </p:sp>
      <p:sp>
        <p:nvSpPr>
          <p:cNvPr id="187" name="Google Shape;187;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(Facilitator can read the quote aloud).</a:t>
            </a:r>
            <a:endParaRPr/>
          </a:p>
          <a:p>
            <a:pPr marL="0" lvl="0" indent="0" algn="l" rtl="0">
              <a:spcBef>
                <a:spcPts val="0"/>
              </a:spcBef>
              <a:spcAft>
                <a:spcPts val="0"/>
              </a:spcAft>
              <a:buNone/>
            </a:pPr>
            <a:endParaRPr/>
          </a:p>
          <a:p>
            <a:pPr marL="0" lvl="0" indent="0" algn="l" rtl="0">
              <a:spcBef>
                <a:spcPts val="0"/>
              </a:spcBef>
              <a:spcAft>
                <a:spcPts val="0"/>
              </a:spcAft>
              <a:buNone/>
            </a:pPr>
            <a:r>
              <a:rPr lang="en-US"/>
              <a:t>When we have determined that individual assessment tools are appropriate for the child we are evaluating, we must then make sure that we are creating a fully representational picture of that child and his or her environment. </a:t>
            </a:r>
            <a:endParaRPr/>
          </a:p>
          <a:p>
            <a:pPr marL="0" lvl="0" indent="0" algn="l" rtl="0">
              <a:spcBef>
                <a:spcPts val="0"/>
              </a:spcBef>
              <a:spcAft>
                <a:spcPts val="0"/>
              </a:spcAft>
              <a:buNone/>
            </a:pPr>
            <a:endParaRPr/>
          </a:p>
          <a:p>
            <a:pPr marL="0" lvl="0" indent="0" algn="l" rtl="0">
              <a:spcBef>
                <a:spcPts val="0"/>
              </a:spcBef>
              <a:spcAft>
                <a:spcPts val="0"/>
              </a:spcAft>
              <a:buNone/>
            </a:pPr>
            <a:r>
              <a:rPr lang="en-US"/>
              <a:t>We do that through the use of authentic assessment.</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600"/>
              <a:buFont typeface="Calibri"/>
              <a:buNone/>
            </a:pPr>
            <a:br>
              <a:rPr lang="en-US" sz="1600"/>
            </a:br>
            <a:r>
              <a:rPr lang="en-US" sz="1200">
                <a:solidFill>
                  <a:schemeClr val="dk1"/>
                </a:solidFill>
                <a:latin typeface="Calibri"/>
                <a:ea typeface="Calibri"/>
                <a:cs typeface="Calibri"/>
                <a:sym typeface="Calibri"/>
              </a:rPr>
              <a:t>Bagnato, S. J., &amp; Yeh-Ho, H. (2006). High-stakes testing with preschool children: Violation of professional standards for evidence-based practice in early childhood intervention. </a:t>
            </a:r>
            <a:r>
              <a:rPr lang="en-US" sz="1200" i="1">
                <a:solidFill>
                  <a:schemeClr val="dk1"/>
                </a:solidFill>
                <a:latin typeface="Calibri"/>
                <a:ea typeface="Calibri"/>
                <a:cs typeface="Calibri"/>
                <a:sym typeface="Calibri"/>
              </a:rPr>
              <a:t>International Journal of Educational Policy, 3(1), 2343, p. 29</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99" name="Google Shape;19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will read the characteristics of authentic assessment aloud)</a:t>
            </a:r>
            <a:endParaRPr dirty="0"/>
          </a:p>
        </p:txBody>
      </p:sp>
      <p:sp>
        <p:nvSpPr>
          <p:cNvPr id="206" name="Google Shape;206;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Let’s take a look at this video about authentic assessment. As you watch, notice how this Part C PT provider talks about using observation as a key part of her authentic assessment practice. </a:t>
            </a:r>
            <a:endParaRPr dirty="0"/>
          </a:p>
          <a:p>
            <a:pPr marL="0" lvl="0" indent="0" algn="l" rtl="0">
              <a:spcBef>
                <a:spcPts val="0"/>
              </a:spcBef>
              <a:spcAft>
                <a:spcPts val="0"/>
              </a:spcAft>
              <a:buNone/>
            </a:pPr>
            <a:r>
              <a:rPr lang="en-US" dirty="0"/>
              <a:t>What might the use of authentic assessment look like in the context of Part B/619 assessment in preschool settings?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https://youtu.be/CjE3tSxhDDg</a:t>
            </a:r>
            <a:endParaRPr dirty="0"/>
          </a:p>
        </p:txBody>
      </p:sp>
      <p:sp>
        <p:nvSpPr>
          <p:cNvPr id="256" name="Google Shape;256;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 name="Google Shape;5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Facilitators: Support the notion that video can document the way an assessment was conducted as was intended to, can be used to corroborate clinical judgement with other providers, can provide a full and layered picture of the ways children engage with and learn from their physical and social environment. Video can document the 5 functions of authentic assessment. </a:t>
            </a:r>
            <a:endParaRPr/>
          </a:p>
        </p:txBody>
      </p:sp>
      <p:sp>
        <p:nvSpPr>
          <p:cNvPr id="270" name="Google Shape;270;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use of video can provide valuable and objective data for an authentic assessment process especially when using a play-based approach</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https://youtu.be/uqzOTWJITlU</a:t>
            </a:r>
            <a:endParaRPr dirty="0"/>
          </a:p>
        </p:txBody>
      </p:sp>
      <p:sp>
        <p:nvSpPr>
          <p:cNvPr id="263" name="Google Shape;263;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https://journals.sagepub.com/doi/10.1177/0271121414523652</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https://www.cde.state.co.us/resultsmatter/rmvideoseries</a:t>
            </a:r>
            <a:endParaRPr dirty="0"/>
          </a:p>
        </p:txBody>
      </p:sp>
      <p:sp>
        <p:nvSpPr>
          <p:cNvPr id="277" name="Google Shape;277;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https://www.veipd.org/earlyintervention/2018/10/30/an_invisible_bridge/</a:t>
            </a:r>
          </a:p>
          <a:p>
            <a:pPr marL="0" lvl="0" indent="0" algn="l" rtl="0">
              <a:spcBef>
                <a:spcPts val="0"/>
              </a:spcBef>
              <a:spcAft>
                <a:spcPts val="0"/>
              </a:spcAft>
              <a:buNone/>
            </a:pPr>
            <a:r>
              <a:rPr lang="en-US" dirty="0"/>
              <a:t>https://ecpcta.org/curriculum-module/standard-4-assessment-processes/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https://www.pearson.com/us/higher-education/program/Mc-Lean-Assessing-Infants-and-Preschoolers-with-Special-Needs-3rd-Edition/PGM57671.html </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r>
              <a:rPr lang="en-US" sz="1200" b="0" i="0" u="none" strike="noStrike" cap="none" dirty="0">
                <a:solidFill>
                  <a:schemeClr val="dk1"/>
                </a:solidFill>
                <a:effectLst/>
                <a:latin typeface="Calibri"/>
                <a:ea typeface="Calibri"/>
                <a:cs typeface="Calibri"/>
                <a:sym typeface="Calibri"/>
              </a:rPr>
              <a:t>Bailey, D. B., &amp; Nabors, L. A. (1996). Tests and test development. In M. McLean, D. B. Bailey, &amp; M. </a:t>
            </a:r>
            <a:r>
              <a:rPr lang="en-US" sz="1200" b="0" i="0" u="none" strike="noStrike" cap="none" dirty="0" err="1">
                <a:solidFill>
                  <a:schemeClr val="dk1"/>
                </a:solidFill>
                <a:effectLst/>
                <a:latin typeface="Calibri"/>
                <a:ea typeface="Calibri"/>
                <a:cs typeface="Calibri"/>
                <a:sym typeface="Calibri"/>
              </a:rPr>
              <a:t>Wolery</a:t>
            </a:r>
            <a:r>
              <a:rPr lang="en-US" sz="1200" b="0" i="0" u="none" strike="noStrike" cap="none" dirty="0">
                <a:solidFill>
                  <a:schemeClr val="dk1"/>
                </a:solidFill>
                <a:effectLst/>
                <a:latin typeface="Calibri"/>
                <a:ea typeface="Calibri"/>
                <a:cs typeface="Calibri"/>
                <a:sym typeface="Calibri"/>
              </a:rPr>
              <a:t> (Eds.), </a:t>
            </a:r>
            <a:r>
              <a:rPr lang="en-US" sz="1200" b="0" i="1" u="none" strike="noStrike" cap="none" dirty="0">
                <a:solidFill>
                  <a:schemeClr val="dk1"/>
                </a:solidFill>
                <a:effectLst/>
                <a:latin typeface="Calibri"/>
                <a:ea typeface="Calibri"/>
                <a:cs typeface="Calibri"/>
                <a:sym typeface="Calibri"/>
              </a:rPr>
              <a:t>Assessing infants and preschoolers with special needs</a:t>
            </a:r>
            <a:r>
              <a:rPr lang="en-US" sz="1200" b="0" i="0" u="none" strike="noStrike" cap="none" dirty="0">
                <a:solidFill>
                  <a:schemeClr val="dk1"/>
                </a:solidFill>
                <a:effectLst/>
                <a:latin typeface="Calibri"/>
                <a:ea typeface="Calibri"/>
                <a:cs typeface="Calibri"/>
                <a:sym typeface="Calibri"/>
              </a:rPr>
              <a:t> (pp. 23-45). Englewood Cliffs, NJ: Merrill.</a:t>
            </a:r>
          </a:p>
          <a:p>
            <a:pPr marL="0" lvl="0" indent="0" algn="l" rtl="0">
              <a:spcBef>
                <a:spcPts val="0"/>
              </a:spcBef>
              <a:spcAft>
                <a:spcPts val="0"/>
              </a:spcAft>
              <a:buNone/>
            </a:pPr>
            <a:endParaRPr dirty="0"/>
          </a:p>
        </p:txBody>
      </p:sp>
      <p:sp>
        <p:nvSpPr>
          <p:cNvPr id="284" name="Google Shape;284;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0" name="Google Shape;290;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 name="Google Shape;6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solidFill>
                  <a:schemeClr val="dk1"/>
                </a:solidFill>
                <a:latin typeface="Calibri"/>
                <a:ea typeface="Calibri"/>
                <a:cs typeface="Calibri"/>
                <a:sym typeface="Calibri"/>
              </a:rPr>
              <a:t>EI/ECSE professionals need to select and evaluate appropriate assessment measures</a:t>
            </a:r>
            <a:endParaRPr/>
          </a:p>
          <a:p>
            <a:pPr marL="0" lvl="0" indent="0" algn="l" rtl="0">
              <a:spcBef>
                <a:spcPts val="0"/>
              </a:spcBef>
              <a:spcAft>
                <a:spcPts val="0"/>
              </a:spcAft>
              <a:buNone/>
            </a:pPr>
            <a:r>
              <a:rPr lang="en-US" sz="1800">
                <a:solidFill>
                  <a:schemeClr val="dk1"/>
                </a:solidFill>
                <a:latin typeface="Calibri"/>
                <a:ea typeface="Calibri"/>
                <a:cs typeface="Calibri"/>
                <a:sym typeface="Calibri"/>
              </a:rPr>
              <a:t>Should understand limitations of assessment measures esp. when used with diverse populations of children</a:t>
            </a:r>
            <a:endParaRPr/>
          </a:p>
          <a:p>
            <a:pPr marL="0" lvl="0" indent="0" algn="l" rtl="0">
              <a:spcBef>
                <a:spcPts val="0"/>
              </a:spcBef>
              <a:spcAft>
                <a:spcPts val="0"/>
              </a:spcAft>
              <a:buNone/>
            </a:pPr>
            <a:r>
              <a:rPr lang="en-US" sz="1800">
                <a:solidFill>
                  <a:schemeClr val="dk1"/>
                </a:solidFill>
                <a:latin typeface="Calibri"/>
                <a:ea typeface="Calibri"/>
                <a:cs typeface="Calibri"/>
                <a:sym typeface="Calibri"/>
              </a:rPr>
              <a:t>Cross-disciplinary professionals need shared understanding of what assessment results mean, their limitations, and how to explain simply to families</a:t>
            </a:r>
            <a:endParaRPr/>
          </a:p>
          <a:p>
            <a:pPr marL="0" lvl="0" indent="0" algn="l" rtl="0">
              <a:spcBef>
                <a:spcPts val="0"/>
              </a:spcBef>
              <a:spcAft>
                <a:spcPts val="0"/>
              </a:spcAft>
              <a:buNone/>
            </a:pPr>
            <a:endParaRPr/>
          </a:p>
        </p:txBody>
      </p:sp>
      <p:sp>
        <p:nvSpPr>
          <p:cNvPr id="71" name="Google Shape;7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Although we often think of the standardized assessments we use to evaluate young children in EI/ECSE as fully evidence-based and appropriate for the children we serve, the research supporting early childhood assessment tools as a whole is “weak, and often nonexistent” (</a:t>
            </a:r>
            <a:r>
              <a:rPr lang="en-US" dirty="0" err="1"/>
              <a:t>Bagnato</a:t>
            </a:r>
            <a:r>
              <a:rPr lang="en-US" dirty="0"/>
              <a:t> et al., 2014). </a:t>
            </a:r>
            <a:endParaRPr dirty="0"/>
          </a:p>
        </p:txBody>
      </p:sp>
      <p:sp>
        <p:nvSpPr>
          <p:cNvPr id="78" name="Google Shape;7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Psychometrics is an umbrella term for all of the ways we evaluate the usefulness and effectiveness of assessment instruments</a:t>
            </a:r>
            <a:endParaRPr dirty="0"/>
          </a:p>
        </p:txBody>
      </p:sp>
      <p:sp>
        <p:nvSpPr>
          <p:cNvPr id="91" name="Google Shape;9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Times New Roman"/>
              <a:buNone/>
            </a:pPr>
            <a:r>
              <a:rPr lang="en-US" i="0" dirty="0">
                <a:latin typeface="Times New Roman"/>
                <a:ea typeface="Times New Roman"/>
                <a:cs typeface="Times New Roman"/>
                <a:sym typeface="Times New Roman"/>
              </a:rPr>
              <a:t>Let’s start with the concept of reliability. </a:t>
            </a:r>
            <a:endParaRPr i="0" dirty="0">
              <a:latin typeface="Times New Roman"/>
              <a:ea typeface="Times New Roman"/>
              <a:cs typeface="Times New Roman"/>
              <a:sym typeface="Times New Roman"/>
            </a:endParaRPr>
          </a:p>
          <a:p>
            <a:pPr marL="0" lvl="0" indent="0" algn="l" rtl="0">
              <a:spcBef>
                <a:spcPts val="0"/>
              </a:spcBef>
              <a:spcAft>
                <a:spcPts val="0"/>
              </a:spcAft>
              <a:buClr>
                <a:schemeClr val="dk1"/>
              </a:buClr>
              <a:buSzPts val="1200"/>
              <a:buFont typeface="Times New Roman"/>
              <a:buNone/>
            </a:pPr>
            <a:r>
              <a:rPr lang="en-US" i="0" dirty="0">
                <a:latin typeface="Times New Roman"/>
                <a:ea typeface="Times New Roman"/>
                <a:cs typeface="Times New Roman"/>
                <a:sym typeface="Times New Roman"/>
              </a:rPr>
              <a:t>Read slide</a:t>
            </a:r>
            <a:endParaRPr dirty="0"/>
          </a:p>
          <a:p>
            <a:pPr marL="0" lvl="0" indent="0" algn="l" rtl="0">
              <a:spcBef>
                <a:spcPts val="0"/>
              </a:spcBef>
              <a:spcAft>
                <a:spcPts val="0"/>
              </a:spcAft>
              <a:buClr>
                <a:schemeClr val="dk1"/>
              </a:buClr>
              <a:buSzPts val="1200"/>
              <a:buFont typeface="Calibri"/>
              <a:buNone/>
            </a:pPr>
            <a:endParaRPr i="0" dirty="0">
              <a:latin typeface="Times New Roman"/>
              <a:ea typeface="Times New Roman"/>
              <a:cs typeface="Times New Roman"/>
              <a:sym typeface="Times New Roman"/>
            </a:endParaRPr>
          </a:p>
          <a:p>
            <a:pPr marL="0" lvl="0" indent="0" algn="l" rtl="0">
              <a:spcBef>
                <a:spcPts val="0"/>
              </a:spcBef>
              <a:spcAft>
                <a:spcPts val="0"/>
              </a:spcAft>
              <a:buClr>
                <a:schemeClr val="dk1"/>
              </a:buClr>
              <a:buSzPts val="1200"/>
              <a:buFont typeface="Times New Roman"/>
              <a:buNone/>
            </a:pPr>
            <a:r>
              <a:rPr lang="en-US" i="0" dirty="0">
                <a:latin typeface="Times New Roman"/>
                <a:ea typeface="Times New Roman"/>
                <a:cs typeface="Times New Roman"/>
                <a:sym typeface="Times New Roman"/>
              </a:rPr>
              <a:t>To put it simply: if the same person took the same test under the same conditions of testing</a:t>
            </a:r>
            <a:endParaRPr dirty="0"/>
          </a:p>
          <a:p>
            <a:pPr marL="0" lvl="0" indent="0" algn="l" rtl="0">
              <a:spcBef>
                <a:spcPts val="0"/>
              </a:spcBef>
              <a:spcAft>
                <a:spcPts val="0"/>
              </a:spcAft>
              <a:buClr>
                <a:schemeClr val="dk1"/>
              </a:buClr>
              <a:buSzPts val="1200"/>
              <a:buFont typeface="Times New Roman"/>
              <a:buNone/>
            </a:pPr>
            <a:r>
              <a:rPr lang="en-US" i="0" dirty="0">
                <a:latin typeface="Times New Roman"/>
                <a:ea typeface="Times New Roman"/>
                <a:cs typeface="Times New Roman"/>
                <a:sym typeface="Times New Roman"/>
              </a:rPr>
              <a:t>How similar will the results (scores) be?</a:t>
            </a:r>
            <a:endParaRPr dirty="0"/>
          </a:p>
          <a:p>
            <a:pPr marL="0" lvl="0" indent="0" algn="l" rtl="0">
              <a:spcBef>
                <a:spcPts val="0"/>
              </a:spcBef>
              <a:spcAft>
                <a:spcPts val="0"/>
              </a:spcAft>
              <a:buNone/>
            </a:pPr>
            <a:endParaRPr dirty="0"/>
          </a:p>
        </p:txBody>
      </p:sp>
      <p:sp>
        <p:nvSpPr>
          <p:cNvPr id="98" name="Google Shape;9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6907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49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7005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766461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p:cSld name="2_Two Content">
    <p:spTree>
      <p:nvGrpSpPr>
        <p:cNvPr id="1" name="Shape 22"/>
        <p:cNvGrpSpPr/>
        <p:nvPr/>
      </p:nvGrpSpPr>
      <p:grpSpPr>
        <a:xfrm>
          <a:off x="0" y="0"/>
          <a:ext cx="0" cy="0"/>
          <a:chOff x="0" y="0"/>
          <a:chExt cx="0" cy="0"/>
        </a:xfrm>
      </p:grpSpPr>
      <p:sp>
        <p:nvSpPr>
          <p:cNvPr id="23" name="Google Shape;23;p3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21F88"/>
              </a:buClr>
              <a:buSzPts val="4400"/>
              <a:buFont typeface="Calibri"/>
              <a:buNone/>
              <a:defRPr b="1">
                <a:solidFill>
                  <a:srgbClr val="121F88"/>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7"/>
          <p:cNvSpPr txBox="1">
            <a:spLocks noGrp="1"/>
          </p:cNvSpPr>
          <p:nvPr>
            <p:ph type="body" idx="1"/>
          </p:nvPr>
        </p:nvSpPr>
        <p:spPr>
          <a:xfrm>
            <a:off x="628650" y="2743199"/>
            <a:ext cx="3886200" cy="3433763"/>
          </a:xfrm>
          <a:prstGeom prst="rect">
            <a:avLst/>
          </a:prstGeom>
          <a:solidFill>
            <a:srgbClr val="8FAFCF"/>
          </a:solid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30200" algn="l">
              <a:lnSpc>
                <a:spcPct val="90000"/>
              </a:lnSpc>
              <a:spcBef>
                <a:spcPts val="500"/>
              </a:spcBef>
              <a:spcAft>
                <a:spcPts val="0"/>
              </a:spcAft>
              <a:buClr>
                <a:schemeClr val="dk1"/>
              </a:buClr>
              <a:buSzPts val="1600"/>
              <a:buChar char="•"/>
              <a:defRPr sz="1600"/>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7"/>
          <p:cNvSpPr txBox="1">
            <a:spLocks noGrp="1"/>
          </p:cNvSpPr>
          <p:nvPr>
            <p:ph type="body" idx="2"/>
          </p:nvPr>
        </p:nvSpPr>
        <p:spPr>
          <a:xfrm>
            <a:off x="628650" y="1998955"/>
            <a:ext cx="3886200" cy="628836"/>
          </a:xfrm>
          <a:prstGeom prst="rect">
            <a:avLst/>
          </a:prstGeom>
          <a:solidFill>
            <a:srgbClr val="1B2246"/>
          </a:solidFill>
          <a:ln w="38100" cap="flat" cmpd="sng">
            <a:solidFill>
              <a:srgbClr val="8FAFCF"/>
            </a:solidFill>
            <a:prstDash val="solid"/>
            <a:round/>
            <a:headEnd type="none" w="sm" len="sm"/>
            <a:tailEnd type="none" w="sm" len="sm"/>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2400"/>
              <a:buNone/>
              <a:defRPr sz="2400"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7"/>
          <p:cNvSpPr txBox="1">
            <a:spLocks noGrp="1"/>
          </p:cNvSpPr>
          <p:nvPr>
            <p:ph type="body" idx="3"/>
          </p:nvPr>
        </p:nvSpPr>
        <p:spPr>
          <a:xfrm>
            <a:off x="4629150" y="2743199"/>
            <a:ext cx="3886200" cy="3433763"/>
          </a:xfrm>
          <a:prstGeom prst="rect">
            <a:avLst/>
          </a:prstGeom>
          <a:solidFill>
            <a:srgbClr val="FF9797"/>
          </a:solid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30200" algn="l">
              <a:lnSpc>
                <a:spcPct val="90000"/>
              </a:lnSpc>
              <a:spcBef>
                <a:spcPts val="500"/>
              </a:spcBef>
              <a:spcAft>
                <a:spcPts val="0"/>
              </a:spcAft>
              <a:buClr>
                <a:schemeClr val="dk1"/>
              </a:buClr>
              <a:buSzPts val="1600"/>
              <a:buChar char="•"/>
              <a:defRPr sz="1600"/>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37"/>
          <p:cNvSpPr txBox="1">
            <a:spLocks noGrp="1"/>
          </p:cNvSpPr>
          <p:nvPr>
            <p:ph type="body" idx="4"/>
          </p:nvPr>
        </p:nvSpPr>
        <p:spPr>
          <a:xfrm>
            <a:off x="4629150" y="1998955"/>
            <a:ext cx="3886200" cy="628836"/>
          </a:xfrm>
          <a:prstGeom prst="rect">
            <a:avLst/>
          </a:prstGeom>
          <a:solidFill>
            <a:srgbClr val="C00000"/>
          </a:solidFill>
          <a:ln w="38100" cap="flat" cmpd="sng">
            <a:solidFill>
              <a:srgbClr val="FF9797"/>
            </a:solidFill>
            <a:prstDash val="solid"/>
            <a:round/>
            <a:headEnd type="none" w="sm" len="sm"/>
            <a:tailEnd type="none" w="sm" len="sm"/>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2400"/>
              <a:buNone/>
              <a:defRPr sz="2400"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5599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693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057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0279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410814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16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4849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3205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016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34298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youtu.be/CjE3tSxhDD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youtu.be/uqzOTWJITlU"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2.xml.rels><?xml version="1.0" encoding="UTF-8" standalone="yes"?>
<Relationships xmlns="http://schemas.openxmlformats.org/package/2006/relationships"><Relationship Id="rId3" Type="http://schemas.openxmlformats.org/officeDocument/2006/relationships/hyperlink" Target="https://journals.sagepub.com/doi/10.1177/0271121414523652"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cde.state.co.us/resultsmatter/rmvideoserie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ecpcta.org/curriculum-module/standard-4-assessment-processe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lvl="0">
              <a:buClr>
                <a:schemeClr val="dk1"/>
              </a:buClr>
              <a:buSzPts val="4400"/>
            </a:pPr>
            <a:r>
              <a:rPr lang="en-US" sz="4000" dirty="0"/>
              <a:t>Assessment Processes </a:t>
            </a:r>
            <a:endParaRPr sz="4000" dirty="0"/>
          </a:p>
        </p:txBody>
      </p:sp>
      <p:sp>
        <p:nvSpPr>
          <p:cNvPr id="54" name="Google Shape;54;p1"/>
          <p:cNvSpPr txBox="1">
            <a:spLocks noGrp="1"/>
          </p:cNvSpPr>
          <p:nvPr>
            <p:ph type="subTitle" idx="1"/>
          </p:nvPr>
        </p:nvSpPr>
        <p:spPr>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ts val="2800"/>
              <a:buNone/>
            </a:pPr>
            <a:r>
              <a:rPr lang="en-US" sz="2800">
                <a:latin typeface="Calibri"/>
                <a:ea typeface="Calibri"/>
                <a:cs typeface="Calibri"/>
                <a:sym typeface="Calibri"/>
              </a:rPr>
              <a:t>Initial Practice-Based Professional Preparation Standards Early Interventionists/Early Childhood Special Educators </a:t>
            </a:r>
            <a:endParaRPr/>
          </a:p>
          <a:p>
            <a:pPr marL="0" lvl="0" indent="0" algn="ctr" rtl="0">
              <a:lnSpc>
                <a:spcPct val="90000"/>
              </a:lnSpc>
              <a:spcBef>
                <a:spcPts val="1000"/>
              </a:spcBef>
              <a:spcAft>
                <a:spcPts val="0"/>
              </a:spcAft>
              <a:buClr>
                <a:schemeClr val="dk1"/>
              </a:buClr>
              <a:buSzPts val="2400"/>
              <a:buNone/>
            </a:pPr>
            <a:r>
              <a:rPr lang="en-US"/>
              <a:t>4.2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Reliability: A Simple Example </a:t>
            </a:r>
            <a:endParaRPr sz="3600" dirty="0"/>
          </a:p>
        </p:txBody>
      </p:sp>
      <p:sp>
        <p:nvSpPr>
          <p:cNvPr id="108" name="Google Shape;108;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Measures the same distance each time you walk once around your high school track</a:t>
            </a:r>
            <a:endParaRPr dirty="0"/>
          </a:p>
          <a:p>
            <a:pPr marL="685800" lvl="1" indent="-228600" algn="l" rtl="0">
              <a:lnSpc>
                <a:spcPct val="150000"/>
              </a:lnSpc>
              <a:spcBef>
                <a:spcPts val="500"/>
              </a:spcBef>
              <a:spcAft>
                <a:spcPts val="0"/>
              </a:spcAft>
              <a:buClr>
                <a:schemeClr val="dk1"/>
              </a:buClr>
              <a:buSzPts val="2800"/>
              <a:buChar char="•"/>
            </a:pPr>
            <a:r>
              <a:rPr lang="en-US" sz="2800" dirty="0"/>
              <a:t>Measures the same if someone else uses it</a:t>
            </a:r>
            <a:endParaRPr dirty="0"/>
          </a:p>
          <a:p>
            <a:pPr marL="685800" lvl="1" indent="-228600" algn="l" rtl="0">
              <a:lnSpc>
                <a:spcPct val="150000"/>
              </a:lnSpc>
              <a:spcBef>
                <a:spcPts val="500"/>
              </a:spcBef>
              <a:spcAft>
                <a:spcPts val="0"/>
              </a:spcAft>
              <a:buClr>
                <a:schemeClr val="dk1"/>
              </a:buClr>
              <a:buSzPts val="2800"/>
              <a:buChar char="•"/>
            </a:pPr>
            <a:r>
              <a:rPr lang="en-US" sz="2800" dirty="0"/>
              <a:t>Other conditions like weather do not change the result</a:t>
            </a:r>
            <a:endParaRPr dirty="0"/>
          </a:p>
        </p:txBody>
      </p:sp>
      <p:pic>
        <p:nvPicPr>
          <p:cNvPr id="109" name="Google Shape;109;p9"/>
          <p:cNvPicPr preferRelativeResize="0"/>
          <p:nvPr/>
        </p:nvPicPr>
        <p:blipFill rotWithShape="1">
          <a:blip r:embed="rId3">
            <a:alphaModFix/>
          </a:blip>
          <a:srcRect/>
          <a:stretch/>
        </p:blipFill>
        <p:spPr>
          <a:xfrm>
            <a:off x="5843868" y="4680323"/>
            <a:ext cx="3065930" cy="16315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Four Common Forms of Reliability </a:t>
            </a:r>
            <a:endParaRPr sz="3600" dirty="0"/>
          </a:p>
        </p:txBody>
      </p:sp>
      <p:sp>
        <p:nvSpPr>
          <p:cNvPr id="116" name="Google Shape;116;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a:latin typeface="Calibri"/>
                <a:ea typeface="Calibri"/>
                <a:cs typeface="Calibri"/>
                <a:sym typeface="Calibri"/>
              </a:rPr>
              <a:t>Procedural and scoring reliability</a:t>
            </a:r>
            <a:endParaRPr/>
          </a:p>
          <a:p>
            <a:pPr marL="228600" lvl="0" indent="-228600" algn="l" rtl="0">
              <a:lnSpc>
                <a:spcPct val="150000"/>
              </a:lnSpc>
              <a:spcBef>
                <a:spcPts val="1000"/>
              </a:spcBef>
              <a:spcAft>
                <a:spcPts val="0"/>
              </a:spcAft>
              <a:buClr>
                <a:schemeClr val="dk1"/>
              </a:buClr>
              <a:buSzPts val="3200"/>
              <a:buChar char="•"/>
            </a:pPr>
            <a:r>
              <a:rPr lang="en-US" sz="3200">
                <a:latin typeface="Calibri"/>
                <a:ea typeface="Calibri"/>
                <a:cs typeface="Calibri"/>
                <a:sym typeface="Calibri"/>
              </a:rPr>
              <a:t>Test-Retest</a:t>
            </a:r>
            <a:endParaRPr/>
          </a:p>
          <a:p>
            <a:pPr marL="228600" lvl="0" indent="-228600" algn="l" rtl="0">
              <a:lnSpc>
                <a:spcPct val="150000"/>
              </a:lnSpc>
              <a:spcBef>
                <a:spcPts val="1000"/>
              </a:spcBef>
              <a:spcAft>
                <a:spcPts val="0"/>
              </a:spcAft>
              <a:buClr>
                <a:schemeClr val="dk1"/>
              </a:buClr>
              <a:buSzPts val="3200"/>
              <a:buChar char="•"/>
            </a:pPr>
            <a:r>
              <a:rPr lang="en-US" sz="3200">
                <a:latin typeface="Calibri"/>
                <a:ea typeface="Calibri"/>
                <a:cs typeface="Calibri"/>
                <a:sym typeface="Calibri"/>
              </a:rPr>
              <a:t>Internal Consistency</a:t>
            </a:r>
            <a:endParaRPr/>
          </a:p>
          <a:p>
            <a:pPr marL="228600" lvl="0" indent="-228600" algn="l" rtl="0">
              <a:lnSpc>
                <a:spcPct val="150000"/>
              </a:lnSpc>
              <a:spcBef>
                <a:spcPts val="1000"/>
              </a:spcBef>
              <a:spcAft>
                <a:spcPts val="0"/>
              </a:spcAft>
              <a:buClr>
                <a:schemeClr val="dk1"/>
              </a:buClr>
              <a:buSzPts val="3200"/>
              <a:buChar char="•"/>
            </a:pPr>
            <a:r>
              <a:rPr lang="en-US" sz="3200">
                <a:latin typeface="Calibri"/>
                <a:ea typeface="Calibri"/>
                <a:cs typeface="Calibri"/>
                <a:sym typeface="Calibri"/>
              </a:rPr>
              <a:t>Inter-Rater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Validity </a:t>
            </a:r>
            <a:endParaRPr sz="3600" dirty="0"/>
          </a:p>
        </p:txBody>
      </p:sp>
      <p:sp>
        <p:nvSpPr>
          <p:cNvPr id="123" name="Google Shape;123;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200"/>
              <a:buNone/>
            </a:pPr>
            <a:r>
              <a:rPr lang="en-US" sz="3200" dirty="0">
                <a:latin typeface="Calibri"/>
                <a:ea typeface="Calibri"/>
                <a:cs typeface="Calibri"/>
                <a:sym typeface="Calibri"/>
              </a:rPr>
              <a:t>Validity: the extent to which an assessment tool performs the function for which it was intended</a:t>
            </a:r>
            <a:endParaRPr dirty="0"/>
          </a:p>
          <a:p>
            <a:pPr marL="228600" lvl="0" indent="-228600" algn="l" rtl="0">
              <a:lnSpc>
                <a:spcPct val="150000"/>
              </a:lnSpc>
              <a:spcBef>
                <a:spcPts val="1000"/>
              </a:spcBef>
              <a:spcAft>
                <a:spcPts val="0"/>
              </a:spcAft>
              <a:buClr>
                <a:schemeClr val="dk1"/>
              </a:buClr>
              <a:buSzPts val="3200"/>
              <a:buChar char="•"/>
            </a:pPr>
            <a:r>
              <a:rPr lang="en-US" sz="3200" dirty="0">
                <a:latin typeface="Calibri"/>
                <a:ea typeface="Calibri"/>
                <a:cs typeface="Calibri"/>
                <a:sym typeface="Calibri"/>
              </a:rPr>
              <a:t>Does the assessment measure what it </a:t>
            </a:r>
            <a:r>
              <a:rPr lang="en-US" sz="3200" dirty="0"/>
              <a:t>is</a:t>
            </a:r>
            <a:r>
              <a:rPr lang="en-US" sz="3200" dirty="0">
                <a:latin typeface="Calibri"/>
                <a:ea typeface="Calibri"/>
                <a:cs typeface="Calibri"/>
                <a:sym typeface="Calibri"/>
              </a:rPr>
              <a:t> supposed to measure?</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Validity: A Simple Example, Expanded </a:t>
            </a:r>
            <a:endParaRPr sz="3600" dirty="0"/>
          </a:p>
        </p:txBody>
      </p:sp>
      <p:sp>
        <p:nvSpPr>
          <p:cNvPr id="130" name="Google Shape;130;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Although our pedometer shows reliability, it needs to measure the actual distance correctly </a:t>
            </a:r>
            <a:endParaRPr dirty="0"/>
          </a:p>
          <a:p>
            <a:pPr marL="228600" lvl="0" indent="-228600" algn="l" rtl="0">
              <a:lnSpc>
                <a:spcPct val="150000"/>
              </a:lnSpc>
              <a:spcBef>
                <a:spcPts val="1000"/>
              </a:spcBef>
              <a:spcAft>
                <a:spcPts val="0"/>
              </a:spcAft>
              <a:buClr>
                <a:schemeClr val="dk1"/>
              </a:buClr>
              <a:buSzPts val="2800"/>
              <a:buChar char="•"/>
            </a:pPr>
            <a:r>
              <a:rPr lang="en-US" dirty="0"/>
              <a:t>If it consistently measures our half-mile track as a quarter-mile distance, it is not a valid instrument</a:t>
            </a:r>
            <a:endParaRPr dirty="0"/>
          </a:p>
        </p:txBody>
      </p:sp>
      <p:pic>
        <p:nvPicPr>
          <p:cNvPr id="131" name="Google Shape;131;p12"/>
          <p:cNvPicPr preferRelativeResize="0"/>
          <p:nvPr/>
        </p:nvPicPr>
        <p:blipFill rotWithShape="1">
          <a:blip r:embed="rId3">
            <a:alphaModFix/>
          </a:blip>
          <a:srcRect/>
          <a:stretch/>
        </p:blipFill>
        <p:spPr>
          <a:xfrm>
            <a:off x="6078070" y="4680323"/>
            <a:ext cx="3065930" cy="163157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Types of Validity </a:t>
            </a:r>
            <a:endParaRPr sz="3600" dirty="0"/>
          </a:p>
        </p:txBody>
      </p:sp>
      <p:sp>
        <p:nvSpPr>
          <p:cNvPr id="138" name="Google Shape;138;p13"/>
          <p:cNvSpPr txBox="1">
            <a:spLocks noGrp="1"/>
          </p:cNvSpPr>
          <p:nvPr>
            <p:ph idx="1"/>
          </p:nvPr>
        </p:nvSpPr>
        <p:spPr>
          <a:xfrm>
            <a:off x="628650" y="1452282"/>
            <a:ext cx="7886700" cy="403769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Content validity</a:t>
            </a:r>
            <a:endParaRPr dirty="0"/>
          </a:p>
          <a:p>
            <a:pPr marL="228600" lvl="0" indent="-228600" algn="l" rtl="0">
              <a:lnSpc>
                <a:spcPct val="150000"/>
              </a:lnSpc>
              <a:spcBef>
                <a:spcPts val="1000"/>
              </a:spcBef>
              <a:spcAft>
                <a:spcPts val="0"/>
              </a:spcAft>
              <a:buClr>
                <a:schemeClr val="dk1"/>
              </a:buClr>
              <a:buSzPts val="2800"/>
              <a:buChar char="•"/>
            </a:pPr>
            <a:r>
              <a:rPr lang="en-US" dirty="0"/>
              <a:t>Criterion validity</a:t>
            </a:r>
            <a:endParaRPr dirty="0"/>
          </a:p>
          <a:p>
            <a:pPr marL="228600" lvl="0" indent="-228600" algn="l" rtl="0">
              <a:lnSpc>
                <a:spcPct val="150000"/>
              </a:lnSpc>
              <a:spcBef>
                <a:spcPts val="1000"/>
              </a:spcBef>
              <a:spcAft>
                <a:spcPts val="0"/>
              </a:spcAft>
              <a:buClr>
                <a:schemeClr val="dk1"/>
              </a:buClr>
              <a:buSzPts val="2800"/>
              <a:buChar char="•"/>
            </a:pPr>
            <a:r>
              <a:rPr lang="en-US" dirty="0"/>
              <a:t>Construct validity: convergent/discriminative</a:t>
            </a:r>
            <a:endParaRPr dirty="0"/>
          </a:p>
          <a:p>
            <a:pPr marL="228600" lvl="0" indent="-228600" algn="l" rtl="0">
              <a:lnSpc>
                <a:spcPct val="150000"/>
              </a:lnSpc>
              <a:spcBef>
                <a:spcPts val="1000"/>
              </a:spcBef>
              <a:spcAft>
                <a:spcPts val="0"/>
              </a:spcAft>
              <a:buClr>
                <a:schemeClr val="dk1"/>
              </a:buClr>
              <a:buSzPts val="2800"/>
              <a:buChar char="•"/>
            </a:pPr>
            <a:r>
              <a:rPr lang="en-US" dirty="0"/>
              <a:t>Instructional validity</a:t>
            </a:r>
            <a:endParaRPr dirty="0"/>
          </a:p>
          <a:p>
            <a:pPr marL="228600" lvl="0" indent="-228600" algn="l" rtl="0">
              <a:lnSpc>
                <a:spcPct val="150000"/>
              </a:lnSpc>
              <a:spcBef>
                <a:spcPts val="1000"/>
              </a:spcBef>
              <a:spcAft>
                <a:spcPts val="0"/>
              </a:spcAft>
              <a:buClr>
                <a:schemeClr val="dk1"/>
              </a:buClr>
              <a:buSzPts val="2800"/>
              <a:buChar char="•"/>
            </a:pPr>
            <a:r>
              <a:rPr lang="en-US" dirty="0"/>
              <a:t>Social validity/acceptability</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Discussion </a:t>
            </a:r>
            <a:endParaRPr sz="3600" dirty="0"/>
          </a:p>
        </p:txBody>
      </p:sp>
      <p:sp>
        <p:nvSpPr>
          <p:cNvPr id="145" name="Google Shape;145;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Common item in comprehensive assessments for young children: stacks three blocks</a:t>
            </a:r>
            <a:endParaRPr dirty="0"/>
          </a:p>
          <a:p>
            <a:pPr marL="228600" lvl="0" indent="-228600" algn="l" rtl="0">
              <a:lnSpc>
                <a:spcPct val="150000"/>
              </a:lnSpc>
              <a:spcBef>
                <a:spcPts val="1000"/>
              </a:spcBef>
              <a:spcAft>
                <a:spcPts val="0"/>
              </a:spcAft>
              <a:buClr>
                <a:schemeClr val="dk1"/>
              </a:buClr>
              <a:buSzPts val="2800"/>
              <a:buChar char="•"/>
            </a:pPr>
            <a:r>
              <a:rPr lang="en-US" dirty="0"/>
              <a:t>What kinds of validity may be relevant to consider when a child does or does not perform this task?</a:t>
            </a:r>
            <a:endParaRPr dirty="0"/>
          </a:p>
          <a:p>
            <a:pPr marL="0" lvl="0" indent="0" algn="l" rtl="0">
              <a:lnSpc>
                <a:spcPct val="15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Selecting the Right Assessment Tools </a:t>
            </a:r>
            <a:endParaRPr sz="3600" dirty="0"/>
          </a:p>
        </p:txBody>
      </p:sp>
      <p:pic>
        <p:nvPicPr>
          <p:cNvPr id="152" name="Google Shape;152;p15"/>
          <p:cNvPicPr preferRelativeResize="0">
            <a:picLocks noGrp="1"/>
          </p:cNvPicPr>
          <p:nvPr>
            <p:ph idx="1"/>
          </p:nvPr>
        </p:nvPicPr>
        <p:blipFill rotWithShape="1">
          <a:blip r:embed="rId3">
            <a:alphaModFix/>
          </a:blip>
          <a:srcRect/>
          <a:stretch/>
        </p:blipFill>
        <p:spPr>
          <a:xfrm>
            <a:off x="1308496" y="1825625"/>
            <a:ext cx="6527007" cy="367870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Formal and Informal Assessments </a:t>
            </a:r>
            <a:endParaRPr sz="3600" dirty="0"/>
          </a:p>
        </p:txBody>
      </p:sp>
      <p:sp>
        <p:nvSpPr>
          <p:cNvPr id="159" name="Google Shape;159;p16"/>
          <p:cNvSpPr txBox="1">
            <a:spLocks noGrp="1"/>
          </p:cNvSpPr>
          <p:nvPr>
            <p:ph type="body" idx="1"/>
          </p:nvPr>
        </p:nvSpPr>
        <p:spPr>
          <a:xfrm>
            <a:off x="628650" y="2366682"/>
            <a:ext cx="3886200" cy="3585884"/>
          </a:xfrm>
          <a:prstGeom prst="rect">
            <a:avLst/>
          </a:prstGeom>
          <a:solidFill>
            <a:srgbClr val="DDEAF6"/>
          </a:solid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Norm-referenced</a:t>
            </a:r>
            <a:endParaRPr/>
          </a:p>
          <a:p>
            <a:pPr marL="228600" lvl="0" indent="-228600" algn="l" rtl="0">
              <a:lnSpc>
                <a:spcPct val="90000"/>
              </a:lnSpc>
              <a:spcBef>
                <a:spcPts val="1000"/>
              </a:spcBef>
              <a:spcAft>
                <a:spcPts val="0"/>
              </a:spcAft>
              <a:buClr>
                <a:schemeClr val="dk1"/>
              </a:buClr>
              <a:buSzPts val="2400"/>
              <a:buChar char="•"/>
            </a:pPr>
            <a:r>
              <a:rPr lang="en-US"/>
              <a:t>Criterion/Curriculum-Based</a:t>
            </a:r>
            <a:endParaRPr/>
          </a:p>
          <a:p>
            <a:pPr marL="228600" lvl="0" indent="-228600" algn="l" rtl="0">
              <a:lnSpc>
                <a:spcPct val="90000"/>
              </a:lnSpc>
              <a:spcBef>
                <a:spcPts val="1000"/>
              </a:spcBef>
              <a:spcAft>
                <a:spcPts val="0"/>
              </a:spcAft>
              <a:buClr>
                <a:schemeClr val="dk1"/>
              </a:buClr>
              <a:buSzPts val="2400"/>
              <a:buChar char="•"/>
            </a:pPr>
            <a:r>
              <a:rPr lang="en-US"/>
              <a:t>Rating scales/checklists with age-equivalent or standard scores</a:t>
            </a:r>
            <a:endParaRPr/>
          </a:p>
          <a:p>
            <a:pPr marL="228600" lvl="0" indent="-228600" algn="l" rtl="0">
              <a:lnSpc>
                <a:spcPct val="90000"/>
              </a:lnSpc>
              <a:spcBef>
                <a:spcPts val="1000"/>
              </a:spcBef>
              <a:spcAft>
                <a:spcPts val="0"/>
              </a:spcAft>
              <a:buClr>
                <a:schemeClr val="dk1"/>
              </a:buClr>
              <a:buSzPts val="2400"/>
              <a:buChar char="•"/>
            </a:pPr>
            <a:r>
              <a:rPr lang="en-US"/>
              <a:t>Ecological or play-based tools with age-equivalent or standard scores</a:t>
            </a:r>
            <a:endParaRPr/>
          </a:p>
          <a:p>
            <a:pPr marL="228600" lvl="0" indent="-228600" algn="l" rtl="0">
              <a:lnSpc>
                <a:spcPct val="90000"/>
              </a:lnSpc>
              <a:spcBef>
                <a:spcPts val="1000"/>
              </a:spcBef>
              <a:spcAft>
                <a:spcPts val="0"/>
              </a:spcAft>
              <a:buClr>
                <a:schemeClr val="dk1"/>
              </a:buClr>
              <a:buSzPts val="2400"/>
              <a:buChar char="•"/>
            </a:pPr>
            <a:r>
              <a:rPr lang="en-US"/>
              <a:t>Reliability/validity tested</a:t>
            </a:r>
            <a:endParaRPr/>
          </a:p>
        </p:txBody>
      </p:sp>
      <p:sp>
        <p:nvSpPr>
          <p:cNvPr id="160" name="Google Shape;160;p16"/>
          <p:cNvSpPr txBox="1">
            <a:spLocks noGrp="1"/>
          </p:cNvSpPr>
          <p:nvPr>
            <p:ph type="body" idx="2"/>
          </p:nvPr>
        </p:nvSpPr>
        <p:spPr>
          <a:xfrm>
            <a:off x="628650" y="1586588"/>
            <a:ext cx="3886200" cy="628836"/>
          </a:xfrm>
          <a:prstGeom prst="rect">
            <a:avLst/>
          </a:prstGeom>
          <a:solidFill>
            <a:srgbClr val="1B2246"/>
          </a:solidFill>
          <a:ln w="38100" cap="flat" cmpd="sng">
            <a:solidFill>
              <a:srgbClr val="8FAFCF"/>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400"/>
              <a:buNone/>
            </a:pPr>
            <a:r>
              <a:rPr lang="en-US"/>
              <a:t>Formal</a:t>
            </a:r>
            <a:endParaRPr/>
          </a:p>
        </p:txBody>
      </p:sp>
      <p:sp>
        <p:nvSpPr>
          <p:cNvPr id="161" name="Google Shape;161;p16"/>
          <p:cNvSpPr txBox="1">
            <a:spLocks noGrp="1"/>
          </p:cNvSpPr>
          <p:nvPr>
            <p:ph type="body" idx="3"/>
          </p:nvPr>
        </p:nvSpPr>
        <p:spPr>
          <a:xfrm>
            <a:off x="4629150" y="2366683"/>
            <a:ext cx="3886200" cy="3585884"/>
          </a:xfrm>
          <a:prstGeom prst="rect">
            <a:avLst/>
          </a:prstGeom>
          <a:solidFill>
            <a:srgbClr val="FBE4D4"/>
          </a:solid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Individualized data-collection forms</a:t>
            </a:r>
            <a:endParaRPr/>
          </a:p>
          <a:p>
            <a:pPr marL="228600" lvl="0" indent="-228600" algn="l" rtl="0">
              <a:lnSpc>
                <a:spcPct val="90000"/>
              </a:lnSpc>
              <a:spcBef>
                <a:spcPts val="1000"/>
              </a:spcBef>
              <a:spcAft>
                <a:spcPts val="0"/>
              </a:spcAft>
              <a:buClr>
                <a:schemeClr val="dk1"/>
              </a:buClr>
              <a:buSzPts val="2400"/>
              <a:buChar char="•"/>
            </a:pPr>
            <a:r>
              <a:rPr lang="en-US"/>
              <a:t>Individualized rating scales or checklists</a:t>
            </a:r>
            <a:endParaRPr/>
          </a:p>
          <a:p>
            <a:pPr marL="228600" lvl="0" indent="-228600" algn="l" rtl="0">
              <a:lnSpc>
                <a:spcPct val="90000"/>
              </a:lnSpc>
              <a:spcBef>
                <a:spcPts val="1000"/>
              </a:spcBef>
              <a:spcAft>
                <a:spcPts val="0"/>
              </a:spcAft>
              <a:buClr>
                <a:schemeClr val="dk1"/>
              </a:buClr>
              <a:buSzPts val="2400"/>
              <a:buChar char="•"/>
            </a:pPr>
            <a:r>
              <a:rPr lang="en-US"/>
              <a:t>Anecdotal report/portfolio </a:t>
            </a:r>
            <a:endParaRPr/>
          </a:p>
          <a:p>
            <a:pPr marL="228600" lvl="0" indent="-228600" algn="l" rtl="0">
              <a:lnSpc>
                <a:spcPct val="90000"/>
              </a:lnSpc>
              <a:spcBef>
                <a:spcPts val="1000"/>
              </a:spcBef>
              <a:spcAft>
                <a:spcPts val="0"/>
              </a:spcAft>
              <a:buClr>
                <a:schemeClr val="dk1"/>
              </a:buClr>
              <a:buSzPts val="2400"/>
              <a:buChar char="•"/>
            </a:pPr>
            <a:r>
              <a:rPr lang="en-US"/>
              <a:t>Reliability checks with other observers to support accuracy</a:t>
            </a:r>
            <a:endParaRPr/>
          </a:p>
          <a:p>
            <a:pPr marL="457200" lvl="1" indent="0" algn="l" rtl="0">
              <a:lnSpc>
                <a:spcPct val="90000"/>
              </a:lnSpc>
              <a:spcBef>
                <a:spcPts val="500"/>
              </a:spcBef>
              <a:spcAft>
                <a:spcPts val="0"/>
              </a:spcAft>
              <a:buClr>
                <a:schemeClr val="dk1"/>
              </a:buClr>
              <a:buSzPts val="2000"/>
              <a:buNone/>
            </a:pPr>
            <a:endParaRPr/>
          </a:p>
          <a:p>
            <a:pPr marL="457200" lvl="1" indent="0" algn="l" rtl="0">
              <a:lnSpc>
                <a:spcPct val="90000"/>
              </a:lnSpc>
              <a:spcBef>
                <a:spcPts val="500"/>
              </a:spcBef>
              <a:spcAft>
                <a:spcPts val="0"/>
              </a:spcAft>
              <a:buClr>
                <a:schemeClr val="dk1"/>
              </a:buClr>
              <a:buSzPts val="2000"/>
              <a:buNone/>
            </a:pPr>
            <a:endParaRPr/>
          </a:p>
        </p:txBody>
      </p:sp>
      <p:sp>
        <p:nvSpPr>
          <p:cNvPr id="162" name="Google Shape;162;p16"/>
          <p:cNvSpPr txBox="1">
            <a:spLocks noGrp="1"/>
          </p:cNvSpPr>
          <p:nvPr>
            <p:ph type="body" idx="4"/>
          </p:nvPr>
        </p:nvSpPr>
        <p:spPr>
          <a:xfrm>
            <a:off x="4629150" y="1586587"/>
            <a:ext cx="3886200" cy="628837"/>
          </a:xfrm>
          <a:prstGeom prst="rect">
            <a:avLst/>
          </a:prstGeom>
          <a:solidFill>
            <a:schemeClr val="accent2"/>
          </a:solidFill>
          <a:ln w="38100" cap="flat" cmpd="sng">
            <a:solidFill>
              <a:srgbClr val="FF9797"/>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400"/>
              <a:buNone/>
            </a:pPr>
            <a:r>
              <a:rPr lang="en-US"/>
              <a:t>Informal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7"/>
          <p:cNvSpPr txBox="1">
            <a:spLocks noGrp="1"/>
          </p:cNvSpPr>
          <p:nvPr>
            <p:ph type="title"/>
          </p:nvPr>
        </p:nvSpPr>
        <p:spPr>
          <a:xfrm>
            <a:off x="0" y="392020"/>
            <a:ext cx="9144000" cy="1325563"/>
          </a:xfrm>
          <a:prstGeom prst="rect">
            <a:avLst/>
          </a:prstGeom>
          <a:noFill/>
          <a:ln>
            <a:noFill/>
          </a:ln>
        </p:spPr>
        <p:txBody>
          <a:bodyPr spcFirstLastPara="1" wrap="square" lIns="91425" tIns="45700" rIns="91425" bIns="45700" anchor="ctr" anchorCtr="0">
            <a:noAutofit/>
          </a:bodyPr>
          <a:lstStyle/>
          <a:p>
            <a:pPr lvl="0" algn="ctr">
              <a:buClr>
                <a:schemeClr val="dk1"/>
              </a:buClr>
              <a:buSzPts val="3600"/>
            </a:pPr>
            <a:r>
              <a:rPr lang="en-US" sz="3600" dirty="0"/>
              <a:t>Criteria for the Use of Formal Assessment </a:t>
            </a:r>
            <a:endParaRPr sz="3600" dirty="0"/>
          </a:p>
        </p:txBody>
      </p:sp>
      <p:sp>
        <p:nvSpPr>
          <p:cNvPr id="169" name="Google Shape;169;p1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Eligibility</a:t>
            </a:r>
            <a:endParaRPr dirty="0"/>
          </a:p>
          <a:p>
            <a:pPr marL="228600" lvl="0" indent="-228600" algn="l" rtl="0">
              <a:lnSpc>
                <a:spcPct val="150000"/>
              </a:lnSpc>
              <a:spcBef>
                <a:spcPts val="1000"/>
              </a:spcBef>
              <a:spcAft>
                <a:spcPts val="0"/>
              </a:spcAft>
              <a:buClr>
                <a:schemeClr val="dk1"/>
              </a:buClr>
              <a:buSzPts val="2800"/>
              <a:buChar char="•"/>
            </a:pPr>
            <a:r>
              <a:rPr lang="en-US" dirty="0"/>
              <a:t>Qualification for new services</a:t>
            </a:r>
            <a:endParaRPr dirty="0"/>
          </a:p>
          <a:p>
            <a:pPr marL="228600" lvl="0" indent="-228600" algn="l" rtl="0">
              <a:lnSpc>
                <a:spcPct val="150000"/>
              </a:lnSpc>
              <a:spcBef>
                <a:spcPts val="1000"/>
              </a:spcBef>
              <a:spcAft>
                <a:spcPts val="0"/>
              </a:spcAft>
              <a:buClr>
                <a:schemeClr val="dk1"/>
              </a:buClr>
              <a:buSzPts val="2800"/>
              <a:buChar char="•"/>
            </a:pPr>
            <a:r>
              <a:rPr lang="en-US" dirty="0"/>
              <a:t>Formal documentation of progress required by educational programs (summative)</a:t>
            </a:r>
            <a:endParaRPr dirty="0"/>
          </a:p>
          <a:p>
            <a:pPr marL="228600" lvl="0" indent="-228600" algn="l" rtl="0">
              <a:lnSpc>
                <a:spcPct val="150000"/>
              </a:lnSpc>
              <a:spcBef>
                <a:spcPts val="1000"/>
              </a:spcBef>
              <a:spcAft>
                <a:spcPts val="0"/>
              </a:spcAft>
              <a:buClr>
                <a:schemeClr val="dk1"/>
              </a:buClr>
              <a:buSzPts val="2800"/>
              <a:buChar char="•"/>
            </a:pPr>
            <a:r>
              <a:rPr lang="en-US" dirty="0"/>
              <a:t>Curriculum-based assessment measures to formally measure progress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Criteria for the Use of Informal Assessment </a:t>
            </a:r>
            <a:endParaRPr sz="3600" dirty="0"/>
          </a:p>
        </p:txBody>
      </p:sp>
      <p:sp>
        <p:nvSpPr>
          <p:cNvPr id="176" name="Google Shape;176;p18"/>
          <p:cNvSpPr txBox="1">
            <a:spLocks noGrp="1"/>
          </p:cNvSpPr>
          <p:nvPr>
            <p:ph idx="1"/>
          </p:nvPr>
        </p:nvSpPr>
        <p:spPr>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Collect </a:t>
            </a:r>
            <a:r>
              <a:rPr lang="en-US" b="1" dirty="0">
                <a:solidFill>
                  <a:srgbClr val="1F3864"/>
                </a:solidFill>
              </a:rPr>
              <a:t>individualized data </a:t>
            </a:r>
            <a:r>
              <a:rPr lang="en-US" dirty="0"/>
              <a:t>on specific child goals and objectives</a:t>
            </a:r>
            <a:endParaRPr dirty="0"/>
          </a:p>
          <a:p>
            <a:pPr marL="228600" lvl="0" indent="-228600" algn="l" rtl="0">
              <a:lnSpc>
                <a:spcPct val="150000"/>
              </a:lnSpc>
              <a:spcBef>
                <a:spcPts val="1000"/>
              </a:spcBef>
              <a:spcAft>
                <a:spcPts val="0"/>
              </a:spcAft>
              <a:buClr>
                <a:schemeClr val="dk1"/>
              </a:buClr>
              <a:buSzPts val="2800"/>
              <a:buChar char="•"/>
            </a:pPr>
            <a:r>
              <a:rPr lang="en-US" dirty="0"/>
              <a:t>Inform ongoing progress and need for modification</a:t>
            </a:r>
            <a:endParaRPr dirty="0"/>
          </a:p>
          <a:p>
            <a:pPr marL="228600" lvl="0" indent="-228600" algn="l" rtl="0">
              <a:lnSpc>
                <a:spcPct val="150000"/>
              </a:lnSpc>
              <a:spcBef>
                <a:spcPts val="1000"/>
              </a:spcBef>
              <a:spcAft>
                <a:spcPts val="0"/>
              </a:spcAft>
              <a:buClr>
                <a:schemeClr val="dk1"/>
              </a:buClr>
              <a:buSzPts val="2800"/>
              <a:buChar char="•"/>
            </a:pPr>
            <a:r>
              <a:rPr lang="en-US" dirty="0"/>
              <a:t>Monitor fidelity of intervention approach </a:t>
            </a:r>
            <a:endParaRPr dirty="0"/>
          </a:p>
          <a:p>
            <a:pPr marL="228600" lvl="0" indent="-228600" algn="l" rtl="0">
              <a:lnSpc>
                <a:spcPct val="150000"/>
              </a:lnSpc>
              <a:spcBef>
                <a:spcPts val="1000"/>
              </a:spcBef>
              <a:spcAft>
                <a:spcPts val="0"/>
              </a:spcAft>
              <a:buClr>
                <a:schemeClr val="dk1"/>
              </a:buClr>
              <a:buSzPts val="2800"/>
              <a:buChar char="•"/>
            </a:pPr>
            <a:r>
              <a:rPr lang="en-US" dirty="0"/>
              <a:t>Designed by teachers/providers/families </a:t>
            </a:r>
            <a:endParaRPr dirty="0"/>
          </a:p>
          <a:p>
            <a:pPr marL="228600" lvl="0" indent="-228600" algn="l" rtl="0">
              <a:lnSpc>
                <a:spcPct val="150000"/>
              </a:lnSpc>
              <a:spcBef>
                <a:spcPts val="1000"/>
              </a:spcBef>
              <a:spcAft>
                <a:spcPts val="0"/>
              </a:spcAft>
              <a:buClr>
                <a:schemeClr val="dk1"/>
              </a:buClr>
              <a:buSzPts val="2800"/>
              <a:buChar char="•"/>
            </a:pPr>
            <a:r>
              <a:rPr lang="en-US" dirty="0"/>
              <a:t>Implemented across settings and routines </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49" y="22658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4</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305449" y="1219199"/>
            <a:ext cx="8533101" cy="5084619"/>
          </a:xfrm>
          <a:prstGeom prst="rect">
            <a:avLst/>
          </a:prstGeom>
          <a:noFill/>
          <a:ln>
            <a:noFill/>
          </a:ln>
        </p:spPr>
        <p:txBody>
          <a:bodyPr spcFirstLastPara="1" wrap="square" lIns="91425" tIns="45700" rIns="91425" bIns="45700" anchor="t" anchorCtr="0">
            <a:noAutofit/>
          </a:bodyPr>
          <a:lstStyle/>
          <a:p>
            <a:pPr marL="0" lvl="0" indent="0">
              <a:lnSpc>
                <a:spcPct val="150000"/>
              </a:lnSpc>
              <a:spcBef>
                <a:spcPts val="0"/>
              </a:spcBef>
              <a:buClr>
                <a:schemeClr val="dk1"/>
              </a:buClr>
              <a:buSzPct val="100000"/>
              <a:buNone/>
            </a:pPr>
            <a:r>
              <a:rPr lang="en-US" sz="2000" dirty="0"/>
              <a:t>Candidates know and understand the purposes of assessment in relation to ethical and legal considerations. Candidates choose developmentally, linguistically, and culturally appropriate tools and methods that are responsive to the characteristics of the young child, family, and program. Using evidence-based practices, candidates develop or select as well as administer informal measures, and select and administer formal measures in partnership with families and other professionals. They analyze, interpret, document, and share assessment information using a strengths-based approach with families and other professionals for eligibility determination, outcome/goal development, planning instruction and intervention, monitoring progress, and reporting. </a:t>
            </a:r>
            <a:endParaRPr sz="2000" dirty="0"/>
          </a:p>
        </p:txBody>
      </p:sp>
    </p:spTree>
    <p:extLst>
      <p:ext uri="{BB962C8B-B14F-4D97-AF65-F5344CB8AC3E}">
        <p14:creationId xmlns:p14="http://schemas.microsoft.com/office/powerpoint/2010/main" val="3280242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Informal Data Collection Is Critical to Success! </a:t>
            </a:r>
            <a:endParaRPr sz="3600" dirty="0"/>
          </a:p>
        </p:txBody>
      </p:sp>
      <p:sp>
        <p:nvSpPr>
          <p:cNvPr id="183" name="Google Shape;183;p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Ensures that small but important steps toward success are measured</a:t>
            </a:r>
            <a:endParaRPr dirty="0"/>
          </a:p>
          <a:p>
            <a:pPr marL="228600" lvl="0" indent="-228600" algn="l" rtl="0">
              <a:lnSpc>
                <a:spcPct val="150000"/>
              </a:lnSpc>
              <a:spcBef>
                <a:spcPts val="1000"/>
              </a:spcBef>
              <a:spcAft>
                <a:spcPts val="0"/>
              </a:spcAft>
              <a:buClr>
                <a:schemeClr val="dk1"/>
              </a:buClr>
              <a:buSzPts val="2800"/>
              <a:buChar char="•"/>
            </a:pPr>
            <a:r>
              <a:rPr lang="en-US" dirty="0"/>
              <a:t>Provides valuable feedback to families and providers/teachers</a:t>
            </a:r>
            <a:endParaRPr dirty="0"/>
          </a:p>
          <a:p>
            <a:pPr marL="228600" lvl="0" indent="-228600" algn="l" rtl="0">
              <a:lnSpc>
                <a:spcPct val="150000"/>
              </a:lnSpc>
              <a:spcBef>
                <a:spcPts val="1000"/>
              </a:spcBef>
              <a:spcAft>
                <a:spcPts val="0"/>
              </a:spcAft>
              <a:buClr>
                <a:schemeClr val="dk1"/>
              </a:buClr>
              <a:buSzPts val="2800"/>
              <a:buChar char="•"/>
            </a:pPr>
            <a:r>
              <a:rPr lang="en-US" dirty="0"/>
              <a:t>Makes change visible</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The Overlap </a:t>
            </a:r>
            <a:endParaRPr dirty="0"/>
          </a:p>
        </p:txBody>
      </p:sp>
      <p:grpSp>
        <p:nvGrpSpPr>
          <p:cNvPr id="190" name="Google Shape;190;p20"/>
          <p:cNvGrpSpPr/>
          <p:nvPr/>
        </p:nvGrpSpPr>
        <p:grpSpPr>
          <a:xfrm>
            <a:off x="1540110" y="1473933"/>
            <a:ext cx="3953625" cy="4351337"/>
            <a:chOff x="1966537" y="0"/>
            <a:chExt cx="3953625" cy="4351337"/>
          </a:xfrm>
        </p:grpSpPr>
        <p:sp>
          <p:nvSpPr>
            <p:cNvPr id="191" name="Google Shape;191;p20"/>
            <p:cNvSpPr/>
            <p:nvPr/>
          </p:nvSpPr>
          <p:spPr>
            <a:xfrm>
              <a:off x="1966537" y="0"/>
              <a:ext cx="2610183" cy="2610367"/>
            </a:xfrm>
            <a:prstGeom prst="ellipse">
              <a:avLst/>
            </a:prstGeom>
            <a:solidFill>
              <a:srgbClr val="599BD5">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0"/>
            <p:cNvSpPr txBox="1"/>
            <p:nvPr/>
          </p:nvSpPr>
          <p:spPr>
            <a:xfrm>
              <a:off x="2348789" y="382279"/>
              <a:ext cx="1845679" cy="1845809"/>
            </a:xfrm>
            <a:prstGeom prst="rect">
              <a:avLst/>
            </a:prstGeom>
            <a:noFill/>
            <a:ln>
              <a:noFill/>
            </a:ln>
          </p:spPr>
          <p:txBody>
            <a:bodyPr spcFirstLastPara="1" wrap="square" lIns="99050" tIns="99050" rIns="99050" bIns="99050" anchor="ctr" anchorCtr="0">
              <a:noAutofit/>
            </a:bodyPr>
            <a:lstStyle/>
            <a:p>
              <a:pPr marL="0" marR="0" lvl="0" indent="0" algn="ctr" rtl="0">
                <a:lnSpc>
                  <a:spcPct val="90000"/>
                </a:lnSpc>
                <a:spcBef>
                  <a:spcPts val="0"/>
                </a:spcBef>
                <a:spcAft>
                  <a:spcPts val="0"/>
                </a:spcAft>
                <a:buClr>
                  <a:schemeClr val="dk1"/>
                </a:buClr>
                <a:buSzPts val="2600"/>
                <a:buFont typeface="Calibri"/>
                <a:buNone/>
              </a:pPr>
              <a:r>
                <a:rPr lang="en-US" sz="2600" b="0" i="0" u="none" strike="noStrike" cap="none">
                  <a:solidFill>
                    <a:schemeClr val="dk1"/>
                  </a:solidFill>
                  <a:latin typeface="Calibri"/>
                  <a:ea typeface="Calibri"/>
                  <a:cs typeface="Calibri"/>
                  <a:sym typeface="Calibri"/>
                </a:rPr>
                <a:t>Formal Assessment</a:t>
              </a:r>
              <a:endParaRPr/>
            </a:p>
          </p:txBody>
        </p:sp>
        <p:sp>
          <p:nvSpPr>
            <p:cNvPr id="193" name="Google Shape;193;p20"/>
            <p:cNvSpPr/>
            <p:nvPr/>
          </p:nvSpPr>
          <p:spPr>
            <a:xfrm>
              <a:off x="3309979" y="1740970"/>
              <a:ext cx="2610183" cy="2610367"/>
            </a:xfrm>
            <a:prstGeom prst="ellipse">
              <a:avLst/>
            </a:prstGeom>
            <a:solidFill>
              <a:srgbClr val="599BD5">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0"/>
            <p:cNvSpPr txBox="1"/>
            <p:nvPr/>
          </p:nvSpPr>
          <p:spPr>
            <a:xfrm>
              <a:off x="3692231" y="2123249"/>
              <a:ext cx="1845679" cy="1845809"/>
            </a:xfrm>
            <a:prstGeom prst="rect">
              <a:avLst/>
            </a:prstGeom>
            <a:noFill/>
            <a:ln>
              <a:noFill/>
            </a:ln>
          </p:spPr>
          <p:txBody>
            <a:bodyPr spcFirstLastPara="1" wrap="square" lIns="99050" tIns="99050" rIns="99050" bIns="99050" anchor="ctr" anchorCtr="0">
              <a:noAutofit/>
            </a:bodyPr>
            <a:lstStyle/>
            <a:p>
              <a:pPr marL="0" marR="0" lvl="0" indent="0" algn="ctr" rtl="0">
                <a:lnSpc>
                  <a:spcPct val="90000"/>
                </a:lnSpc>
                <a:spcBef>
                  <a:spcPts val="0"/>
                </a:spcBef>
                <a:spcAft>
                  <a:spcPts val="0"/>
                </a:spcAft>
                <a:buClr>
                  <a:schemeClr val="dk1"/>
                </a:buClr>
                <a:buSzPts val="2600"/>
                <a:buFont typeface="Calibri"/>
                <a:buNone/>
              </a:pPr>
              <a:r>
                <a:rPr lang="en-US" sz="2600" b="0" i="0" u="none" strike="noStrike" cap="none">
                  <a:solidFill>
                    <a:schemeClr val="dk1"/>
                  </a:solidFill>
                  <a:latin typeface="Calibri"/>
                  <a:ea typeface="Calibri"/>
                  <a:cs typeface="Calibri"/>
                  <a:sym typeface="Calibri"/>
                </a:rPr>
                <a:t>Informal Assessment</a:t>
              </a:r>
              <a:endParaRPr/>
            </a:p>
          </p:txBody>
        </p:sp>
      </p:grpSp>
      <p:sp>
        <p:nvSpPr>
          <p:cNvPr id="195" name="Google Shape;195;p20"/>
          <p:cNvSpPr/>
          <p:nvPr/>
        </p:nvSpPr>
        <p:spPr>
          <a:xfrm>
            <a:off x="5358911" y="1473933"/>
            <a:ext cx="3156439" cy="176163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5684" y="59402"/>
                </a:moveTo>
                <a:lnTo>
                  <a:pt x="-67138" y="147716"/>
                </a:lnTo>
              </a:path>
            </a:pathLst>
          </a:cu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0" i="0" u="none" strike="noStrike" cap="none">
                <a:solidFill>
                  <a:schemeClr val="dk1"/>
                </a:solidFill>
                <a:latin typeface="Calibri"/>
                <a:ea typeface="Calibri"/>
                <a:cs typeface="Calibri"/>
                <a:sym typeface="Calibri"/>
              </a:rPr>
              <a:t>Reliability</a:t>
            </a:r>
            <a:endParaRPr/>
          </a:p>
          <a:p>
            <a:pPr marL="0" marR="0" lvl="0" indent="0" algn="ctr" rtl="0">
              <a:spcBef>
                <a:spcPts val="0"/>
              </a:spcBef>
              <a:spcAft>
                <a:spcPts val="0"/>
              </a:spcAft>
              <a:buNone/>
            </a:pPr>
            <a:r>
              <a:rPr lang="en-US" sz="2000" b="0" i="0" u="none" strike="noStrike" cap="none">
                <a:solidFill>
                  <a:schemeClr val="dk1"/>
                </a:solidFill>
                <a:latin typeface="Calibri"/>
                <a:ea typeface="Calibri"/>
                <a:cs typeface="Calibri"/>
                <a:sym typeface="Calibri"/>
              </a:rPr>
              <a:t>Validity</a:t>
            </a:r>
            <a:endParaRPr/>
          </a:p>
          <a:p>
            <a:pPr marL="0" marR="0" lvl="0" indent="0" algn="ctr" rtl="0">
              <a:spcBef>
                <a:spcPts val="0"/>
              </a:spcBef>
              <a:spcAft>
                <a:spcPts val="0"/>
              </a:spcAft>
              <a:buNone/>
            </a:pPr>
            <a:r>
              <a:rPr lang="en-US" sz="2000" b="0" i="0" u="none" strike="noStrike" cap="none">
                <a:solidFill>
                  <a:schemeClr val="dk1"/>
                </a:solidFill>
                <a:latin typeface="Calibri"/>
                <a:ea typeface="Calibri"/>
                <a:cs typeface="Calibri"/>
                <a:sym typeface="Calibri"/>
              </a:rPr>
              <a:t>Unbiased</a:t>
            </a:r>
            <a:endParaRPr/>
          </a:p>
          <a:p>
            <a:pPr marL="0" marR="0" lvl="0" indent="0" algn="ctr" rtl="0">
              <a:spcBef>
                <a:spcPts val="0"/>
              </a:spcBef>
              <a:spcAft>
                <a:spcPts val="0"/>
              </a:spcAft>
              <a:buNone/>
            </a:pPr>
            <a:r>
              <a:rPr lang="en-US" sz="2000" b="0" i="0" u="none" strike="noStrike" cap="none">
                <a:solidFill>
                  <a:schemeClr val="dk1"/>
                </a:solidFill>
                <a:latin typeface="Calibri"/>
                <a:ea typeface="Calibri"/>
                <a:cs typeface="Calibri"/>
                <a:sym typeface="Calibri"/>
              </a:rPr>
              <a:t>Relevant</a:t>
            </a:r>
            <a:endParaRPr/>
          </a:p>
          <a:p>
            <a:pPr marL="0" marR="0" lvl="0" indent="0" algn="ctr" rtl="0">
              <a:spcBef>
                <a:spcPts val="0"/>
              </a:spcBef>
              <a:spcAft>
                <a:spcPts val="0"/>
              </a:spcAft>
              <a:buNone/>
            </a:pPr>
            <a:r>
              <a:rPr lang="en-US" sz="2000" b="0" i="0" u="none" strike="noStrike" cap="none">
                <a:solidFill>
                  <a:schemeClr val="dk1"/>
                </a:solidFill>
                <a:latin typeface="Calibri"/>
                <a:ea typeface="Calibri"/>
                <a:cs typeface="Calibri"/>
                <a:sym typeface="Calibri"/>
              </a:rPr>
              <a:t>Intentional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Using Best Practices:</a:t>
            </a:r>
            <a:br>
              <a:rPr lang="en-US" sz="3600" dirty="0"/>
            </a:br>
            <a:r>
              <a:rPr lang="en-US" sz="3600" dirty="0"/>
              <a:t> Authentic Assessment </a:t>
            </a:r>
            <a:endParaRPr sz="3600" dirty="0"/>
          </a:p>
        </p:txBody>
      </p:sp>
      <p:sp>
        <p:nvSpPr>
          <p:cNvPr id="202" name="Google Shape;202;p21"/>
          <p:cNvSpPr txBox="1">
            <a:spLocks noGrp="1"/>
          </p:cNvSpPr>
          <p:nvPr>
            <p:ph idx="1"/>
          </p:nvPr>
        </p:nvSpPr>
        <p:spPr>
          <a:xfrm>
            <a:off x="628650" y="1690689"/>
            <a:ext cx="7886700" cy="419015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ct val="100000"/>
              <a:buNone/>
            </a:pPr>
            <a:r>
              <a:rPr lang="en-US" dirty="0"/>
              <a:t>“… the systematic recording of developmental observations over time about the naturally occurring behaviors and functional competencies of young children in daily routines by familiar and knowledgeable caregivers in the child’s life” </a:t>
            </a:r>
            <a:endParaRPr dirty="0"/>
          </a:p>
          <a:p>
            <a:pPr marL="0" lvl="0" indent="0" algn="l" rtl="0">
              <a:lnSpc>
                <a:spcPct val="150000"/>
              </a:lnSpc>
              <a:spcBef>
                <a:spcPts val="1000"/>
              </a:spcBef>
              <a:spcAft>
                <a:spcPts val="0"/>
              </a:spcAft>
              <a:buClr>
                <a:schemeClr val="dk1"/>
              </a:buClr>
              <a:buSzPct val="100000"/>
              <a:buNone/>
            </a:pPr>
            <a:endParaRPr sz="3200" dirty="0"/>
          </a:p>
          <a:p>
            <a:pPr marL="0" lvl="0" indent="0" algn="l" rtl="0">
              <a:lnSpc>
                <a:spcPct val="90000"/>
              </a:lnSpc>
              <a:spcBef>
                <a:spcPts val="1000"/>
              </a:spcBef>
              <a:spcAft>
                <a:spcPts val="0"/>
              </a:spcAft>
              <a:buClr>
                <a:schemeClr val="dk1"/>
              </a:buClr>
              <a:buSzPct val="100000"/>
              <a:buNone/>
            </a:pPr>
            <a:r>
              <a:rPr lang="en-US" sz="2400" i="1" dirty="0" err="1"/>
              <a:t>Bagnato</a:t>
            </a:r>
            <a:r>
              <a:rPr lang="en-US" sz="2400" i="1" dirty="0"/>
              <a:t>, S. J., &amp; </a:t>
            </a:r>
            <a:r>
              <a:rPr lang="en-US" sz="2400" i="1" dirty="0" err="1"/>
              <a:t>Yeh</a:t>
            </a:r>
            <a:r>
              <a:rPr lang="en-US" sz="2400" i="1" dirty="0"/>
              <a:t>-Ho, H. (2006)</a:t>
            </a:r>
            <a:endParaRPr sz="2400" i="1"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Authentic Assessment: 5 Characteristics </a:t>
            </a:r>
            <a:endParaRPr sz="3600" dirty="0"/>
          </a:p>
        </p:txBody>
      </p:sp>
      <p:graphicFrame>
        <p:nvGraphicFramePr>
          <p:cNvPr id="14" name="Content Placeholder 3"/>
          <p:cNvGraphicFramePr>
            <a:graphicFrameLocks/>
          </p:cNvGraphicFramePr>
          <p:nvPr>
            <p:extLst>
              <p:ext uri="{D42A27DB-BD31-4B8C-83A1-F6EECF244321}">
                <p14:modId xmlns:p14="http://schemas.microsoft.com/office/powerpoint/2010/main" val="3628973661"/>
              </p:ext>
            </p:extLst>
          </p:nvPr>
        </p:nvGraphicFramePr>
        <p:xfrm>
          <a:off x="628650" y="1856509"/>
          <a:ext cx="7886700" cy="4320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Ongoing</a:t>
            </a:r>
            <a:r>
              <a:rPr lang="en-US" sz="3600" b="0" dirty="0">
                <a:solidFill>
                  <a:schemeClr val="dk1"/>
                </a:solidFill>
                <a:latin typeface="Calibri"/>
                <a:ea typeface="Calibri"/>
                <a:cs typeface="Calibri"/>
                <a:sym typeface="Calibri"/>
              </a:rPr>
              <a:t> </a:t>
            </a:r>
            <a:endParaRPr dirty="0"/>
          </a:p>
        </p:txBody>
      </p:sp>
      <p:sp>
        <p:nvSpPr>
          <p:cNvPr id="225" name="Google Shape;225;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latin typeface="Calibri"/>
                <a:ea typeface="Calibri"/>
                <a:cs typeface="Calibri"/>
                <a:sym typeface="Calibri"/>
              </a:rPr>
              <a:t>Assessment process continues throughout program planning to document progress, modify intervention plans, and monitor improvement over time</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Holistic</a:t>
            </a:r>
            <a:r>
              <a:rPr lang="en-US" sz="3600" b="0" dirty="0">
                <a:solidFill>
                  <a:schemeClr val="dk1"/>
                </a:solidFill>
                <a:latin typeface="Calibri"/>
                <a:ea typeface="Calibri"/>
                <a:cs typeface="Calibri"/>
                <a:sym typeface="Calibri"/>
              </a:rPr>
              <a:t> </a:t>
            </a:r>
            <a:endParaRPr dirty="0"/>
          </a:p>
        </p:txBody>
      </p:sp>
      <p:sp>
        <p:nvSpPr>
          <p:cNvPr id="232" name="Google Shape;232;p24"/>
          <p:cNvSpPr txBox="1">
            <a:spLocks noGrp="1"/>
          </p:cNvSpPr>
          <p:nvPr>
            <p:ph idx="1"/>
          </p:nvPr>
        </p:nvSpPr>
        <p:spPr>
          <a:xfrm>
            <a:off x="628650" y="1434353"/>
            <a:ext cx="7886700" cy="474261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3200"/>
              <a:buChar char="•"/>
            </a:pPr>
            <a:r>
              <a:rPr lang="en-US" sz="3200" dirty="0"/>
              <a:t>Inclusive of all developmental domains</a:t>
            </a:r>
            <a:endParaRPr dirty="0"/>
          </a:p>
          <a:p>
            <a:pPr marL="228600" lvl="0" indent="-228600" algn="l" rtl="0">
              <a:lnSpc>
                <a:spcPct val="150000"/>
              </a:lnSpc>
              <a:spcBef>
                <a:spcPts val="1000"/>
              </a:spcBef>
              <a:spcAft>
                <a:spcPts val="0"/>
              </a:spcAft>
              <a:buClr>
                <a:schemeClr val="dk1"/>
              </a:buClr>
              <a:buSzPts val="3200"/>
              <a:buChar char="•"/>
            </a:pPr>
            <a:r>
              <a:rPr lang="en-US" sz="3200" dirty="0"/>
              <a:t>Inclusive of relevant formal academic assessments</a:t>
            </a:r>
            <a:endParaRPr dirty="0"/>
          </a:p>
          <a:p>
            <a:pPr marL="228600" lvl="0" indent="-228600" algn="l" rtl="0">
              <a:lnSpc>
                <a:spcPct val="150000"/>
              </a:lnSpc>
              <a:spcBef>
                <a:spcPts val="1000"/>
              </a:spcBef>
              <a:spcAft>
                <a:spcPts val="0"/>
              </a:spcAft>
              <a:buClr>
                <a:schemeClr val="dk1"/>
              </a:buClr>
              <a:buSzPts val="3200"/>
              <a:buChar char="•"/>
            </a:pPr>
            <a:r>
              <a:rPr lang="en-US" sz="3200" dirty="0"/>
              <a:t>Inclusive of culture and linguistic preferences </a:t>
            </a:r>
            <a:endParaRPr dirty="0"/>
          </a:p>
          <a:p>
            <a:pPr marL="228600" lvl="0" indent="-228600" algn="l" rtl="0">
              <a:lnSpc>
                <a:spcPct val="150000"/>
              </a:lnSpc>
              <a:spcBef>
                <a:spcPts val="1000"/>
              </a:spcBef>
              <a:spcAft>
                <a:spcPts val="0"/>
              </a:spcAft>
              <a:buClr>
                <a:schemeClr val="dk1"/>
              </a:buClr>
              <a:buSzPts val="3200"/>
              <a:buChar char="•"/>
            </a:pPr>
            <a:r>
              <a:rPr lang="en-US" sz="3200" dirty="0"/>
              <a:t>Inclusive of child’s strengths and deficits </a:t>
            </a:r>
            <a:endParaRPr dirty="0"/>
          </a:p>
          <a:p>
            <a:pPr marL="228600" lvl="0" indent="-228600" algn="l" rtl="0">
              <a:lnSpc>
                <a:spcPct val="150000"/>
              </a:lnSpc>
              <a:spcBef>
                <a:spcPts val="1000"/>
              </a:spcBef>
              <a:spcAft>
                <a:spcPts val="0"/>
              </a:spcAft>
              <a:buClr>
                <a:schemeClr val="dk1"/>
              </a:buClr>
              <a:buSzPts val="3200"/>
              <a:buChar char="•"/>
            </a:pPr>
            <a:r>
              <a:rPr lang="en-US" sz="3200" dirty="0"/>
              <a:t>Inclusive of medical information</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Naturalistic</a:t>
            </a:r>
            <a:r>
              <a:rPr lang="en-US" sz="3600" b="0" dirty="0">
                <a:solidFill>
                  <a:schemeClr val="dk1"/>
                </a:solidFill>
                <a:latin typeface="Calibri"/>
                <a:ea typeface="Calibri"/>
                <a:cs typeface="Calibri"/>
                <a:sym typeface="Calibri"/>
              </a:rPr>
              <a:t> </a:t>
            </a:r>
            <a:endParaRPr dirty="0"/>
          </a:p>
        </p:txBody>
      </p:sp>
      <p:sp>
        <p:nvSpPr>
          <p:cNvPr id="239" name="Google Shape;239;p25"/>
          <p:cNvSpPr txBox="1">
            <a:spLocks noGrp="1"/>
          </p:cNvSpPr>
          <p:nvPr>
            <p:ph idx="1"/>
          </p:nvPr>
        </p:nvSpPr>
        <p:spPr>
          <a:xfrm>
            <a:off x="628650" y="1470212"/>
            <a:ext cx="7886700" cy="4706751"/>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200"/>
              <a:buNone/>
            </a:pPr>
            <a:r>
              <a:rPr lang="en-US" sz="3200" dirty="0"/>
              <a:t>Occurs:</a:t>
            </a:r>
            <a:endParaRPr dirty="0"/>
          </a:p>
          <a:p>
            <a:pPr marL="685800" lvl="1" indent="-228600" algn="l" rtl="0">
              <a:lnSpc>
                <a:spcPct val="150000"/>
              </a:lnSpc>
              <a:spcBef>
                <a:spcPts val="500"/>
              </a:spcBef>
              <a:spcAft>
                <a:spcPts val="0"/>
              </a:spcAft>
              <a:buClr>
                <a:schemeClr val="dk1"/>
              </a:buClr>
              <a:buSzPts val="2800"/>
              <a:buChar char="•"/>
            </a:pPr>
            <a:r>
              <a:rPr lang="en-US" sz="2800" dirty="0"/>
              <a:t>during normal routines and activities</a:t>
            </a:r>
            <a:endParaRPr dirty="0"/>
          </a:p>
          <a:p>
            <a:pPr marL="685800" lvl="1" indent="-228600" algn="l" rtl="0">
              <a:lnSpc>
                <a:spcPct val="150000"/>
              </a:lnSpc>
              <a:spcBef>
                <a:spcPts val="500"/>
              </a:spcBef>
              <a:spcAft>
                <a:spcPts val="0"/>
              </a:spcAft>
              <a:buClr>
                <a:schemeClr val="dk1"/>
              </a:buClr>
              <a:buSzPts val="2800"/>
              <a:buChar char="•"/>
            </a:pPr>
            <a:r>
              <a:rPr lang="en-US" sz="2800" dirty="0"/>
              <a:t>during play</a:t>
            </a:r>
            <a:endParaRPr dirty="0"/>
          </a:p>
          <a:p>
            <a:pPr marL="685800" lvl="1" indent="-228600" algn="l" rtl="0">
              <a:lnSpc>
                <a:spcPct val="150000"/>
              </a:lnSpc>
              <a:spcBef>
                <a:spcPts val="500"/>
              </a:spcBef>
              <a:spcAft>
                <a:spcPts val="0"/>
              </a:spcAft>
              <a:buClr>
                <a:schemeClr val="dk1"/>
              </a:buClr>
              <a:buSzPts val="2800"/>
              <a:buChar char="•"/>
            </a:pPr>
            <a:r>
              <a:rPr lang="en-US" sz="2800" dirty="0"/>
              <a:t>in a familiar environment</a:t>
            </a:r>
            <a:endParaRPr dirty="0"/>
          </a:p>
          <a:p>
            <a:pPr marL="685800" lvl="1" indent="-228600" algn="l" rtl="0">
              <a:lnSpc>
                <a:spcPct val="150000"/>
              </a:lnSpc>
              <a:spcBef>
                <a:spcPts val="500"/>
              </a:spcBef>
              <a:spcAft>
                <a:spcPts val="0"/>
              </a:spcAft>
              <a:buClr>
                <a:schemeClr val="dk1"/>
              </a:buClr>
              <a:buSzPts val="2800"/>
              <a:buChar char="•"/>
            </a:pPr>
            <a:r>
              <a:rPr lang="en-US" sz="2800" dirty="0"/>
              <a:t>with familiar people</a:t>
            </a:r>
            <a:endParaRPr dirty="0"/>
          </a:p>
          <a:p>
            <a:pPr marL="685800" lvl="1" indent="-228600" algn="l" rtl="0">
              <a:lnSpc>
                <a:spcPct val="150000"/>
              </a:lnSpc>
              <a:spcBef>
                <a:spcPts val="500"/>
              </a:spcBef>
              <a:spcAft>
                <a:spcPts val="0"/>
              </a:spcAft>
              <a:buClr>
                <a:schemeClr val="dk1"/>
              </a:buClr>
              <a:buSzPts val="2800"/>
              <a:buChar char="•"/>
            </a:pPr>
            <a:r>
              <a:rPr lang="en-US" sz="2800" dirty="0"/>
              <a:t>across settings</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Collaborative</a:t>
            </a:r>
            <a:r>
              <a:rPr lang="en-US" sz="3600" b="0" dirty="0">
                <a:solidFill>
                  <a:schemeClr val="dk1"/>
                </a:solidFill>
              </a:rPr>
              <a:t> </a:t>
            </a:r>
            <a:endParaRPr dirty="0"/>
          </a:p>
        </p:txBody>
      </p:sp>
      <p:sp>
        <p:nvSpPr>
          <p:cNvPr id="246" name="Google Shape;246;p2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Recognize family as a reliable and valid source of information</a:t>
            </a:r>
            <a:endParaRPr dirty="0"/>
          </a:p>
          <a:p>
            <a:pPr marL="228600" lvl="0" indent="-228600" algn="l" rtl="0">
              <a:lnSpc>
                <a:spcPct val="150000"/>
              </a:lnSpc>
              <a:spcBef>
                <a:spcPts val="1000"/>
              </a:spcBef>
              <a:spcAft>
                <a:spcPts val="0"/>
              </a:spcAft>
              <a:buClr>
                <a:schemeClr val="dk1"/>
              </a:buClr>
              <a:buSzPts val="3200"/>
              <a:buChar char="•"/>
            </a:pPr>
            <a:r>
              <a:rPr lang="en-US" sz="3200" dirty="0"/>
              <a:t>Recognize role as a team member</a:t>
            </a:r>
            <a:endParaRPr dirty="0"/>
          </a:p>
          <a:p>
            <a:pPr marL="228600" lvl="0" indent="-228600" algn="l" rtl="0">
              <a:lnSpc>
                <a:spcPct val="150000"/>
              </a:lnSpc>
              <a:spcBef>
                <a:spcPts val="1000"/>
              </a:spcBef>
              <a:spcAft>
                <a:spcPts val="0"/>
              </a:spcAft>
              <a:buClr>
                <a:schemeClr val="dk1"/>
              </a:buClr>
              <a:buSzPts val="3200"/>
              <a:buChar char="•"/>
            </a:pPr>
            <a:r>
              <a:rPr lang="en-US" sz="3200" dirty="0"/>
              <a:t>Recognize the need for accommodations and modifications  </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Always Include: </a:t>
            </a:r>
            <a:endParaRPr sz="3600" dirty="0"/>
          </a:p>
        </p:txBody>
      </p:sp>
      <p:sp>
        <p:nvSpPr>
          <p:cNvPr id="252" name="Google Shape;252;p27"/>
          <p:cNvSpPr txBox="1">
            <a:spLocks noGrp="1"/>
          </p:cNvSpPr>
          <p:nvPr>
            <p:ph idx="1"/>
          </p:nvPr>
        </p:nvSpPr>
        <p:spPr>
          <a:xfrm>
            <a:off x="628650" y="1488141"/>
            <a:ext cx="7886700" cy="4688822"/>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Family’s priorities, hopes and dreams for their child </a:t>
            </a:r>
            <a:endParaRPr dirty="0"/>
          </a:p>
          <a:p>
            <a:pPr marL="228600" lvl="0" indent="-228600" algn="l" rtl="0">
              <a:lnSpc>
                <a:spcPct val="150000"/>
              </a:lnSpc>
              <a:spcBef>
                <a:spcPts val="1000"/>
              </a:spcBef>
              <a:spcAft>
                <a:spcPts val="0"/>
              </a:spcAft>
              <a:buClr>
                <a:schemeClr val="dk1"/>
              </a:buClr>
              <a:buSzPct val="100000"/>
              <a:buChar char="•"/>
            </a:pPr>
            <a:r>
              <a:rPr lang="en-US" dirty="0"/>
              <a:t>Relevant information about child’s strengths and needs</a:t>
            </a:r>
            <a:endParaRPr dirty="0"/>
          </a:p>
          <a:p>
            <a:pPr marL="228600" lvl="0" indent="-228600" algn="l" rtl="0">
              <a:lnSpc>
                <a:spcPct val="150000"/>
              </a:lnSpc>
              <a:spcBef>
                <a:spcPts val="1000"/>
              </a:spcBef>
              <a:spcAft>
                <a:spcPts val="0"/>
              </a:spcAft>
              <a:buClr>
                <a:schemeClr val="dk1"/>
              </a:buClr>
              <a:buSzPct val="100000"/>
              <a:buChar char="•"/>
            </a:pPr>
            <a:r>
              <a:rPr lang="en-US" dirty="0"/>
              <a:t>Objective information on what is working and not working</a:t>
            </a:r>
            <a:endParaRPr dirty="0"/>
          </a:p>
          <a:p>
            <a:pPr marL="228600" lvl="0" indent="-228600" algn="l" rtl="0">
              <a:lnSpc>
                <a:spcPct val="150000"/>
              </a:lnSpc>
              <a:spcBef>
                <a:spcPts val="1000"/>
              </a:spcBef>
              <a:spcAft>
                <a:spcPts val="0"/>
              </a:spcAft>
              <a:buClr>
                <a:schemeClr val="dk1"/>
              </a:buClr>
              <a:buSzPct val="100000"/>
              <a:buChar char="•"/>
            </a:pPr>
            <a:r>
              <a:rPr lang="en-US" dirty="0"/>
              <a:t>Multiple assessment tools</a:t>
            </a:r>
            <a:endParaRPr dirty="0"/>
          </a:p>
          <a:p>
            <a:pPr marL="228600" lvl="0" indent="-228600" algn="l" rtl="0">
              <a:lnSpc>
                <a:spcPct val="150000"/>
              </a:lnSpc>
              <a:spcBef>
                <a:spcPts val="1000"/>
              </a:spcBef>
              <a:spcAft>
                <a:spcPts val="0"/>
              </a:spcAft>
              <a:buClr>
                <a:schemeClr val="dk1"/>
              </a:buClr>
              <a:buSzPct val="100000"/>
              <a:buChar char="•"/>
            </a:pPr>
            <a:r>
              <a:rPr lang="en-US" dirty="0"/>
              <a:t>Consideration of the need for assistive technology</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8"/>
          <p:cNvSpPr txBox="1">
            <a:spLocks noGrp="1"/>
          </p:cNvSpPr>
          <p:nvPr>
            <p:ph type="title"/>
          </p:nvPr>
        </p:nvSpPr>
        <p:spPr>
          <a:xfrm>
            <a:off x="521073" y="0"/>
            <a:ext cx="7886700" cy="1325563"/>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Authentic Assessment </a:t>
            </a:r>
            <a:endParaRPr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823" y="1325563"/>
            <a:ext cx="7315200" cy="4114800"/>
          </a:xfrm>
          <a:prstGeom prst="rect">
            <a:avLst/>
          </a:prstGeom>
        </p:spPr>
      </p:pic>
      <p:sp>
        <p:nvSpPr>
          <p:cNvPr id="5" name="Rectangle 4"/>
          <p:cNvSpPr/>
          <p:nvPr/>
        </p:nvSpPr>
        <p:spPr>
          <a:xfrm>
            <a:off x="3402273" y="5555734"/>
            <a:ext cx="2124300" cy="276999"/>
          </a:xfrm>
          <a:prstGeom prst="rect">
            <a:avLst/>
          </a:prstGeom>
        </p:spPr>
        <p:txBody>
          <a:bodyPr wrap="none">
            <a:spAutoFit/>
          </a:bodyPr>
          <a:lstStyle/>
          <a:p>
            <a:pPr lvl="0" algn="ctr"/>
            <a:r>
              <a:rPr lang="en-US" sz="1200" dirty="0">
                <a:latin typeface="+mn-lt"/>
                <a:hlinkClick r:id="rId3"/>
              </a:rPr>
              <a:t>https://youtu.be/CjE3tSxhDDg</a:t>
            </a:r>
            <a:r>
              <a:rPr lang="en-US" sz="1200" dirty="0">
                <a:latin typeface="+mn-l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Component: 4.2</a:t>
            </a:r>
            <a:endParaRPr sz="3600" dirty="0"/>
          </a:p>
        </p:txBody>
      </p:sp>
      <p:sp>
        <p:nvSpPr>
          <p:cNvPr id="60" name="Google Shape;60;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Candidates develop and administer informal assessments and/or select and use valid, reliable formal assessments using evidence-based practices, including technology, in partnership with families and other professionals.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Activity</a:t>
            </a:r>
            <a:r>
              <a:rPr lang="en-US" sz="3600" b="0" dirty="0">
                <a:solidFill>
                  <a:schemeClr val="dk1"/>
                </a:solidFill>
              </a:rPr>
              <a:t> </a:t>
            </a:r>
            <a:endParaRPr dirty="0"/>
          </a:p>
        </p:txBody>
      </p:sp>
      <p:sp>
        <p:nvSpPr>
          <p:cNvPr id="273" name="Google Shape;273;p3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200"/>
              <a:buNone/>
            </a:pPr>
            <a:r>
              <a:rPr lang="en-US" sz="3000" dirty="0"/>
              <a:t>Watch the video on the next slide:</a:t>
            </a:r>
            <a:endParaRPr sz="3000" dirty="0"/>
          </a:p>
          <a:p>
            <a:pPr marL="228600" lvl="0" indent="-228600" algn="l" rtl="0">
              <a:lnSpc>
                <a:spcPct val="150000"/>
              </a:lnSpc>
              <a:spcBef>
                <a:spcPts val="1000"/>
              </a:spcBef>
              <a:spcAft>
                <a:spcPts val="0"/>
              </a:spcAft>
              <a:buClr>
                <a:schemeClr val="dk1"/>
              </a:buClr>
              <a:buSzPts val="3200"/>
              <a:buChar char="•"/>
            </a:pPr>
            <a:r>
              <a:rPr lang="en-US" dirty="0"/>
              <a:t>How might the use of video contribute to the overall reliability, validity, and authenticity of the assessment process?</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29"/>
          <p:cNvSpPr txBox="1">
            <a:spLocks noGrp="1"/>
          </p:cNvSpPr>
          <p:nvPr>
            <p:ph type="title"/>
          </p:nvPr>
        </p:nvSpPr>
        <p:spPr>
          <a:xfrm>
            <a:off x="628650" y="106942"/>
            <a:ext cx="7886700" cy="1325563"/>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Technology: Enhancing Authentic Assessment </a:t>
            </a:r>
            <a:endParaRPr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432505"/>
            <a:ext cx="7315200" cy="4114800"/>
          </a:xfrm>
          <a:prstGeom prst="rect">
            <a:avLst/>
          </a:prstGeom>
        </p:spPr>
      </p:pic>
      <p:sp>
        <p:nvSpPr>
          <p:cNvPr id="5" name="Rectangle 4"/>
          <p:cNvSpPr/>
          <p:nvPr/>
        </p:nvSpPr>
        <p:spPr>
          <a:xfrm>
            <a:off x="3494621" y="5641794"/>
            <a:ext cx="2154757" cy="276999"/>
          </a:xfrm>
          <a:prstGeom prst="rect">
            <a:avLst/>
          </a:prstGeom>
        </p:spPr>
        <p:txBody>
          <a:bodyPr wrap="none">
            <a:spAutoFit/>
          </a:bodyPr>
          <a:lstStyle/>
          <a:p>
            <a:r>
              <a:rPr lang="en-US" sz="1200" dirty="0">
                <a:latin typeface="+mn-lt"/>
                <a:hlinkClick r:id="rId3"/>
              </a:rPr>
              <a:t>https://youtu.be/uqzOTWJITlU</a:t>
            </a:r>
            <a:r>
              <a:rPr lang="en-US" sz="1200" dirty="0">
                <a:latin typeface="+mn-lt"/>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Resources and References </a:t>
            </a:r>
            <a:endParaRPr dirty="0"/>
          </a:p>
        </p:txBody>
      </p:sp>
      <p:sp>
        <p:nvSpPr>
          <p:cNvPr id="280" name="Google Shape;280;p31"/>
          <p:cNvSpPr txBox="1">
            <a:spLocks noGrp="1"/>
          </p:cNvSpPr>
          <p:nvPr>
            <p:ph idx="1"/>
          </p:nvPr>
        </p:nvSpPr>
        <p:spPr>
          <a:xfrm>
            <a:off x="628650" y="1528549"/>
            <a:ext cx="7886700" cy="4421875"/>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50000"/>
              </a:lnSpc>
              <a:spcBef>
                <a:spcPts val="0"/>
              </a:spcBef>
              <a:spcAft>
                <a:spcPts val="0"/>
              </a:spcAft>
              <a:buClr>
                <a:schemeClr val="dk1"/>
              </a:buClr>
              <a:buSzPct val="100000"/>
              <a:buChar char="•"/>
            </a:pPr>
            <a:r>
              <a:rPr lang="en-US" dirty="0" err="1"/>
              <a:t>Bagnato</a:t>
            </a:r>
            <a:r>
              <a:rPr lang="en-US" dirty="0"/>
              <a:t>, S.J; </a:t>
            </a:r>
            <a:r>
              <a:rPr lang="en-US" dirty="0" err="1"/>
              <a:t>Neisworth</a:t>
            </a:r>
            <a:r>
              <a:rPr lang="en-US" dirty="0"/>
              <a:t>, J.T., </a:t>
            </a:r>
            <a:r>
              <a:rPr lang="en-US" dirty="0" err="1"/>
              <a:t>Pretti-Frontzak,K</a:t>
            </a:r>
            <a:r>
              <a:rPr lang="en-US" dirty="0"/>
              <a:t>. (2010) </a:t>
            </a:r>
            <a:r>
              <a:rPr lang="en-US" i="1" dirty="0" err="1"/>
              <a:t>LINKing</a:t>
            </a:r>
            <a:r>
              <a:rPr lang="en-US" i="1" dirty="0"/>
              <a:t> Authentic Assessment and Early Childhood Intervention: Best Measures for Best Practices, </a:t>
            </a:r>
            <a:r>
              <a:rPr lang="en-US" dirty="0"/>
              <a:t>2</a:t>
            </a:r>
            <a:r>
              <a:rPr lang="en-US" baseline="30000" dirty="0"/>
              <a:t>nd</a:t>
            </a:r>
            <a:r>
              <a:rPr lang="en-US" dirty="0"/>
              <a:t> Ed.</a:t>
            </a:r>
            <a:endParaRPr dirty="0"/>
          </a:p>
          <a:p>
            <a:pPr marL="228600" lvl="0" indent="-228600" algn="l" rtl="0">
              <a:lnSpc>
                <a:spcPct val="170000"/>
              </a:lnSpc>
              <a:spcBef>
                <a:spcPts val="1000"/>
              </a:spcBef>
              <a:spcAft>
                <a:spcPts val="0"/>
              </a:spcAft>
              <a:buClr>
                <a:schemeClr val="dk1"/>
              </a:buClr>
              <a:buSzPct val="100000"/>
              <a:buChar char="•"/>
            </a:pPr>
            <a:r>
              <a:rPr lang="en-US" dirty="0" err="1"/>
              <a:t>Bagnato</a:t>
            </a:r>
            <a:r>
              <a:rPr lang="en-US" dirty="0"/>
              <a:t> SJ, Goins DD, </a:t>
            </a:r>
            <a:r>
              <a:rPr lang="en-US" dirty="0" err="1"/>
              <a:t>Pretti-Frontczak</a:t>
            </a:r>
            <a:r>
              <a:rPr lang="en-US" dirty="0"/>
              <a:t> K, </a:t>
            </a:r>
            <a:r>
              <a:rPr lang="en-US" dirty="0" err="1"/>
              <a:t>Neisworth</a:t>
            </a:r>
            <a:r>
              <a:rPr lang="en-US" dirty="0"/>
              <a:t> JT. Authentic Assessment as “Best Practice” for Early Childhood Intervention: National Consumer Social Validity Research. Topics in Early Childhood Special Education. 2014;34(2):116-127. </a:t>
            </a:r>
            <a:r>
              <a:rPr lang="en-US" dirty="0">
                <a:hlinkClick r:id="rId3"/>
              </a:rPr>
              <a:t>doi:10.1177/0271121414523652</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4"/>
              </a:rPr>
              <a:t>Results Matter Video Library </a:t>
            </a:r>
            <a:r>
              <a:rPr lang="en-US" dirty="0"/>
              <a:t>– Colorado Department of Education</a:t>
            </a:r>
            <a:endParaRPr dirty="0"/>
          </a:p>
          <a:p>
            <a:pPr marL="228600" lvl="0" indent="-10414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7" name="Google Shape;287;p3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Standard 4: Assessment Processes | The Early Childhood Personnel Center (ecpcta.org)</a:t>
            </a:r>
            <a:endParaRPr dirty="0"/>
          </a:p>
          <a:p>
            <a:pPr marL="228600" lvl="0" indent="-228600" algn="l" rtl="0">
              <a:lnSpc>
                <a:spcPct val="150000"/>
              </a:lnSpc>
              <a:spcBef>
                <a:spcPts val="1000"/>
              </a:spcBef>
              <a:spcAft>
                <a:spcPts val="0"/>
              </a:spcAft>
              <a:buClr>
                <a:schemeClr val="dk1"/>
              </a:buClr>
              <a:buSzPts val="2800"/>
              <a:buChar char="•"/>
            </a:pPr>
            <a:r>
              <a:rPr lang="en-US" dirty="0"/>
              <a:t>McLean, M.E; </a:t>
            </a:r>
            <a:r>
              <a:rPr lang="en-US" dirty="0" err="1"/>
              <a:t>Wolery</a:t>
            </a:r>
            <a:r>
              <a:rPr lang="en-US" dirty="0"/>
              <a:t>, M., Bailey, D.B. (2004). </a:t>
            </a:r>
            <a:r>
              <a:rPr lang="en-US" i="1" dirty="0"/>
              <a:t>Assessing Infants and Preschoolers with Special Needs. </a:t>
            </a:r>
            <a:endParaRPr dirty="0"/>
          </a:p>
          <a:p>
            <a:pPr marL="228600" lvl="0" indent="-50800" algn="l" rtl="0">
              <a:lnSpc>
                <a:spcPct val="150000"/>
              </a:lnSpc>
              <a:spcBef>
                <a:spcPts val="1000"/>
              </a:spcBef>
              <a:spcAft>
                <a:spcPts val="0"/>
              </a:spcAft>
              <a:buClr>
                <a:schemeClr val="dk1"/>
              </a:buClr>
              <a:buSzPts val="2800"/>
              <a:buNone/>
            </a:pPr>
            <a:endParaRPr dirty="0"/>
          </a:p>
        </p:txBody>
      </p:sp>
      <p:sp>
        <p:nvSpPr>
          <p:cNvPr id="5" name="Google Shape;279;p31"/>
          <p:cNvSpPr txBox="1">
            <a:spLocks/>
          </p:cNvSpPr>
          <p:nvPr/>
        </p:nvSpPr>
        <p:spPr>
          <a:xfrm>
            <a:off x="628650" y="500062"/>
            <a:ext cx="7886700"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121F88"/>
              </a:buClr>
              <a:buSzPts val="4400"/>
              <a:buFont typeface="Calibri"/>
              <a:buNone/>
              <a:defRPr sz="4400" b="1" i="0" u="none" strike="noStrike" cap="none">
                <a:solidFill>
                  <a:srgbClr val="121F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Clr>
                <a:schemeClr val="dk1"/>
              </a:buClr>
              <a:buSzPts val="3600"/>
            </a:pPr>
            <a:r>
              <a:rPr lang="en-US" sz="3600" dirty="0"/>
              <a:t>Resources and References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Resources and References </a:t>
            </a:r>
            <a:endParaRPr dirty="0"/>
          </a:p>
        </p:txBody>
      </p:sp>
      <p:sp>
        <p:nvSpPr>
          <p:cNvPr id="293" name="Google Shape;293;p3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Linder, T. (2000). </a:t>
            </a:r>
            <a:r>
              <a:rPr lang="en-US" i="1" dirty="0"/>
              <a:t>Transdisciplinary play-based assessment.</a:t>
            </a:r>
            <a:r>
              <a:rPr lang="en-US" dirty="0"/>
              <a:t> In: K. </a:t>
            </a:r>
            <a:r>
              <a:rPr lang="en-US" dirty="0" err="1"/>
              <a:t>Gitlin</a:t>
            </a:r>
            <a:r>
              <a:rPr lang="en-US" dirty="0"/>
              <a:t>-Weiner, A. </a:t>
            </a:r>
            <a:r>
              <a:rPr lang="en-US" dirty="0" err="1"/>
              <a:t>Sandgrund</a:t>
            </a:r>
            <a:r>
              <a:rPr lang="en-US" dirty="0"/>
              <a:t>, &amp; C. Schaefer (Eds.), </a:t>
            </a:r>
            <a:r>
              <a:rPr lang="en-US" i="1" dirty="0"/>
              <a:t>Play diagnosis and assessment</a:t>
            </a:r>
            <a:r>
              <a:rPr lang="en-US" dirty="0"/>
              <a:t> (p. 139–166). John Wiley &amp; Sons, Inc</a:t>
            </a:r>
            <a:r>
              <a:rPr lang="en-US" dirty="0">
                <a:latin typeface="Calibri"/>
                <a:ea typeface="Calibri"/>
                <a:cs typeface="Calibri"/>
                <a:sym typeface="Calibri"/>
              </a:rPr>
              <a:t>.</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92;p33">
            <a:extLst>
              <a:ext uri="{FF2B5EF4-FFF2-40B4-BE49-F238E27FC236}">
                <a16:creationId xmlns:a16="http://schemas.microsoft.com/office/drawing/2014/main" id="{F3EDE6FF-14F6-4022-896D-F8492138FE6D}"/>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buClr>
                <a:schemeClr val="dk1"/>
              </a:buClr>
              <a:buSzPts val="3600"/>
              <a:buFontTx/>
            </a:pPr>
            <a:r>
              <a:rPr lang="en-US" sz="3600" dirty="0">
                <a:latin typeface="+mn-lt"/>
              </a:rPr>
              <a:t>Disclaimer</a:t>
            </a:r>
            <a:endParaRPr lang="en-US" dirty="0">
              <a:latin typeface="+mn-lt"/>
            </a:endParaRPr>
          </a:p>
        </p:txBody>
      </p:sp>
    </p:spTree>
    <p:extLst>
      <p:ext uri="{BB962C8B-B14F-4D97-AF65-F5344CB8AC3E}">
        <p14:creationId xmlns:p14="http://schemas.microsoft.com/office/powerpoint/2010/main" val="354890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Objectives</a:t>
            </a:r>
            <a:r>
              <a:rPr lang="en-US" sz="3600" b="0" dirty="0">
                <a:solidFill>
                  <a:schemeClr val="dk1"/>
                </a:solidFill>
              </a:rPr>
              <a:t> </a:t>
            </a:r>
            <a:endParaRPr sz="3600" dirty="0"/>
          </a:p>
        </p:txBody>
      </p:sp>
      <p:sp>
        <p:nvSpPr>
          <p:cNvPr id="67" name="Google Shape;67;p3"/>
          <p:cNvSpPr txBox="1">
            <a:spLocks noGrp="1"/>
          </p:cNvSpPr>
          <p:nvPr>
            <p:ph idx="1"/>
          </p:nvPr>
        </p:nvSpPr>
        <p:spPr>
          <a:xfrm>
            <a:off x="628650" y="1344707"/>
            <a:ext cx="7886700" cy="4446494"/>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sz="2600" dirty="0"/>
              <a:t>Describe the psychometric properties of assessment measures, including types of validity and reliability.</a:t>
            </a:r>
            <a:endParaRPr dirty="0"/>
          </a:p>
          <a:p>
            <a:pPr marL="228600" lvl="0" indent="-228600" algn="l" rtl="0">
              <a:lnSpc>
                <a:spcPct val="150000"/>
              </a:lnSpc>
              <a:spcBef>
                <a:spcPts val="1000"/>
              </a:spcBef>
              <a:spcAft>
                <a:spcPts val="0"/>
              </a:spcAft>
              <a:buClr>
                <a:schemeClr val="dk1"/>
              </a:buClr>
              <a:buSzPct val="100000"/>
              <a:buChar char="•"/>
            </a:pPr>
            <a:r>
              <a:rPr lang="en-US" sz="2600" dirty="0"/>
              <a:t>Identify criteria for selecting and administering formal assessment tools</a:t>
            </a:r>
            <a:endParaRPr dirty="0"/>
          </a:p>
          <a:p>
            <a:pPr marL="228600" lvl="0" indent="-228600" algn="l" rtl="0">
              <a:lnSpc>
                <a:spcPct val="150000"/>
              </a:lnSpc>
              <a:spcBef>
                <a:spcPts val="1000"/>
              </a:spcBef>
              <a:spcAft>
                <a:spcPts val="0"/>
              </a:spcAft>
              <a:buClr>
                <a:schemeClr val="dk1"/>
              </a:buClr>
              <a:buSzPct val="100000"/>
              <a:buChar char="•"/>
            </a:pPr>
            <a:r>
              <a:rPr lang="en-US" sz="2600" dirty="0"/>
              <a:t>Identify criteria for selecting and administering informal assessment methods </a:t>
            </a:r>
            <a:endParaRPr dirty="0"/>
          </a:p>
          <a:p>
            <a:pPr marL="228600" lvl="0" indent="-228600" algn="l" rtl="0">
              <a:lnSpc>
                <a:spcPct val="150000"/>
              </a:lnSpc>
              <a:spcBef>
                <a:spcPts val="1000"/>
              </a:spcBef>
              <a:spcAft>
                <a:spcPts val="0"/>
              </a:spcAft>
              <a:buClr>
                <a:schemeClr val="dk1"/>
              </a:buClr>
              <a:buSzPct val="100000"/>
              <a:buChar char="•"/>
            </a:pPr>
            <a:r>
              <a:rPr lang="en-US" sz="2600" dirty="0"/>
              <a:t>Describe the key elements of an authentic assessment</a:t>
            </a:r>
            <a:endParaRPr dirty="0"/>
          </a:p>
          <a:p>
            <a:pPr marL="228600" lvl="0" indent="-228600" algn="l" rtl="0">
              <a:lnSpc>
                <a:spcPct val="150000"/>
              </a:lnSpc>
              <a:spcBef>
                <a:spcPts val="1000"/>
              </a:spcBef>
              <a:spcAft>
                <a:spcPts val="0"/>
              </a:spcAft>
              <a:buClr>
                <a:schemeClr val="dk1"/>
              </a:buClr>
              <a:buSzPct val="100000"/>
              <a:buChar char="•"/>
            </a:pPr>
            <a:r>
              <a:rPr lang="en-US" sz="2600" dirty="0"/>
              <a:t>Describe the use of technology in the assessment process</a:t>
            </a:r>
            <a:endParaRPr sz="2600" dirty="0">
              <a:latin typeface="Calibri"/>
              <a:ea typeface="Calibri"/>
              <a:cs typeface="Calibri"/>
              <a:sym typeface="Calibri"/>
            </a:endParaRPr>
          </a:p>
          <a:p>
            <a:pPr marL="0" lvl="0" indent="0" algn="l" rtl="0">
              <a:lnSpc>
                <a:spcPct val="90000"/>
              </a:lnSpc>
              <a:spcBef>
                <a:spcPts val="1000"/>
              </a:spcBef>
              <a:spcAft>
                <a:spcPts val="0"/>
              </a:spcAft>
              <a:buClr>
                <a:schemeClr val="dk1"/>
              </a:buClr>
              <a:buSzPct val="100000"/>
              <a:buNone/>
            </a:pPr>
            <a:endParaRPr sz="3200" dirty="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0" y="115910"/>
            <a:ext cx="9144000" cy="1574779"/>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Understanding and Evaluating Assessment Tools: Why Is This Important? </a:t>
            </a:r>
            <a:endParaRPr sz="3600" dirty="0"/>
          </a:p>
        </p:txBody>
      </p:sp>
      <p:sp>
        <p:nvSpPr>
          <p:cNvPr id="74" name="Google Shape;74;p4"/>
          <p:cNvSpPr txBox="1">
            <a:spLocks noGrp="1"/>
          </p:cNvSpPr>
          <p:nvPr>
            <p:ph idx="1"/>
          </p:nvPr>
        </p:nvSpPr>
        <p:spPr>
          <a:xfrm>
            <a:off x="328411" y="1690689"/>
            <a:ext cx="8487177" cy="4631498"/>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400"/>
              <a:buChar char="•"/>
            </a:pPr>
            <a:r>
              <a:rPr lang="en-US" dirty="0">
                <a:sym typeface="Calibri"/>
              </a:rPr>
              <a:t>EI/ECSE professionals </a:t>
            </a:r>
            <a:r>
              <a:rPr lang="en-US" b="1" dirty="0">
                <a:solidFill>
                  <a:srgbClr val="002060"/>
                </a:solidFill>
                <a:sym typeface="Calibri"/>
              </a:rPr>
              <a:t>select and evaluate </a:t>
            </a:r>
            <a:r>
              <a:rPr lang="en-US" dirty="0">
                <a:sym typeface="Calibri"/>
              </a:rPr>
              <a:t>appropriate assessment measures</a:t>
            </a:r>
            <a:endParaRPr dirty="0"/>
          </a:p>
          <a:p>
            <a:pPr marL="228600" lvl="0" indent="-228600" algn="l" rtl="0">
              <a:lnSpc>
                <a:spcPct val="150000"/>
              </a:lnSpc>
              <a:spcBef>
                <a:spcPts val="1000"/>
              </a:spcBef>
              <a:spcAft>
                <a:spcPts val="0"/>
              </a:spcAft>
              <a:buClr>
                <a:schemeClr val="dk1"/>
              </a:buClr>
              <a:buSzPts val="2400"/>
              <a:buChar char="•"/>
            </a:pPr>
            <a:r>
              <a:rPr lang="en-US" dirty="0">
                <a:sym typeface="Calibri"/>
              </a:rPr>
              <a:t>Should </a:t>
            </a:r>
            <a:r>
              <a:rPr lang="en-US" b="1" dirty="0">
                <a:solidFill>
                  <a:srgbClr val="1F3864"/>
                </a:solidFill>
                <a:sym typeface="Calibri"/>
              </a:rPr>
              <a:t>understand limitations </a:t>
            </a:r>
            <a:r>
              <a:rPr lang="en-US" dirty="0">
                <a:sym typeface="Calibri"/>
              </a:rPr>
              <a:t>of assessment</a:t>
            </a:r>
            <a:endParaRPr dirty="0"/>
          </a:p>
          <a:p>
            <a:pPr marL="228600" lvl="0" indent="-228600" algn="l" rtl="0">
              <a:lnSpc>
                <a:spcPct val="150000"/>
              </a:lnSpc>
              <a:spcBef>
                <a:spcPts val="1000"/>
              </a:spcBef>
              <a:spcAft>
                <a:spcPts val="0"/>
              </a:spcAft>
              <a:buClr>
                <a:srgbClr val="1F3864"/>
              </a:buClr>
              <a:buSzPts val="2400"/>
              <a:buChar char="•"/>
            </a:pPr>
            <a:r>
              <a:rPr lang="en-US" b="1" dirty="0">
                <a:solidFill>
                  <a:srgbClr val="1F3864"/>
                </a:solidFill>
                <a:sym typeface="Calibri"/>
              </a:rPr>
              <a:t>Cross-disciplinary professionals need a shared understanding </a:t>
            </a:r>
            <a:r>
              <a:rPr lang="en-US" dirty="0">
                <a:sym typeface="Calibri"/>
              </a:rPr>
              <a:t>of what assessment results mean, their limitations, and how to explain simply to families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Formal Assessment Tools in EI/ECSE </a:t>
            </a:r>
            <a:endParaRPr sz="3600" dirty="0"/>
          </a:p>
        </p:txBody>
      </p:sp>
      <p:sp>
        <p:nvSpPr>
          <p:cNvPr id="81" name="Google Shape;81;p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Formal assessment tools used in EI/ECS are not always designed to capture authentic and accurate data about young children’s functional competencies in meeting the challenges of real-life routines (</a:t>
            </a:r>
            <a:r>
              <a:rPr lang="en-US" dirty="0" err="1"/>
              <a:t>Bagnato</a:t>
            </a:r>
            <a:r>
              <a:rPr lang="en-US" dirty="0"/>
              <a:t> et al, 2014)</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pPr algn="ctr"/>
            <a:r>
              <a:rPr lang="en-US" sz="3600" dirty="0"/>
              <a:t>It’s Up to You: Be a Knowledgeable Consumer</a:t>
            </a:r>
            <a:br>
              <a:rPr lang="en-US" sz="3200" b="0" dirty="0">
                <a:solidFill>
                  <a:srgbClr val="000000"/>
                </a:solidFill>
              </a:rPr>
            </a:br>
            <a:r>
              <a:rPr lang="en-US" sz="2000" dirty="0"/>
              <a:t>(</a:t>
            </a:r>
            <a:r>
              <a:rPr lang="en-US" sz="2000" dirty="0" err="1"/>
              <a:t>Bagnato</a:t>
            </a:r>
            <a:r>
              <a:rPr lang="en-US" sz="2000" dirty="0"/>
              <a:t> et al., 2014) </a:t>
            </a:r>
            <a:endParaRPr lang="en-US" dirty="0"/>
          </a:p>
        </p:txBody>
      </p:sp>
      <p:sp>
        <p:nvSpPr>
          <p:cNvPr id="87" name="Google Shape;87;p6"/>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ts val="2800"/>
              <a:buChar char="•"/>
            </a:pPr>
            <a:r>
              <a:rPr lang="en-US" dirty="0"/>
              <a:t>Formal assessment tools: Review the evidence base and the user manual</a:t>
            </a:r>
            <a:endParaRPr dirty="0"/>
          </a:p>
          <a:p>
            <a:pPr marL="228600" lvl="0" indent="-228600" algn="l" rtl="0">
              <a:lnSpc>
                <a:spcPct val="150000"/>
              </a:lnSpc>
              <a:spcBef>
                <a:spcPts val="1000"/>
              </a:spcBef>
              <a:spcAft>
                <a:spcPts val="0"/>
              </a:spcAft>
              <a:buClr>
                <a:schemeClr val="dk1"/>
              </a:buClr>
              <a:buSzPts val="2800"/>
              <a:buChar char="•"/>
            </a:pPr>
            <a:r>
              <a:rPr lang="en-US" dirty="0"/>
              <a:t>Determine whether or not assessment content is developmentally appropriate for your purposes and specifically designed, developed, and field validated and/or normed for young children, especially those with disabilities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Psychometrics</a:t>
            </a:r>
            <a:r>
              <a:rPr lang="en-US" sz="3600" b="0" dirty="0">
                <a:solidFill>
                  <a:schemeClr val="dk1"/>
                </a:solidFill>
              </a:rPr>
              <a:t> </a:t>
            </a:r>
            <a:endParaRPr sz="3600" dirty="0"/>
          </a:p>
        </p:txBody>
      </p:sp>
      <p:sp>
        <p:nvSpPr>
          <p:cNvPr id="94" name="Google Shape;94;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rgbClr val="000000"/>
              </a:buClr>
              <a:buSzPts val="3600"/>
              <a:buChar char="•"/>
            </a:pPr>
            <a:r>
              <a:rPr lang="en-US" sz="2400" dirty="0">
                <a:solidFill>
                  <a:srgbClr val="000000"/>
                </a:solidFill>
              </a:rPr>
              <a:t>Psychometrics: the science of measuring mental capacities and processes</a:t>
            </a:r>
            <a:endParaRPr sz="2400"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lgn="ctr">
              <a:buClr>
                <a:schemeClr val="dk1"/>
              </a:buClr>
              <a:buSzPts val="3600"/>
            </a:pPr>
            <a:r>
              <a:rPr lang="en-US" sz="3600" dirty="0"/>
              <a:t>Reliability</a:t>
            </a:r>
            <a:r>
              <a:rPr lang="en-US" sz="3600" b="0" dirty="0">
                <a:solidFill>
                  <a:schemeClr val="dk1"/>
                </a:solidFill>
                <a:latin typeface="Calibri"/>
                <a:ea typeface="Calibri"/>
                <a:cs typeface="Calibri"/>
                <a:sym typeface="Calibri"/>
              </a:rPr>
              <a:t> </a:t>
            </a:r>
            <a:endParaRPr dirty="0"/>
          </a:p>
        </p:txBody>
      </p:sp>
      <p:sp>
        <p:nvSpPr>
          <p:cNvPr id="101" name="Google Shape;101;p8"/>
          <p:cNvSpPr txBox="1">
            <a:spLocks noGrp="1"/>
          </p:cNvSpPr>
          <p:nvPr>
            <p:ph idx="1"/>
          </p:nvPr>
        </p:nvSpPr>
        <p:spPr>
          <a:xfrm>
            <a:off x="628650" y="1488141"/>
            <a:ext cx="7886700" cy="4688822"/>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50000"/>
              </a:lnSpc>
              <a:spcBef>
                <a:spcPts val="0"/>
              </a:spcBef>
              <a:spcAft>
                <a:spcPts val="0"/>
              </a:spcAft>
              <a:buClr>
                <a:schemeClr val="dk1"/>
              </a:buClr>
              <a:buSzPts val="3200"/>
              <a:buNone/>
            </a:pPr>
            <a:r>
              <a:rPr lang="en-US" sz="3200" dirty="0"/>
              <a:t>Reliability: the consistency of assessment tool performance</a:t>
            </a:r>
            <a:endParaRPr dirty="0"/>
          </a:p>
          <a:p>
            <a:pPr marL="228600" lvl="0" indent="-228600" algn="l" rtl="0">
              <a:lnSpc>
                <a:spcPct val="150000"/>
              </a:lnSpc>
              <a:spcBef>
                <a:spcPts val="1000"/>
              </a:spcBef>
              <a:spcAft>
                <a:spcPts val="0"/>
              </a:spcAft>
              <a:buClr>
                <a:schemeClr val="dk1"/>
              </a:buClr>
              <a:buSzPts val="3200"/>
              <a:buChar char="•"/>
            </a:pPr>
            <a:r>
              <a:rPr lang="en-US" sz="3200" dirty="0"/>
              <a:t>Does the assessment consistently measure when repeated:</a:t>
            </a:r>
            <a:endParaRPr dirty="0"/>
          </a:p>
          <a:p>
            <a:pPr marL="685800" lvl="1" indent="-228600" algn="l" rtl="0">
              <a:lnSpc>
                <a:spcPct val="150000"/>
              </a:lnSpc>
              <a:spcBef>
                <a:spcPts val="500"/>
              </a:spcBef>
              <a:spcAft>
                <a:spcPts val="0"/>
              </a:spcAft>
              <a:buClr>
                <a:schemeClr val="dk1"/>
              </a:buClr>
              <a:buSzPts val="3200"/>
              <a:buChar char="•"/>
            </a:pPr>
            <a:r>
              <a:rPr lang="en-US" sz="3200" dirty="0"/>
              <a:t>Over time?</a:t>
            </a:r>
            <a:endParaRPr dirty="0"/>
          </a:p>
          <a:p>
            <a:pPr marL="685800" lvl="1" indent="-228600" algn="l" rtl="0">
              <a:lnSpc>
                <a:spcPct val="150000"/>
              </a:lnSpc>
              <a:spcBef>
                <a:spcPts val="500"/>
              </a:spcBef>
              <a:spcAft>
                <a:spcPts val="0"/>
              </a:spcAft>
              <a:buClr>
                <a:schemeClr val="dk1"/>
              </a:buClr>
              <a:buSzPts val="3200"/>
              <a:buChar char="•"/>
            </a:pPr>
            <a:r>
              <a:rPr lang="en-US" sz="3200" dirty="0"/>
              <a:t>When given by different people?</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3175</Words>
  <Application>Microsoft Office PowerPoint</Application>
  <PresentationFormat>On-screen Show (4:3)</PresentationFormat>
  <Paragraphs>272</Paragraphs>
  <Slides>35</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2_Office Theme</vt:lpstr>
      <vt:lpstr>Assessment Processes </vt:lpstr>
      <vt:lpstr>Standard 4</vt:lpstr>
      <vt:lpstr>Component: 4.2</vt:lpstr>
      <vt:lpstr>Objectives </vt:lpstr>
      <vt:lpstr>Understanding and Evaluating Assessment Tools: Why Is This Important? </vt:lpstr>
      <vt:lpstr>Formal Assessment Tools in EI/ECSE </vt:lpstr>
      <vt:lpstr>It’s Up to You: Be a Knowledgeable Consumer (Bagnato et al., 2014) </vt:lpstr>
      <vt:lpstr>Psychometrics </vt:lpstr>
      <vt:lpstr>Reliability </vt:lpstr>
      <vt:lpstr>Reliability: A Simple Example </vt:lpstr>
      <vt:lpstr>Four Common Forms of Reliability </vt:lpstr>
      <vt:lpstr>Validity </vt:lpstr>
      <vt:lpstr>Validity: A Simple Example, Expanded </vt:lpstr>
      <vt:lpstr>Types of Validity </vt:lpstr>
      <vt:lpstr>Discussion </vt:lpstr>
      <vt:lpstr>Selecting the Right Assessment Tools </vt:lpstr>
      <vt:lpstr>Formal and Informal Assessments </vt:lpstr>
      <vt:lpstr>Criteria for the Use of Formal Assessment </vt:lpstr>
      <vt:lpstr>Criteria for the Use of Informal Assessment </vt:lpstr>
      <vt:lpstr>Informal Data Collection Is Critical to Success! </vt:lpstr>
      <vt:lpstr>The Overlap </vt:lpstr>
      <vt:lpstr>Using Best Practices:  Authentic Assessment </vt:lpstr>
      <vt:lpstr>Authentic Assessment: 5 Characteristics </vt:lpstr>
      <vt:lpstr>Ongoing </vt:lpstr>
      <vt:lpstr>Holistic </vt:lpstr>
      <vt:lpstr>Naturalistic </vt:lpstr>
      <vt:lpstr>Collaborative </vt:lpstr>
      <vt:lpstr>Always Include: </vt:lpstr>
      <vt:lpstr>Authentic Assessment </vt:lpstr>
      <vt:lpstr>Activity </vt:lpstr>
      <vt:lpstr>Technology: Enhancing Authentic Assessment </vt:lpstr>
      <vt:lpstr>Resources and References </vt:lpstr>
      <vt:lpstr>PowerPoint Presentation</vt:lpstr>
      <vt:lpstr>Resources and 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Processes</dc:title>
  <dc:creator>Darla Gundler</dc:creator>
  <cp:lastModifiedBy>Darla Gundler</cp:lastModifiedBy>
  <cp:revision>19</cp:revision>
  <dcterms:created xsi:type="dcterms:W3CDTF">2021-03-12T16:17:44Z</dcterms:created>
  <dcterms:modified xsi:type="dcterms:W3CDTF">2023-09-14T21:10:27Z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7D1DFC80-EFAA-4797-A94D-81E69DFF80C8</vt:lpwstr>
  </property>
  <property fmtid="{D5CDD505-2E9C-101B-9397-08002B2CF9AE}" pid="3" name="ArticulatePath">
    <vt:lpwstr>Template ppt</vt:lpwstr>
  </property>
</Properties>
</file>