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6"/>
  </p:notesMasterIdLst>
  <p:sldIdLst>
    <p:sldId id="260" r:id="rId2"/>
    <p:sldId id="341" r:id="rId3"/>
    <p:sldId id="313" r:id="rId4"/>
    <p:sldId id="264" r:id="rId5"/>
    <p:sldId id="370" r:id="rId6"/>
    <p:sldId id="371" r:id="rId7"/>
    <p:sldId id="372" r:id="rId8"/>
    <p:sldId id="374" r:id="rId9"/>
    <p:sldId id="375" r:id="rId10"/>
    <p:sldId id="376" r:id="rId11"/>
    <p:sldId id="388" r:id="rId12"/>
    <p:sldId id="377" r:id="rId13"/>
    <p:sldId id="378" r:id="rId14"/>
    <p:sldId id="379" r:id="rId15"/>
    <p:sldId id="389" r:id="rId16"/>
    <p:sldId id="380" r:id="rId17"/>
    <p:sldId id="381" r:id="rId18"/>
    <p:sldId id="382" r:id="rId19"/>
    <p:sldId id="383" r:id="rId20"/>
    <p:sldId id="384" r:id="rId21"/>
    <p:sldId id="385" r:id="rId22"/>
    <p:sldId id="386" r:id="rId23"/>
    <p:sldId id="387" r:id="rId24"/>
    <p:sldId id="390"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F9A349E-EF09-4C60-95D3-EC8BA60656A7}">
          <p14:sldIdLst>
            <p14:sldId id="260"/>
            <p14:sldId id="341"/>
            <p14:sldId id="313"/>
            <p14:sldId id="264"/>
            <p14:sldId id="370"/>
            <p14:sldId id="371"/>
            <p14:sldId id="372"/>
            <p14:sldId id="374"/>
            <p14:sldId id="375"/>
            <p14:sldId id="376"/>
            <p14:sldId id="388"/>
            <p14:sldId id="377"/>
            <p14:sldId id="378"/>
            <p14:sldId id="379"/>
            <p14:sldId id="389"/>
            <p14:sldId id="380"/>
            <p14:sldId id="381"/>
            <p14:sldId id="382"/>
            <p14:sldId id="383"/>
            <p14:sldId id="384"/>
            <p14:sldId id="385"/>
            <p14:sldId id="386"/>
            <p14:sldId id="387"/>
            <p14:sldId id="390"/>
          </p14:sldIdLst>
        </p14:section>
      </p14:sectionLst>
    </p:ex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435" autoAdjust="0"/>
    <p:restoredTop sz="72620" autoAdjust="0"/>
  </p:normalViewPr>
  <p:slideViewPr>
    <p:cSldViewPr snapToGrid="0" showGuides="1">
      <p:cViewPr varScale="1">
        <p:scale>
          <a:sx n="71" d="100"/>
          <a:sy n="71" d="100"/>
        </p:scale>
        <p:origin x="2562" y="72"/>
      </p:cViewPr>
      <p:guideLst>
        <p:guide orient="horz" pos="2160"/>
        <p:guide pos="2880"/>
      </p:guideLst>
    </p:cSldViewPr>
  </p:slideViewPr>
  <p:outlineViewPr>
    <p:cViewPr>
      <p:scale>
        <a:sx n="33" d="100"/>
        <a:sy n="33" d="100"/>
      </p:scale>
      <p:origin x="0" y="-5556"/>
    </p:cViewPr>
  </p:outlineViewPr>
  <p:notesTextViewPr>
    <p:cViewPr>
      <p:scale>
        <a:sx n="3" d="2"/>
        <a:sy n="3" d="2"/>
      </p:scale>
      <p:origin x="0" y="0"/>
    </p:cViewPr>
  </p:notesTextViewPr>
  <p:sorterViewPr>
    <p:cViewPr>
      <p:scale>
        <a:sx n="120" d="100"/>
        <a:sy n="120" d="100"/>
      </p:scale>
      <p:origin x="0" y="-3144"/>
    </p:cViewPr>
  </p:sorterViewPr>
  <p:notesViewPr>
    <p:cSldViewPr snapToGrid="0">
      <p:cViewPr varScale="1">
        <p:scale>
          <a:sx n="86" d="100"/>
          <a:sy n="86" d="100"/>
        </p:scale>
        <p:origin x="171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436232-31F2-4948-A868-0949CA556316}" type="datetimeFigureOut">
              <a:rPr lang="en-US" smtClean="0"/>
              <a:t>9/14/2023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67A019-EB44-44D1-A819-D386558C1C91}" type="slidenum">
              <a:rPr lang="en-US" smtClean="0"/>
              <a:t>‹#›</a:t>
            </a:fld>
            <a:endParaRPr lang="en-US"/>
          </a:p>
        </p:txBody>
      </p:sp>
    </p:spTree>
    <p:extLst>
      <p:ext uri="{BB962C8B-B14F-4D97-AF65-F5344CB8AC3E}">
        <p14:creationId xmlns:p14="http://schemas.microsoft.com/office/powerpoint/2010/main" val="34577492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portal.ct.gov/SDE" TargetMode="External"/><Relationship Id="rId2" Type="http://schemas.openxmlformats.org/officeDocument/2006/relationships/slide" Target="../slides/slide12.xml"/><Relationship Id="rId1" Type="http://schemas.openxmlformats.org/officeDocument/2006/relationships/notesMaster" Target="../notesMasters/notesMaster1.xml"/><Relationship Id="rId4" Type="http://schemas.openxmlformats.org/officeDocument/2006/relationships/hyperlink" Target="https://portal.ct.gov/SDE/Special-Education/Early-Childhood-Special-Education"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Discuss possible</a:t>
            </a:r>
            <a:r>
              <a:rPr lang="en-US" baseline="0" dirty="0"/>
              <a:t> reasons for lower-than-expected rates of referral from hospital settings</a:t>
            </a:r>
            <a:endParaRPr lang="en-US" dirty="0"/>
          </a:p>
        </p:txBody>
      </p:sp>
      <p:sp>
        <p:nvSpPr>
          <p:cNvPr id="4" name="Slide Number Placeholder 3"/>
          <p:cNvSpPr>
            <a:spLocks noGrp="1"/>
          </p:cNvSpPr>
          <p:nvPr>
            <p:ph type="sldNum" sz="quarter" idx="10"/>
          </p:nvPr>
        </p:nvSpPr>
        <p:spPr/>
        <p:txBody>
          <a:bodyPr/>
          <a:lstStyle/>
          <a:p>
            <a:fld id="{9967A019-EB44-44D1-A819-D386558C1C91}" type="slidenum">
              <a:rPr lang="en-US" smtClean="0"/>
              <a:t>8</a:t>
            </a:fld>
            <a:endParaRPr lang="en-US"/>
          </a:p>
        </p:txBody>
      </p:sp>
    </p:spTree>
    <p:extLst>
      <p:ext uri="{BB962C8B-B14F-4D97-AF65-F5344CB8AC3E}">
        <p14:creationId xmlns:p14="http://schemas.microsoft.com/office/powerpoint/2010/main" val="12353796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solidFill>
                  <a:srgbClr val="000000"/>
                </a:solidFill>
              </a:rPr>
              <a:t>Using the content you gained from today’s session and the ECTA Handout: Supporting Transition from EI to Preschool, consider Aiden’s transition plan: </a:t>
            </a:r>
          </a:p>
          <a:p>
            <a:endParaRPr lang="en-US" sz="1000" dirty="0"/>
          </a:p>
          <a:p>
            <a:r>
              <a:rPr lang="en-US" sz="1000" dirty="0"/>
              <a:t>https://ecpcta.org/wp-content/uploads/sites/2810/2021/01/Case-Study-Aiden-Coordination.Collaboration.pdf</a:t>
            </a:r>
          </a:p>
        </p:txBody>
      </p:sp>
      <p:sp>
        <p:nvSpPr>
          <p:cNvPr id="4" name="Slide Number Placeholder 3"/>
          <p:cNvSpPr>
            <a:spLocks noGrp="1"/>
          </p:cNvSpPr>
          <p:nvPr>
            <p:ph type="sldNum" sz="quarter" idx="10"/>
          </p:nvPr>
        </p:nvSpPr>
        <p:spPr/>
        <p:txBody>
          <a:bodyPr/>
          <a:lstStyle/>
          <a:p>
            <a:fld id="{DD91F337-6ABD-42C3-8FA3-075B16C5ED5C}" type="slidenum">
              <a:rPr lang="en-US" smtClean="0"/>
              <a:t>20</a:t>
            </a:fld>
            <a:endParaRPr lang="en-US"/>
          </a:p>
        </p:txBody>
      </p:sp>
    </p:spTree>
    <p:extLst>
      <p:ext uri="{BB962C8B-B14F-4D97-AF65-F5344CB8AC3E}">
        <p14:creationId xmlns:p14="http://schemas.microsoft.com/office/powerpoint/2010/main" val="11185250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https://www.sciencedirect.com/science/article/pii/S0010782415001018?via%3Dihub</a:t>
            </a:r>
          </a:p>
          <a:p>
            <a:endParaRPr lang="en-US" dirty="0"/>
          </a:p>
          <a:p>
            <a:r>
              <a:rPr lang="en-US" dirty="0"/>
              <a:t>https://journals.lww.com/jrnldbp/Fulltext/2019/08000/Early_Intervention_Referral_and_Enrollment_Among.5.aspx</a:t>
            </a:r>
          </a:p>
        </p:txBody>
      </p:sp>
      <p:sp>
        <p:nvSpPr>
          <p:cNvPr id="4" name="Slide Number Placeholder 3"/>
          <p:cNvSpPr>
            <a:spLocks noGrp="1"/>
          </p:cNvSpPr>
          <p:nvPr>
            <p:ph type="sldNum" sz="quarter" idx="10"/>
          </p:nvPr>
        </p:nvSpPr>
        <p:spPr/>
        <p:txBody>
          <a:bodyPr/>
          <a:lstStyle/>
          <a:p>
            <a:fld id="{9967A019-EB44-44D1-A819-D386558C1C91}" type="slidenum">
              <a:rPr lang="en-US" smtClean="0"/>
              <a:t>21</a:t>
            </a:fld>
            <a:endParaRPr lang="en-US"/>
          </a:p>
        </p:txBody>
      </p:sp>
    </p:spTree>
    <p:extLst>
      <p:ext uri="{BB962C8B-B14F-4D97-AF65-F5344CB8AC3E}">
        <p14:creationId xmlns:p14="http://schemas.microsoft.com/office/powerpoint/2010/main" val="34024105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https://www.birth23.org/files/Families/FamilyHandbookIII.pdf</a:t>
            </a:r>
          </a:p>
          <a:p>
            <a:endParaRPr lang="en-US" dirty="0"/>
          </a:p>
          <a:p>
            <a:r>
              <a:rPr lang="en-US" dirty="0"/>
              <a:t>https://ectacenter.org/decrp/topic-transition.asp</a:t>
            </a:r>
          </a:p>
        </p:txBody>
      </p:sp>
      <p:sp>
        <p:nvSpPr>
          <p:cNvPr id="4" name="Slide Number Placeholder 3"/>
          <p:cNvSpPr>
            <a:spLocks noGrp="1"/>
          </p:cNvSpPr>
          <p:nvPr>
            <p:ph type="sldNum" sz="quarter" idx="10"/>
          </p:nvPr>
        </p:nvSpPr>
        <p:spPr/>
        <p:txBody>
          <a:bodyPr/>
          <a:lstStyle/>
          <a:p>
            <a:fld id="{DD91F337-6ABD-42C3-8FA3-075B16C5ED5C}" type="slidenum">
              <a:rPr lang="en-US" smtClean="0"/>
              <a:t>22</a:t>
            </a:fld>
            <a:endParaRPr lang="en-US"/>
          </a:p>
        </p:txBody>
      </p:sp>
    </p:spTree>
    <p:extLst>
      <p:ext uri="{BB962C8B-B14F-4D97-AF65-F5344CB8AC3E}">
        <p14:creationId xmlns:p14="http://schemas.microsoft.com/office/powerpoint/2010/main" val="33118862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https://www.mdpi.com/2227-7102/7/4/78/htm</a:t>
            </a:r>
          </a:p>
          <a:p>
            <a:endParaRPr lang="en-US" dirty="0"/>
          </a:p>
          <a:p>
            <a:r>
              <a:rPr lang="en-US" dirty="0"/>
              <a:t>https://www.dec-sped.org/dec-recommended-practices</a:t>
            </a:r>
          </a:p>
        </p:txBody>
      </p:sp>
      <p:sp>
        <p:nvSpPr>
          <p:cNvPr id="4" name="Slide Number Placeholder 3"/>
          <p:cNvSpPr>
            <a:spLocks noGrp="1"/>
          </p:cNvSpPr>
          <p:nvPr>
            <p:ph type="sldNum" sz="quarter" idx="10"/>
          </p:nvPr>
        </p:nvSpPr>
        <p:spPr/>
        <p:txBody>
          <a:bodyPr/>
          <a:lstStyle/>
          <a:p>
            <a:fld id="{9967A019-EB44-44D1-A819-D386558C1C91}" type="slidenum">
              <a:rPr lang="en-US" smtClean="0"/>
              <a:t>23</a:t>
            </a:fld>
            <a:endParaRPr lang="en-US"/>
          </a:p>
        </p:txBody>
      </p:sp>
    </p:spTree>
    <p:extLst>
      <p:ext uri="{BB962C8B-B14F-4D97-AF65-F5344CB8AC3E}">
        <p14:creationId xmlns:p14="http://schemas.microsoft.com/office/powerpoint/2010/main" val="8650976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dirty="0"/>
              <a:t>https://ectacenter.org/decrp/topic-transition.asp </a:t>
            </a:r>
            <a:r>
              <a:rPr lang="en-US" sz="900" dirty="0">
                <a:sym typeface="Wingdings" panose="05000000000000000000" pitchFamily="2" charset="2"/>
              </a:rPr>
              <a:t> video on next slide</a:t>
            </a:r>
            <a:endParaRPr lang="en-US" sz="900" dirty="0"/>
          </a:p>
          <a:p>
            <a:endParaRPr lang="en-US" sz="900" dirty="0"/>
          </a:p>
          <a:p>
            <a:r>
              <a:rPr lang="en-US" sz="900" dirty="0"/>
              <a:t>What did</a:t>
            </a:r>
            <a:r>
              <a:rPr lang="en-US" sz="900" baseline="0" dirty="0"/>
              <a:t> you hear from parents about their experiences during this experience?  </a:t>
            </a:r>
          </a:p>
          <a:p>
            <a:r>
              <a:rPr lang="en-US" sz="900" baseline="0" dirty="0"/>
              <a:t>What would you as a practitioner want to hold in mind as you supported them through their entry into services?</a:t>
            </a:r>
          </a:p>
          <a:p>
            <a:r>
              <a:rPr lang="en-US" sz="900" baseline="0" dirty="0"/>
              <a:t>These were families that successfully engaged with services.  What barriers can you imagine might come up for families that result in a lack of engagement with Part C services?</a:t>
            </a:r>
          </a:p>
          <a:p>
            <a:endParaRPr lang="en-US" sz="900" baseline="0" dirty="0"/>
          </a:p>
          <a:p>
            <a:r>
              <a:rPr lang="en-US" sz="900" baseline="0" dirty="0"/>
              <a:t>(the unknown, so much fear to begin with) – trying not to overwhelm</a:t>
            </a:r>
          </a:p>
        </p:txBody>
      </p:sp>
      <p:sp>
        <p:nvSpPr>
          <p:cNvPr id="4" name="Slide Number Placeholder 3"/>
          <p:cNvSpPr>
            <a:spLocks noGrp="1"/>
          </p:cNvSpPr>
          <p:nvPr>
            <p:ph type="sldNum" sz="quarter" idx="10"/>
          </p:nvPr>
        </p:nvSpPr>
        <p:spPr/>
        <p:txBody>
          <a:bodyPr/>
          <a:lstStyle/>
          <a:p>
            <a:fld id="{DD91F337-6ABD-42C3-8FA3-075B16C5ED5C}" type="slidenum">
              <a:rPr lang="en-US" smtClean="0"/>
              <a:t>10</a:t>
            </a:fld>
            <a:endParaRPr lang="en-US"/>
          </a:p>
        </p:txBody>
      </p:sp>
    </p:spTree>
    <p:extLst>
      <p:ext uri="{BB962C8B-B14F-4D97-AF65-F5344CB8AC3E}">
        <p14:creationId xmlns:p14="http://schemas.microsoft.com/office/powerpoint/2010/main" val="10891642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https://ectacenter.org/decrp/topic-transition.asp </a:t>
            </a:r>
          </a:p>
          <a:p>
            <a:r>
              <a:rPr lang="en-US" dirty="0"/>
              <a:t>https://youtu.be/-w804ZXczj0</a:t>
            </a:r>
          </a:p>
        </p:txBody>
      </p:sp>
      <p:sp>
        <p:nvSpPr>
          <p:cNvPr id="4" name="Slide Number Placeholder 3"/>
          <p:cNvSpPr>
            <a:spLocks noGrp="1"/>
          </p:cNvSpPr>
          <p:nvPr>
            <p:ph type="sldNum" sz="quarter" idx="10"/>
          </p:nvPr>
        </p:nvSpPr>
        <p:spPr/>
        <p:txBody>
          <a:bodyPr/>
          <a:lstStyle/>
          <a:p>
            <a:fld id="{9967A019-EB44-44D1-A819-D386558C1C91}" type="slidenum">
              <a:rPr lang="en-US" smtClean="0"/>
              <a:t>11</a:t>
            </a:fld>
            <a:endParaRPr lang="en-US"/>
          </a:p>
        </p:txBody>
      </p:sp>
    </p:spTree>
    <p:extLst>
      <p:ext uri="{BB962C8B-B14F-4D97-AF65-F5344CB8AC3E}">
        <p14:creationId xmlns:p14="http://schemas.microsoft.com/office/powerpoint/2010/main" val="8089779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a:solidFill>
                <a:schemeClr val="tx1"/>
              </a:solidFill>
              <a:latin typeface="+mn-lt"/>
              <a:ea typeface="+mn-ea"/>
              <a:cs typeface="+mn-cs"/>
            </a:endParaRPr>
          </a:p>
          <a:p>
            <a:pPr algn="l"/>
            <a:r>
              <a:rPr lang="en-US" b="0" i="0" dirty="0">
                <a:solidFill>
                  <a:srgbClr val="000000"/>
                </a:solidFill>
                <a:effectLst/>
                <a:latin typeface="Arial" panose="020B0604020202020204" pitchFamily="34" charset="0"/>
              </a:rPr>
              <a:t>The IDEA Part C law has regulations about transition and what the process needs to include (such as holding a transition meeting, referral information to lead education agencies, etc.). </a:t>
            </a:r>
          </a:p>
          <a:p>
            <a:pPr algn="l"/>
            <a:endParaRPr lang="en-US" b="0" i="0" dirty="0">
              <a:solidFill>
                <a:srgbClr val="000000"/>
              </a:solidFill>
              <a:effectLst/>
              <a:latin typeface="Arial" panose="020B0604020202020204" pitchFamily="34" charset="0"/>
            </a:endParaRPr>
          </a:p>
          <a:p>
            <a:pPr algn="l"/>
            <a:r>
              <a:rPr lang="en-US" b="1" i="0" dirty="0">
                <a:solidFill>
                  <a:srgbClr val="000000"/>
                </a:solidFill>
                <a:effectLst/>
                <a:latin typeface="Arial" panose="020B0604020202020204" pitchFamily="34" charset="0"/>
              </a:rPr>
              <a:t> Your agency may also have written documentation regarding the transition process, or checklists to follow as you work with families.  Remember, this is a big step for them and it is our job to support their needs and build on their strengths. </a:t>
            </a:r>
            <a:r>
              <a:rPr lang="en-US" b="0" i="0" dirty="0">
                <a:solidFill>
                  <a:srgbClr val="000000"/>
                </a:solidFill>
                <a:effectLst/>
                <a:latin typeface="Arial" panose="020B0604020202020204" pitchFamily="34" charset="0"/>
              </a:rPr>
              <a:t> </a:t>
            </a:r>
          </a:p>
          <a:p>
            <a:pPr algn="l"/>
            <a:endParaRPr lang="en-US" b="0" i="0" dirty="0">
              <a:solidFill>
                <a:srgbClr val="000000"/>
              </a:solidFill>
              <a:effectLst/>
              <a:latin typeface="Open Sans"/>
            </a:endParaRPr>
          </a:p>
          <a:p>
            <a:pPr algn="l"/>
            <a:r>
              <a:rPr lang="en-US" sz="1200" b="1" i="0" dirty="0">
                <a:solidFill>
                  <a:srgbClr val="000000"/>
                </a:solidFill>
                <a:effectLst/>
                <a:latin typeface="inherit"/>
              </a:rPr>
              <a:t>Also, it is important for you to be aware of the variety of options for 3-year old children in the state.  There are several preschool program options such as Head Start, School Readiness, Smart Start, District Preschool Special Education, etc.  Make sure you are up to date on program information and options that you can share with families to help support them in their choice of where to send their child after they turn 3- years old.  </a:t>
            </a:r>
          </a:p>
          <a:p>
            <a:pPr algn="l"/>
            <a:endParaRPr lang="en-US" sz="1200" b="1" i="0" dirty="0">
              <a:solidFill>
                <a:srgbClr val="000000"/>
              </a:solidFill>
              <a:effectLst/>
              <a:latin typeface="inherit"/>
            </a:endParaRPr>
          </a:p>
          <a:p>
            <a:pPr algn="l"/>
            <a:r>
              <a:rPr lang="en-US" sz="1200" b="0" i="0" dirty="0">
                <a:solidFill>
                  <a:srgbClr val="000000"/>
                </a:solidFill>
                <a:effectLst/>
                <a:latin typeface="inherit"/>
              </a:rPr>
              <a:t>The Connecticut State Department of Education website should provide the most current information: </a:t>
            </a:r>
            <a:r>
              <a:rPr lang="en-US" sz="1200" b="0" i="0" u="sng" dirty="0">
                <a:solidFill>
                  <a:srgbClr val="1874A4"/>
                </a:solidFill>
                <a:effectLst/>
                <a:latin typeface="inherit"/>
                <a:hlinkClick r:id="rId3"/>
              </a:rPr>
              <a:t>https://portal.ct.gov/SDE</a:t>
            </a:r>
            <a:r>
              <a:rPr lang="en-US" sz="1200" b="0" i="0" dirty="0">
                <a:solidFill>
                  <a:srgbClr val="000000"/>
                </a:solidFill>
                <a:effectLst/>
                <a:latin typeface="Arial" panose="020B0604020202020204" pitchFamily="34" charset="0"/>
              </a:rPr>
              <a:t> ,</a:t>
            </a:r>
            <a:endParaRPr lang="en-US" b="0" i="0" dirty="0">
              <a:solidFill>
                <a:srgbClr val="000000"/>
              </a:solidFill>
              <a:effectLst/>
              <a:latin typeface="Open Sans"/>
            </a:endParaRPr>
          </a:p>
          <a:p>
            <a:pPr algn="l"/>
            <a:r>
              <a:rPr lang="en-US" sz="1200" b="0" i="0" u="sng" dirty="0">
                <a:solidFill>
                  <a:srgbClr val="1874A4"/>
                </a:solidFill>
                <a:effectLst/>
                <a:latin typeface="Arial" panose="020B0604020202020204" pitchFamily="34" charset="0"/>
                <a:hlinkClick r:id="rId4"/>
              </a:rPr>
              <a:t>https://portal.ct.gov/SDE/Special-Education/Early-Childhood-Special-Education</a:t>
            </a:r>
            <a:endParaRPr lang="en-US" b="0" i="0" dirty="0">
              <a:solidFill>
                <a:srgbClr val="000000"/>
              </a:solidFill>
              <a:effectLst/>
              <a:latin typeface="Open Sans"/>
            </a:endParaRPr>
          </a:p>
          <a:p>
            <a:endParaRPr lang="en-US" b="0" i="0" dirty="0">
              <a:solidFill>
                <a:srgbClr val="000000"/>
              </a:solidFill>
              <a:effectLst/>
              <a:latin typeface="Open Sans"/>
            </a:endParaRPr>
          </a:p>
          <a:p>
            <a:r>
              <a:rPr lang="en-US" dirty="0"/>
              <a:t>In Connecticut, the statewide IFSP form includes a section to record a transition plan. This section explores the many possible outcomes that could be important for a family. </a:t>
            </a:r>
          </a:p>
          <a:p>
            <a:endParaRPr lang="en-US" sz="1200" b="0" i="0" u="none" strike="noStrike" kern="1200" baseline="0" dirty="0">
              <a:solidFill>
                <a:schemeClr val="tx1"/>
              </a:solidFill>
              <a:latin typeface="+mn-lt"/>
              <a:ea typeface="+mn-ea"/>
              <a:cs typeface="+mn-cs"/>
            </a:endParaRPr>
          </a:p>
          <a:p>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DD91F337-6ABD-42C3-8FA3-075B16C5ED5C}" type="slidenum">
              <a:rPr lang="en-US" smtClean="0"/>
              <a:t>12</a:t>
            </a:fld>
            <a:endParaRPr lang="en-US"/>
          </a:p>
        </p:txBody>
      </p:sp>
    </p:spTree>
    <p:extLst>
      <p:ext uri="{BB962C8B-B14F-4D97-AF65-F5344CB8AC3E}">
        <p14:creationId xmlns:p14="http://schemas.microsoft.com/office/powerpoint/2010/main" val="39249903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Locate parent’s rights on state EI or 619 websites</a:t>
            </a:r>
          </a:p>
        </p:txBody>
      </p:sp>
      <p:sp>
        <p:nvSpPr>
          <p:cNvPr id="4" name="Slide Number Placeholder 3"/>
          <p:cNvSpPr>
            <a:spLocks noGrp="1"/>
          </p:cNvSpPr>
          <p:nvPr>
            <p:ph type="sldNum" sz="quarter" idx="5"/>
          </p:nvPr>
        </p:nvSpPr>
        <p:spPr/>
        <p:txBody>
          <a:bodyPr/>
          <a:lstStyle/>
          <a:p>
            <a:fld id="{9967A019-EB44-44D1-A819-D386558C1C91}" type="slidenum">
              <a:rPr lang="en-US" smtClean="0"/>
              <a:t>13</a:t>
            </a:fld>
            <a:endParaRPr lang="en-US"/>
          </a:p>
        </p:txBody>
      </p:sp>
    </p:spTree>
    <p:extLst>
      <p:ext uri="{BB962C8B-B14F-4D97-AF65-F5344CB8AC3E}">
        <p14:creationId xmlns:p14="http://schemas.microsoft.com/office/powerpoint/2010/main" val="19217643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https://</a:t>
            </a:r>
            <a:r>
              <a:rPr lang="en-US" sz="1200" b="0" i="0" u="none" strike="noStrike" kern="1200" baseline="0" dirty="0" err="1">
                <a:solidFill>
                  <a:schemeClr val="tx1"/>
                </a:solidFill>
                <a:latin typeface="+mn-lt"/>
                <a:ea typeface="+mn-ea"/>
                <a:cs typeface="+mn-cs"/>
              </a:rPr>
              <a:t>eclkc.ohs.acf.hhs.gov</a:t>
            </a:r>
            <a:r>
              <a:rPr lang="en-US" sz="1200" b="0" i="0" u="none" strike="noStrike" kern="1200" baseline="0" dirty="0">
                <a:solidFill>
                  <a:schemeClr val="tx1"/>
                </a:solidFill>
                <a:latin typeface="+mn-lt"/>
                <a:ea typeface="+mn-ea"/>
                <a:cs typeface="+mn-cs"/>
              </a:rPr>
              <a:t>/children-disabilities/</a:t>
            </a:r>
            <a:r>
              <a:rPr lang="en-US" sz="1200" b="0" i="0" u="none" strike="noStrike" kern="1200" baseline="0" dirty="0" err="1">
                <a:solidFill>
                  <a:schemeClr val="tx1"/>
                </a:solidFill>
                <a:latin typeface="+mn-lt"/>
                <a:ea typeface="+mn-ea"/>
                <a:cs typeface="+mn-cs"/>
              </a:rPr>
              <a:t>specialquest</a:t>
            </a:r>
            <a:r>
              <a:rPr lang="en-US" sz="1200" b="0" i="0" u="none" strike="noStrike" kern="1200" baseline="0" dirty="0">
                <a:solidFill>
                  <a:schemeClr val="tx1"/>
                </a:solidFill>
                <a:latin typeface="+mn-lt"/>
                <a:ea typeface="+mn-ea"/>
                <a:cs typeface="+mn-cs"/>
              </a:rPr>
              <a:t>-multimedia-training-library/session-9-transition-age-3</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Families need information, resources, and support to make informed decisions about services for their child when the child turns 3. </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While infant/toddler and preschool programs recognize the child must be viewed in the context of his/her family, preschool special education (Part B) services typically are more child focused, while early intervention (Part C) services have a stronger focus on the family. </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For families whose children qualify for preschool special education, changes in services at age 3 will occur as a result of the differences in philosophy and legislative intent of early intervention (Part C) and preschool special education (Part B). </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Differences in focus of services from Part C to Part B (families, settings)</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Families need to prepare for transition and incorporate their priorities and preferences for their child into the planning process. </a:t>
            </a:r>
          </a:p>
          <a:p>
            <a:endParaRPr lang="en-US" dirty="0"/>
          </a:p>
        </p:txBody>
      </p:sp>
      <p:sp>
        <p:nvSpPr>
          <p:cNvPr id="4" name="Slide Number Placeholder 3"/>
          <p:cNvSpPr>
            <a:spLocks noGrp="1"/>
          </p:cNvSpPr>
          <p:nvPr>
            <p:ph type="sldNum" sz="quarter" idx="10"/>
          </p:nvPr>
        </p:nvSpPr>
        <p:spPr/>
        <p:txBody>
          <a:bodyPr/>
          <a:lstStyle/>
          <a:p>
            <a:fld id="{DD91F337-6ABD-42C3-8FA3-075B16C5ED5C}" type="slidenum">
              <a:rPr lang="en-US" smtClean="0"/>
              <a:t>14</a:t>
            </a:fld>
            <a:endParaRPr lang="en-US"/>
          </a:p>
        </p:txBody>
      </p:sp>
    </p:spTree>
    <p:extLst>
      <p:ext uri="{BB962C8B-B14F-4D97-AF65-F5344CB8AC3E}">
        <p14:creationId xmlns:p14="http://schemas.microsoft.com/office/powerpoint/2010/main" val="20593933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Session 9: Transition at Age 3 | ECLKC (hhs.gov)</a:t>
            </a:r>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https://view.vzaar.com/5599111/player?apiOn=true&amp;GAOn=true</a:t>
            </a:r>
          </a:p>
          <a:p>
            <a:endParaRPr lang="en-US" sz="1200" b="0" i="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9967A019-EB44-44D1-A819-D386558C1C91}" type="slidenum">
              <a:rPr lang="en-US" smtClean="0"/>
              <a:t>15</a:t>
            </a:fld>
            <a:endParaRPr lang="en-US"/>
          </a:p>
        </p:txBody>
      </p:sp>
    </p:spTree>
    <p:extLst>
      <p:ext uri="{BB962C8B-B14F-4D97-AF65-F5344CB8AC3E}">
        <p14:creationId xmlns:p14="http://schemas.microsoft.com/office/powerpoint/2010/main" val="38568371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Form a transition team: family, teachers, administrators, EI/ECSE providers choosing a lead to develop and implement transition plan</a:t>
            </a:r>
          </a:p>
          <a:p>
            <a:r>
              <a:rPr lang="en-US" dirty="0"/>
              <a:t>Obtain permission and share key records to coordinate team collaboration to design a fully-loaded IEP plan to ensure success</a:t>
            </a:r>
          </a:p>
          <a:p>
            <a:r>
              <a:rPr lang="en-US" dirty="0"/>
              <a:t>Ensure that all staff on both ends are fully informed about respective policies and procedures so that families receive accurate information</a:t>
            </a:r>
          </a:p>
          <a:p>
            <a:r>
              <a:rPr lang="en-US" dirty="0"/>
              <a:t>Provide opportunities for families and providers to visit new classroom and assess environmental needs</a:t>
            </a:r>
          </a:p>
          <a:p>
            <a:r>
              <a:rPr lang="en-US" dirty="0"/>
              <a:t>Prepare child through books, stories, classroom visits</a:t>
            </a:r>
          </a:p>
          <a:p>
            <a:r>
              <a:rPr lang="en-US" dirty="0"/>
              <a:t>Construct ongoing plan for communication </a:t>
            </a:r>
          </a:p>
          <a:p>
            <a:endParaRPr lang="en-US" dirty="0"/>
          </a:p>
          <a:p>
            <a:r>
              <a:rPr lang="en-US" dirty="0"/>
              <a:t>Collaborate with the transition team, including families, to coordinate child health care resources and community-based services (e.g. suggest outdoor spaces for safe and independent free play)</a:t>
            </a:r>
          </a:p>
          <a:p>
            <a:endParaRPr lang="en-US" dirty="0"/>
          </a:p>
          <a:p>
            <a:r>
              <a:rPr lang="en-US" dirty="0"/>
              <a:t>Prepare the family and child for changes in roles and routines (e.g., child taking on the student role, caregiver participation differences in school versus early intervention)</a:t>
            </a:r>
          </a:p>
          <a:p>
            <a:endParaRPr lang="en-US" dirty="0"/>
          </a:p>
          <a:p>
            <a:r>
              <a:rPr lang="en-US" dirty="0"/>
              <a:t>Educate the family and school staff on diverse needs of the child in the new setting (e.g., educating a family about how a child’s disability will impact school participation and how this will be addressed)</a:t>
            </a:r>
          </a:p>
          <a:p>
            <a:endParaRPr lang="en-US" dirty="0"/>
          </a:p>
          <a:p>
            <a:r>
              <a:rPr lang="en-US" dirty="0"/>
              <a:t>Evaluate ways to support school participation (e.g. observe how the student gets along with others</a:t>
            </a:r>
          </a:p>
          <a:p>
            <a:endParaRPr lang="en-US" dirty="0"/>
          </a:p>
          <a:p>
            <a:r>
              <a:rPr lang="en-US" dirty="0"/>
              <a:t>Facilitate skills needed for school participation (e.g. create opportunities for student to play with others at recess</a:t>
            </a:r>
          </a:p>
          <a:p>
            <a:endParaRPr lang="en-US" dirty="0"/>
          </a:p>
          <a:p>
            <a:r>
              <a:rPr lang="en-US" dirty="0"/>
              <a:t>Enhance play and social skills for the school environment (e.g., provide opportunities for supported cooperative play)</a:t>
            </a:r>
          </a:p>
        </p:txBody>
      </p:sp>
      <p:sp>
        <p:nvSpPr>
          <p:cNvPr id="4" name="Slide Number Placeholder 3"/>
          <p:cNvSpPr>
            <a:spLocks noGrp="1"/>
          </p:cNvSpPr>
          <p:nvPr>
            <p:ph type="sldNum" sz="quarter" idx="10"/>
          </p:nvPr>
        </p:nvSpPr>
        <p:spPr/>
        <p:txBody>
          <a:bodyPr/>
          <a:lstStyle/>
          <a:p>
            <a:fld id="{DD91F337-6ABD-42C3-8FA3-075B16C5ED5C}" type="slidenum">
              <a:rPr lang="en-US" smtClean="0"/>
              <a:t>18</a:t>
            </a:fld>
            <a:endParaRPr lang="en-US"/>
          </a:p>
        </p:txBody>
      </p:sp>
    </p:spTree>
    <p:extLst>
      <p:ext uri="{BB962C8B-B14F-4D97-AF65-F5344CB8AC3E}">
        <p14:creationId xmlns:p14="http://schemas.microsoft.com/office/powerpoint/2010/main" val="20646596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D91F337-6ABD-42C3-8FA3-075B16C5ED5C}" type="slidenum">
              <a:rPr lang="en-US" smtClean="0"/>
              <a:t>19</a:t>
            </a:fld>
            <a:endParaRPr lang="en-US"/>
          </a:p>
        </p:txBody>
      </p:sp>
    </p:spTree>
    <p:extLst>
      <p:ext uri="{BB962C8B-B14F-4D97-AF65-F5344CB8AC3E}">
        <p14:creationId xmlns:p14="http://schemas.microsoft.com/office/powerpoint/2010/main" val="22221888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122363"/>
            <a:ext cx="7772400" cy="2387600"/>
          </a:xfrm>
        </p:spPr>
        <p:txBody>
          <a:bodyPr anchor="b"/>
          <a:lstStyle>
            <a:lvl1pPr algn="ctr">
              <a:defRPr sz="6000" b="1">
                <a:solidFill>
                  <a:srgbClr val="121F88"/>
                </a:solidFill>
                <a:latin typeface="+mn-lt"/>
              </a:defRPr>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1995141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lvl1pPr>
              <a:defRPr b="1">
                <a:solidFill>
                  <a:srgbClr val="121F88"/>
                </a:solidFill>
                <a:latin typeface="+mn-lt"/>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67283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7782551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7CA702B-BC6C-454B-20D2-A33A31AE84C0}"/>
              </a:ext>
            </a:extLst>
          </p:cNvPr>
          <p:cNvSpPr txBox="1"/>
          <p:nvPr userDrawn="1"/>
        </p:nvSpPr>
        <p:spPr>
          <a:xfrm>
            <a:off x="202131" y="2369948"/>
            <a:ext cx="8787865" cy="2552686"/>
          </a:xfrm>
          <a:prstGeom prst="rect">
            <a:avLst/>
          </a:prstGeom>
          <a:noFill/>
        </p:spPr>
        <p:txBody>
          <a:bodyPr wrap="square" rtlCol="0">
            <a:spAutoFit/>
          </a:bodyPr>
          <a:lstStyle/>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This is a product of the Early Childhood Personnel Center (ECPC) awarded to the University of Connecticut Center for Excellence in Developmental Disabilities and was made possible by Cooperative Agreement #H325B170008 which is funded by the U.S. Department of Education, Office of Special Education Programs. However, the content does not necessarily represent the policy of the Department of Education, and you should not assume endorsement by the Federal Government. University of Connecticut Center for Excellence in Developmental Disabilities Education, Research and Service© 2022. All rights reserved. </a:t>
            </a: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263 Farmington Avenue, Farmington, CT 06030-6222 • 860.679.1500 • infoucedd@uchc.edu</a:t>
            </a:r>
          </a:p>
        </p:txBody>
      </p:sp>
    </p:spTree>
    <p:extLst>
      <p:ext uri="{BB962C8B-B14F-4D97-AF65-F5344CB8AC3E}">
        <p14:creationId xmlns:p14="http://schemas.microsoft.com/office/powerpoint/2010/main" val="563431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8931248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b="1">
                <a:solidFill>
                  <a:srgbClr val="121F88"/>
                </a:solidFill>
                <a:latin typeface="+mn-lt"/>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102581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
        <p:nvSpPr>
          <p:cNvPr id="3" name="Content Placeholder 2"/>
          <p:cNvSpPr>
            <a:spLocks noGrp="1"/>
          </p:cNvSpPr>
          <p:nvPr>
            <p:ph sz="half" idx="1"/>
          </p:nvPr>
        </p:nvSpPr>
        <p:spPr>
          <a:xfrm>
            <a:off x="628650" y="2743199"/>
            <a:ext cx="3886200" cy="3433763"/>
          </a:xfrm>
          <a:solidFill>
            <a:srgbClr val="8FAFCF"/>
          </a:solidFill>
        </p:spPr>
        <p:txBody>
          <a:bodyPr/>
          <a:lstStyle>
            <a:lvl1pPr>
              <a:defRPr sz="2400"/>
            </a:lvl1pPr>
            <a:lvl2pPr>
              <a:defRPr sz="2000"/>
            </a:lvl2pPr>
            <a:lvl3pPr>
              <a:defRPr sz="1800"/>
            </a:lvl3pPr>
            <a:lvl4pPr>
              <a:defRPr sz="1600"/>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Content Placeholder 2"/>
          <p:cNvSpPr>
            <a:spLocks noGrp="1"/>
          </p:cNvSpPr>
          <p:nvPr>
            <p:ph sz="half" idx="10" hasCustomPrompt="1"/>
          </p:nvPr>
        </p:nvSpPr>
        <p:spPr>
          <a:xfrm>
            <a:off x="628650" y="1998955"/>
            <a:ext cx="3886200" cy="628836"/>
          </a:xfrm>
          <a:solidFill>
            <a:srgbClr val="1B2246"/>
          </a:solidFill>
          <a:ln w="38100">
            <a:solidFill>
              <a:srgbClr val="8FAFCF"/>
            </a:solidFill>
          </a:ln>
        </p:spPr>
        <p:txBody>
          <a:bodyPr anchor="ctr">
            <a:normAutofit/>
          </a:bodyPr>
          <a:lstStyle>
            <a:lvl1pPr marL="0" indent="0">
              <a:buNone/>
              <a:defRPr sz="2400" b="1">
                <a:solidFill>
                  <a:schemeClr val="bg1"/>
                </a:solidFill>
              </a:defRPr>
            </a:lvl1pPr>
          </a:lstStyle>
          <a:p>
            <a:pPr lvl="0"/>
            <a:r>
              <a:rPr lang="en-US" dirty="0"/>
              <a:t>EDIT MASTER TEXT STYLES</a:t>
            </a:r>
          </a:p>
        </p:txBody>
      </p:sp>
      <p:sp>
        <p:nvSpPr>
          <p:cNvPr id="6" name="Content Placeholder 2"/>
          <p:cNvSpPr>
            <a:spLocks noGrp="1"/>
          </p:cNvSpPr>
          <p:nvPr>
            <p:ph sz="half" idx="11"/>
          </p:nvPr>
        </p:nvSpPr>
        <p:spPr>
          <a:xfrm>
            <a:off x="4629150" y="2743199"/>
            <a:ext cx="3886200" cy="3433763"/>
          </a:xfrm>
          <a:solidFill>
            <a:srgbClr val="FF9797"/>
          </a:solidFill>
        </p:spPr>
        <p:txBody>
          <a:bodyPr/>
          <a:lstStyle>
            <a:lvl1pPr>
              <a:defRPr sz="2400"/>
            </a:lvl1pPr>
            <a:lvl2pPr>
              <a:defRPr sz="2000"/>
            </a:lvl2pPr>
            <a:lvl3pPr>
              <a:defRPr sz="1800"/>
            </a:lvl3pPr>
            <a:lvl4pPr>
              <a:defRPr sz="1600"/>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Content Placeholder 2"/>
          <p:cNvSpPr>
            <a:spLocks noGrp="1"/>
          </p:cNvSpPr>
          <p:nvPr>
            <p:ph sz="half" idx="12" hasCustomPrompt="1"/>
          </p:nvPr>
        </p:nvSpPr>
        <p:spPr>
          <a:xfrm>
            <a:off x="4629150" y="1998955"/>
            <a:ext cx="3886200" cy="628836"/>
          </a:xfrm>
          <a:solidFill>
            <a:srgbClr val="C00000"/>
          </a:solidFill>
          <a:ln w="38100">
            <a:solidFill>
              <a:srgbClr val="FF9797"/>
            </a:solidFill>
          </a:ln>
        </p:spPr>
        <p:txBody>
          <a:bodyPr anchor="ctr">
            <a:normAutofit/>
          </a:bodyPr>
          <a:lstStyle>
            <a:lvl1pPr marL="0" indent="0">
              <a:buNone/>
              <a:defRPr sz="2400" b="1">
                <a:solidFill>
                  <a:schemeClr val="bg1"/>
                </a:solidFill>
              </a:defRPr>
            </a:lvl1pPr>
          </a:lstStyle>
          <a:p>
            <a:pPr lvl="0"/>
            <a:r>
              <a:rPr lang="en-US" dirty="0"/>
              <a:t>EDIT MASTER TEXT STYLES</a:t>
            </a:r>
          </a:p>
        </p:txBody>
      </p:sp>
    </p:spTree>
    <p:extLst>
      <p:ext uri="{BB962C8B-B14F-4D97-AF65-F5344CB8AC3E}">
        <p14:creationId xmlns:p14="http://schemas.microsoft.com/office/powerpoint/2010/main" val="138510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Tree>
    <p:extLst>
      <p:ext uri="{BB962C8B-B14F-4D97-AF65-F5344CB8AC3E}">
        <p14:creationId xmlns:p14="http://schemas.microsoft.com/office/powerpoint/2010/main" val="3688489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26666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b="1">
                <a:solidFill>
                  <a:srgbClr val="121F88"/>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51838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b="1">
                <a:solidFill>
                  <a:srgbClr val="002060"/>
                </a:solidFill>
                <a:latin typeface="+mn-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884566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5671251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9" name="Group 18"/>
          <p:cNvGrpSpPr/>
          <p:nvPr userDrawn="1"/>
        </p:nvGrpSpPr>
        <p:grpSpPr>
          <a:xfrm>
            <a:off x="0" y="6421043"/>
            <a:ext cx="9144000" cy="2"/>
            <a:chOff x="0" y="6475411"/>
            <a:chExt cx="9144000" cy="2"/>
          </a:xfrm>
        </p:grpSpPr>
        <p:cxnSp>
          <p:nvCxnSpPr>
            <p:cNvPr id="8" name="AutoShape 2"/>
            <p:cNvCxnSpPr>
              <a:cxnSpLocks noChangeShapeType="1"/>
            </p:cNvCxnSpPr>
            <p:nvPr userDrawn="1"/>
          </p:nvCxnSpPr>
          <p:spPr bwMode="auto">
            <a:xfrm>
              <a:off x="0" y="6475413"/>
              <a:ext cx="9144000" cy="0"/>
            </a:xfrm>
            <a:prstGeom prst="straightConnector1">
              <a:avLst/>
            </a:prstGeom>
            <a:noFill/>
            <a:ln w="57150" cmpd="sng">
              <a:solidFill>
                <a:srgbClr val="121F88"/>
              </a:solidFill>
              <a:round/>
              <a:headEnd type="none" w="med" len="med"/>
              <a:tailEnd type="none" w="med" len="med"/>
            </a:ln>
            <a:extLst>
              <a:ext uri="{909E8E84-426E-40DD-AFC4-6F175D3DCCD1}">
                <a14:hiddenFill xmlns:a14="http://schemas.microsoft.com/office/drawing/2010/main">
                  <a:noFill/>
                </a14:hiddenFill>
              </a:ext>
            </a:extLst>
          </p:spPr>
        </p:cxnSp>
        <p:cxnSp>
          <p:nvCxnSpPr>
            <p:cNvPr id="13" name="AutoShape 2"/>
            <p:cNvCxnSpPr>
              <a:cxnSpLocks noChangeShapeType="1"/>
            </p:cNvCxnSpPr>
            <p:nvPr userDrawn="1"/>
          </p:nvCxnSpPr>
          <p:spPr bwMode="auto">
            <a:xfrm>
              <a:off x="3888581" y="6475411"/>
              <a:ext cx="1519238" cy="0"/>
            </a:xfrm>
            <a:prstGeom prst="straightConnector1">
              <a:avLst/>
            </a:prstGeom>
            <a:noFill/>
            <a:ln w="57150" cmpd="sng">
              <a:solidFill>
                <a:schemeClr val="bg1"/>
              </a:solidFill>
              <a:round/>
              <a:headEnd type="none" w="med" len="med"/>
              <a:tailEnd type="none" w="med" len="med"/>
            </a:ln>
            <a:extLst>
              <a:ext uri="{909E8E84-426E-40DD-AFC4-6F175D3DCCD1}">
                <a14:hiddenFill xmlns:a14="http://schemas.microsoft.com/office/drawing/2010/main">
                  <a:noFill/>
                </a14:hiddenFill>
              </a:ext>
            </a:extLst>
          </p:spPr>
        </p:cxnSp>
      </p:grpSp>
      <p:pic>
        <p:nvPicPr>
          <p:cNvPr id="10" name="Picture 7"/>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bwMode="auto">
          <a:xfrm>
            <a:off x="3969426" y="6027457"/>
            <a:ext cx="1369001" cy="78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7482687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Lst>
  <p:txStyles>
    <p:titleStyle>
      <a:lvl1pPr algn="l" defTabSz="914400" rtl="0" eaLnBrk="1" latinLnBrk="0" hangingPunct="1">
        <a:lnSpc>
          <a:spcPct val="90000"/>
        </a:lnSpc>
        <a:spcBef>
          <a:spcPct val="0"/>
        </a:spcBef>
        <a:buNone/>
        <a:defRPr sz="4400" b="1" kern="1200">
          <a:solidFill>
            <a:srgbClr val="121F88"/>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youtu.be/-w804ZXczj0"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12.xml.rels><?xml version="1.0" encoding="UTF-8" standalone="yes"?>
<Relationships xmlns="http://schemas.openxmlformats.org/package/2006/relationships"><Relationship Id="rId3" Type="http://schemas.openxmlformats.org/officeDocument/2006/relationships/hyperlink" Target="https://eclkc.ohs.acf.hhs.gov/children-disabilities/specialquest-multimedia-training-library/session-9-transition-age-3"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eclkc.ohs.acf.hhs.gov/children-disabilities/specialquest-multimedia-training-library/session-9-transition-age-3"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view.vzaar.com/5599111/player?apiOn=true&amp;GAOn=true"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ecpcta.org/wp-content/uploads/sites/2810/2021/01/Case-Study-Aiden-Coordination.Collaboration.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sciencedirect.com/science/article/pii/S0010782415001018?via%3Dihub"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journals.lww.com/jrnldbp/Fulltext/2019/08000/Early_Intervention_Referral_and_Enrollment_Among.5.asp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www.birth23.org/files/Families/FamilyHandbookIII.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ectacenter.org/decrp/topic-transition.asp"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www.mdpi.com/2227-7102/7/4/78/htm"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www.dec-sped.org/recommendedpractices"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dirty="0"/>
              <a:t>Collaboration and Teaming</a:t>
            </a:r>
          </a:p>
        </p:txBody>
      </p:sp>
      <p:sp>
        <p:nvSpPr>
          <p:cNvPr id="3" name="Subtitle 2"/>
          <p:cNvSpPr>
            <a:spLocks noGrp="1"/>
          </p:cNvSpPr>
          <p:nvPr>
            <p:ph type="subTitle" idx="1"/>
          </p:nvPr>
        </p:nvSpPr>
        <p:spPr/>
        <p:txBody>
          <a:bodyPr>
            <a:normAutofit/>
          </a:bodyPr>
          <a:lstStyle/>
          <a:p>
            <a:r>
              <a:rPr lang="en-US" dirty="0"/>
              <a:t>Initial Practice Based Professional Standards for Early Interventionists/Early Childhood Special Educators (EI/ECSE) </a:t>
            </a:r>
          </a:p>
          <a:p>
            <a:r>
              <a:rPr lang="en-US" dirty="0"/>
              <a:t>3.3</a:t>
            </a:r>
          </a:p>
        </p:txBody>
      </p:sp>
    </p:spTree>
    <p:extLst>
      <p:ext uri="{BB962C8B-B14F-4D97-AF65-F5344CB8AC3E}">
        <p14:creationId xmlns:p14="http://schemas.microsoft.com/office/powerpoint/2010/main" val="4338057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t>Transitioning to Part C (Birth to Three)</a:t>
            </a:r>
          </a:p>
        </p:txBody>
      </p:sp>
      <p:sp>
        <p:nvSpPr>
          <p:cNvPr id="3" name="Content Placeholder 2"/>
          <p:cNvSpPr>
            <a:spLocks noGrp="1"/>
          </p:cNvSpPr>
          <p:nvPr>
            <p:ph idx="1"/>
          </p:nvPr>
        </p:nvSpPr>
        <p:spPr>
          <a:xfrm>
            <a:off x="628650" y="1487606"/>
            <a:ext cx="7886700" cy="4285397"/>
          </a:xfrm>
        </p:spPr>
        <p:txBody>
          <a:bodyPr>
            <a:normAutofit fontScale="47500" lnSpcReduction="20000"/>
          </a:bodyPr>
          <a:lstStyle/>
          <a:p>
            <a:pPr marL="0" indent="0">
              <a:lnSpc>
                <a:spcPct val="150000"/>
              </a:lnSpc>
              <a:buNone/>
            </a:pPr>
            <a:r>
              <a:rPr lang="en-US" sz="4400" dirty="0"/>
              <a:t>Watch the video on the next slide before discussing the following questions; </a:t>
            </a:r>
          </a:p>
          <a:p>
            <a:pPr>
              <a:lnSpc>
                <a:spcPct val="150000"/>
              </a:lnSpc>
            </a:pPr>
            <a:r>
              <a:rPr lang="en-US" sz="4400" dirty="0"/>
              <a:t>What did you hear from parents about their experiences during this process?  </a:t>
            </a:r>
          </a:p>
          <a:p>
            <a:pPr>
              <a:lnSpc>
                <a:spcPct val="150000"/>
              </a:lnSpc>
            </a:pPr>
            <a:r>
              <a:rPr lang="en-US" sz="4400" dirty="0"/>
              <a:t>What would you as a practitioner want to hold in mind as you supported them through their entry into services?</a:t>
            </a:r>
          </a:p>
          <a:p>
            <a:pPr>
              <a:lnSpc>
                <a:spcPct val="150000"/>
              </a:lnSpc>
            </a:pPr>
            <a:r>
              <a:rPr lang="en-US" sz="4400" dirty="0"/>
              <a:t>These were families that successfully engaged with services.  What barriers can you imagine might come up for families that result in a lack of engagement with Part C services?</a:t>
            </a:r>
          </a:p>
          <a:p>
            <a:pPr marL="0" indent="0">
              <a:buNone/>
            </a:pPr>
            <a:endParaRPr lang="en-US" dirty="0"/>
          </a:p>
        </p:txBody>
      </p:sp>
    </p:spTree>
    <p:extLst>
      <p:ext uri="{BB962C8B-B14F-4D97-AF65-F5344CB8AC3E}">
        <p14:creationId xmlns:p14="http://schemas.microsoft.com/office/powerpoint/2010/main" val="15195971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a:t>Video: What Is It Like to Begin Services?</a:t>
            </a:r>
          </a:p>
        </p:txBody>
      </p:sp>
      <p:pic>
        <p:nvPicPr>
          <p:cNvPr id="5" name="Picture 4">
            <a:hlinkClick r:id="rId3"/>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4400" y="1365885"/>
            <a:ext cx="7315200" cy="4114800"/>
          </a:xfrm>
          <a:prstGeom prst="rect">
            <a:avLst/>
          </a:prstGeom>
        </p:spPr>
      </p:pic>
      <p:sp>
        <p:nvSpPr>
          <p:cNvPr id="6" name="Rectangle 5"/>
          <p:cNvSpPr/>
          <p:nvPr/>
        </p:nvSpPr>
        <p:spPr>
          <a:xfrm>
            <a:off x="3520943" y="5587484"/>
            <a:ext cx="2102114" cy="276999"/>
          </a:xfrm>
          <a:prstGeom prst="rect">
            <a:avLst/>
          </a:prstGeom>
        </p:spPr>
        <p:txBody>
          <a:bodyPr wrap="none">
            <a:spAutoFit/>
          </a:bodyPr>
          <a:lstStyle/>
          <a:p>
            <a:r>
              <a:rPr lang="en-US" sz="1200" dirty="0">
                <a:hlinkClick r:id="rId3"/>
              </a:rPr>
              <a:t>https://youtu.be/-w804ZXczj0</a:t>
            </a:r>
            <a:r>
              <a:rPr lang="en-US" sz="1200" dirty="0"/>
              <a:t> </a:t>
            </a:r>
          </a:p>
        </p:txBody>
      </p:sp>
    </p:spTree>
    <p:extLst>
      <p:ext uri="{BB962C8B-B14F-4D97-AF65-F5344CB8AC3E}">
        <p14:creationId xmlns:p14="http://schemas.microsoft.com/office/powerpoint/2010/main" val="27878105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316" y="377157"/>
            <a:ext cx="8903368" cy="1325563"/>
          </a:xfrm>
        </p:spPr>
        <p:txBody>
          <a:bodyPr>
            <a:normAutofit/>
          </a:bodyPr>
          <a:lstStyle/>
          <a:p>
            <a:pPr algn="ctr"/>
            <a:r>
              <a:rPr lang="en-US" sz="3600" dirty="0"/>
              <a:t>Part C (Birth to Three) to Part B/619 (Pre-K)</a:t>
            </a:r>
          </a:p>
        </p:txBody>
      </p:sp>
      <p:sp>
        <p:nvSpPr>
          <p:cNvPr id="3" name="Content Placeholder 2"/>
          <p:cNvSpPr>
            <a:spLocks noGrp="1"/>
          </p:cNvSpPr>
          <p:nvPr>
            <p:ph idx="1"/>
          </p:nvPr>
        </p:nvSpPr>
        <p:spPr>
          <a:xfrm>
            <a:off x="628650" y="1928225"/>
            <a:ext cx="7886700" cy="3561747"/>
          </a:xfrm>
        </p:spPr>
        <p:txBody>
          <a:bodyPr>
            <a:normAutofit/>
          </a:bodyPr>
          <a:lstStyle/>
          <a:p>
            <a:pPr>
              <a:lnSpc>
                <a:spcPct val="150000"/>
              </a:lnSpc>
            </a:pPr>
            <a:r>
              <a:rPr lang="en-US" dirty="0"/>
              <a:t>Families with IFSPs are entitled to a transition plan to facilitate access to other services when the child turns 3</a:t>
            </a:r>
          </a:p>
          <a:p>
            <a:pPr>
              <a:lnSpc>
                <a:spcPct val="150000"/>
              </a:lnSpc>
            </a:pPr>
            <a:r>
              <a:rPr lang="en-US" dirty="0"/>
              <a:t>IDEA regulations include transition as one of the areas that must be addressed in the IFSP</a:t>
            </a:r>
            <a:endParaRPr lang="en-US" dirty="0">
              <a:hlinkClick r:id="rId3"/>
            </a:endParaRPr>
          </a:p>
          <a:p>
            <a:pPr marL="0" indent="0">
              <a:buNone/>
            </a:pPr>
            <a:endParaRPr lang="en-US" dirty="0"/>
          </a:p>
        </p:txBody>
      </p:sp>
    </p:spTree>
    <p:extLst>
      <p:ext uri="{BB962C8B-B14F-4D97-AF65-F5344CB8AC3E}">
        <p14:creationId xmlns:p14="http://schemas.microsoft.com/office/powerpoint/2010/main" val="4996022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t>Transition Requirements</a:t>
            </a:r>
          </a:p>
        </p:txBody>
      </p:sp>
      <p:sp>
        <p:nvSpPr>
          <p:cNvPr id="3" name="Content Placeholder 2"/>
          <p:cNvSpPr>
            <a:spLocks noGrp="1"/>
          </p:cNvSpPr>
          <p:nvPr>
            <p:ph idx="1"/>
          </p:nvPr>
        </p:nvSpPr>
        <p:spPr>
          <a:xfrm>
            <a:off x="628650" y="1411550"/>
            <a:ext cx="7886700" cy="4765413"/>
          </a:xfrm>
        </p:spPr>
        <p:txBody>
          <a:bodyPr>
            <a:normAutofit lnSpcReduction="10000"/>
          </a:bodyPr>
          <a:lstStyle/>
          <a:p>
            <a:pPr>
              <a:lnSpc>
                <a:spcPct val="150000"/>
              </a:lnSpc>
            </a:pPr>
            <a:r>
              <a:rPr lang="en-US" dirty="0"/>
              <a:t>A transition meeting must occur at least 90 days prior to a child's third birthday </a:t>
            </a:r>
          </a:p>
          <a:p>
            <a:pPr>
              <a:lnSpc>
                <a:spcPct val="150000"/>
              </a:lnSpc>
            </a:pPr>
            <a:r>
              <a:rPr lang="en-US" dirty="0"/>
              <a:t>The early childhood agency must initiate the meeting</a:t>
            </a:r>
          </a:p>
          <a:p>
            <a:pPr>
              <a:lnSpc>
                <a:spcPct val="150000"/>
              </a:lnSpc>
            </a:pPr>
            <a:r>
              <a:rPr lang="en-US" dirty="0"/>
              <a:t>States must report compliance to OSEP</a:t>
            </a:r>
          </a:p>
          <a:p>
            <a:pPr>
              <a:lnSpc>
                <a:spcPct val="150000"/>
              </a:lnSpc>
            </a:pPr>
            <a:r>
              <a:rPr lang="en-US" dirty="0"/>
              <a:t>Families must be informed of their rights and responsibilities during the transition process</a:t>
            </a:r>
          </a:p>
        </p:txBody>
      </p:sp>
    </p:spTree>
    <p:extLst>
      <p:ext uri="{BB962C8B-B14F-4D97-AF65-F5344CB8AC3E}">
        <p14:creationId xmlns:p14="http://schemas.microsoft.com/office/powerpoint/2010/main" val="41181501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a:t>Part C (Birth to Three) to Part B/619 (Pre-K)</a:t>
            </a:r>
          </a:p>
        </p:txBody>
      </p:sp>
      <p:sp>
        <p:nvSpPr>
          <p:cNvPr id="3" name="Content Placeholder 2"/>
          <p:cNvSpPr>
            <a:spLocks noGrp="1"/>
          </p:cNvSpPr>
          <p:nvPr>
            <p:ph idx="1"/>
          </p:nvPr>
        </p:nvSpPr>
        <p:spPr/>
        <p:txBody>
          <a:bodyPr/>
          <a:lstStyle/>
          <a:p>
            <a:pPr>
              <a:lnSpc>
                <a:spcPct val="150000"/>
              </a:lnSpc>
            </a:pPr>
            <a:r>
              <a:rPr lang="en-US" sz="2400" dirty="0">
                <a:hlinkClick r:id="rId3"/>
              </a:rPr>
              <a:t>One family’s story</a:t>
            </a:r>
            <a:endParaRPr lang="en-US" sz="2400" dirty="0"/>
          </a:p>
          <a:p>
            <a:pPr lvl="1">
              <a:lnSpc>
                <a:spcPct val="150000"/>
              </a:lnSpc>
            </a:pPr>
            <a:r>
              <a:rPr lang="en-US" dirty="0"/>
              <a:t>On the next slide, listen to this family’s story; what strategies do you think would be most important to help with this transition?</a:t>
            </a:r>
          </a:p>
          <a:p>
            <a:pPr marL="457200" lvl="1" indent="0">
              <a:lnSpc>
                <a:spcPct val="150000"/>
              </a:lnSpc>
              <a:buNone/>
            </a:pPr>
            <a:endParaRPr lang="en-US" dirty="0"/>
          </a:p>
          <a:p>
            <a:endParaRPr lang="en-US" dirty="0"/>
          </a:p>
          <a:p>
            <a:endParaRPr lang="en-US" dirty="0"/>
          </a:p>
        </p:txBody>
      </p:sp>
    </p:spTree>
    <p:extLst>
      <p:ext uri="{BB962C8B-B14F-4D97-AF65-F5344CB8AC3E}">
        <p14:creationId xmlns:p14="http://schemas.microsoft.com/office/powerpoint/2010/main" val="3284583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129857"/>
            <a:ext cx="7886700" cy="1325563"/>
          </a:xfrm>
        </p:spPr>
        <p:txBody>
          <a:bodyPr>
            <a:normAutofit/>
          </a:bodyPr>
          <a:lstStyle/>
          <a:p>
            <a:pPr algn="ctr"/>
            <a:r>
              <a:rPr lang="en-US" sz="3600" dirty="0"/>
              <a:t>Video: Transition at Age Three</a:t>
            </a:r>
          </a:p>
        </p:txBody>
      </p:sp>
      <p:pic>
        <p:nvPicPr>
          <p:cNvPr id="7" name="Picture 6">
            <a:hlinkClick r:id="rId3"/>
          </p:cNvPr>
          <p:cNvPicPr>
            <a:picLocks noChangeAspect="1"/>
          </p:cNvPicPr>
          <p:nvPr/>
        </p:nvPicPr>
        <p:blipFill>
          <a:blip r:embed="rId4"/>
          <a:stretch>
            <a:fillRect/>
          </a:stretch>
        </p:blipFill>
        <p:spPr>
          <a:xfrm>
            <a:off x="873779" y="1325434"/>
            <a:ext cx="7396439" cy="4114800"/>
          </a:xfrm>
          <a:prstGeom prst="rect">
            <a:avLst/>
          </a:prstGeom>
        </p:spPr>
      </p:pic>
      <p:sp>
        <p:nvSpPr>
          <p:cNvPr id="8" name="Rectangle 7"/>
          <p:cNvSpPr/>
          <p:nvPr/>
        </p:nvSpPr>
        <p:spPr>
          <a:xfrm>
            <a:off x="2285998" y="5643295"/>
            <a:ext cx="4572000" cy="276999"/>
          </a:xfrm>
          <a:prstGeom prst="rect">
            <a:avLst/>
          </a:prstGeom>
        </p:spPr>
        <p:txBody>
          <a:bodyPr>
            <a:spAutoFit/>
          </a:bodyPr>
          <a:lstStyle/>
          <a:p>
            <a:pPr algn="ctr"/>
            <a:r>
              <a:rPr lang="en-US" sz="1200" dirty="0">
                <a:hlinkClick r:id="rId3"/>
              </a:rPr>
              <a:t>https://view.vzaar.com/5599111/player?apiOn=true&amp;GAOn=true</a:t>
            </a:r>
            <a:r>
              <a:rPr lang="en-US" sz="1200" dirty="0"/>
              <a:t> </a:t>
            </a:r>
          </a:p>
        </p:txBody>
      </p:sp>
    </p:spTree>
    <p:extLst>
      <p:ext uri="{BB962C8B-B14F-4D97-AF65-F5344CB8AC3E}">
        <p14:creationId xmlns:p14="http://schemas.microsoft.com/office/powerpoint/2010/main" val="7998524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t>Elements of Transition Planning</a:t>
            </a:r>
          </a:p>
        </p:txBody>
      </p:sp>
      <p:sp>
        <p:nvSpPr>
          <p:cNvPr id="3" name="Content Placeholder 2"/>
          <p:cNvSpPr>
            <a:spLocks noGrp="1"/>
          </p:cNvSpPr>
          <p:nvPr>
            <p:ph idx="1"/>
          </p:nvPr>
        </p:nvSpPr>
        <p:spPr>
          <a:xfrm>
            <a:off x="628650" y="1553592"/>
            <a:ext cx="7886700" cy="4367305"/>
          </a:xfrm>
        </p:spPr>
        <p:txBody>
          <a:bodyPr>
            <a:normAutofit fontScale="62500" lnSpcReduction="20000"/>
          </a:bodyPr>
          <a:lstStyle/>
          <a:p>
            <a:pPr>
              <a:lnSpc>
                <a:spcPct val="150000"/>
              </a:lnSpc>
            </a:pPr>
            <a:r>
              <a:rPr lang="en-US" sz="3200" dirty="0"/>
              <a:t>Relationship-building across community partners</a:t>
            </a:r>
          </a:p>
          <a:p>
            <a:pPr>
              <a:lnSpc>
                <a:spcPct val="150000"/>
              </a:lnSpc>
            </a:pPr>
            <a:r>
              <a:rPr lang="en-US" sz="3200" dirty="0"/>
              <a:t>Service providers help families understand differences between systems</a:t>
            </a:r>
          </a:p>
          <a:p>
            <a:pPr>
              <a:lnSpc>
                <a:spcPct val="150000"/>
              </a:lnSpc>
            </a:pPr>
            <a:r>
              <a:rPr lang="en-US" sz="3200" dirty="0"/>
              <a:t>Provide families about their rights/responsibilities to make informed choices</a:t>
            </a:r>
          </a:p>
          <a:p>
            <a:pPr>
              <a:lnSpc>
                <a:spcPct val="150000"/>
              </a:lnSpc>
            </a:pPr>
            <a:r>
              <a:rPr lang="en-US" sz="3200" dirty="0"/>
              <a:t>Families choose who they want to invite to IEP</a:t>
            </a:r>
          </a:p>
          <a:p>
            <a:pPr>
              <a:lnSpc>
                <a:spcPct val="150000"/>
              </a:lnSpc>
            </a:pPr>
            <a:r>
              <a:rPr lang="en-US" sz="3200" dirty="0"/>
              <a:t>Transition IFSP meetings must take place no later than 90 days before—and with parent’s consent as early as nine months before— the child’s third birthday </a:t>
            </a:r>
          </a:p>
          <a:p>
            <a:pPr>
              <a:lnSpc>
                <a:spcPct val="150000"/>
              </a:lnSpc>
            </a:pPr>
            <a:r>
              <a:rPr lang="en-US" sz="3200" dirty="0"/>
              <a:t>Include explicit steps to exit the program</a:t>
            </a:r>
          </a:p>
          <a:p>
            <a:pPr marL="0" indent="0">
              <a:buNone/>
            </a:pPr>
            <a:endParaRPr lang="en-US" dirty="0"/>
          </a:p>
        </p:txBody>
      </p:sp>
    </p:spTree>
    <p:extLst>
      <p:ext uri="{BB962C8B-B14F-4D97-AF65-F5344CB8AC3E}">
        <p14:creationId xmlns:p14="http://schemas.microsoft.com/office/powerpoint/2010/main" val="36736210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t>Transition Planning</a:t>
            </a:r>
          </a:p>
        </p:txBody>
      </p:sp>
      <p:sp>
        <p:nvSpPr>
          <p:cNvPr id="3" name="Content Placeholder 2"/>
          <p:cNvSpPr>
            <a:spLocks noGrp="1"/>
          </p:cNvSpPr>
          <p:nvPr>
            <p:ph idx="1"/>
          </p:nvPr>
        </p:nvSpPr>
        <p:spPr>
          <a:xfrm>
            <a:off x="628650" y="1482571"/>
            <a:ext cx="7886700" cy="4007401"/>
          </a:xfrm>
        </p:spPr>
        <p:txBody>
          <a:bodyPr>
            <a:normAutofit lnSpcReduction="10000"/>
          </a:bodyPr>
          <a:lstStyle/>
          <a:p>
            <a:pPr>
              <a:lnSpc>
                <a:spcPct val="150000"/>
              </a:lnSpc>
            </a:pPr>
            <a:r>
              <a:rPr lang="en-US" sz="2250" dirty="0"/>
              <a:t>Unique strengths, learning styles, special needs, and family context are always considered </a:t>
            </a:r>
          </a:p>
          <a:p>
            <a:pPr marL="128588" indent="-128588">
              <a:lnSpc>
                <a:spcPct val="150000"/>
              </a:lnSpc>
            </a:pPr>
            <a:r>
              <a:rPr lang="en-US" sz="2250" dirty="0"/>
              <a:t>Changes in services: different eligibility and system requirements</a:t>
            </a:r>
          </a:p>
          <a:p>
            <a:pPr marL="128588" indent="-128588">
              <a:lnSpc>
                <a:spcPct val="150000"/>
              </a:lnSpc>
            </a:pPr>
            <a:r>
              <a:rPr lang="en-US" sz="2250" dirty="0"/>
              <a:t>Supports child development without loss of or interruptions in needed services</a:t>
            </a:r>
          </a:p>
          <a:p>
            <a:pPr marL="128588" indent="-128588">
              <a:lnSpc>
                <a:spcPct val="150000"/>
              </a:lnSpc>
            </a:pPr>
            <a:r>
              <a:rPr lang="en-US" sz="2250" dirty="0"/>
              <a:t>Opportunities developed for children to become familiar and comfortable with new services and settings </a:t>
            </a:r>
          </a:p>
          <a:p>
            <a:endParaRPr lang="en-US" dirty="0"/>
          </a:p>
        </p:txBody>
      </p:sp>
    </p:spTree>
    <p:extLst>
      <p:ext uri="{BB962C8B-B14F-4D97-AF65-F5344CB8AC3E}">
        <p14:creationId xmlns:p14="http://schemas.microsoft.com/office/powerpoint/2010/main" val="156431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6"/>
            <a:ext cx="9144000" cy="1325563"/>
          </a:xfrm>
        </p:spPr>
        <p:txBody>
          <a:bodyPr>
            <a:normAutofit/>
          </a:bodyPr>
          <a:lstStyle/>
          <a:p>
            <a:pPr algn="ctr"/>
            <a:r>
              <a:rPr lang="en-US" sz="3600" dirty="0"/>
              <a:t>Part B/619 to Kindergarten:</a:t>
            </a:r>
            <a:br>
              <a:rPr lang="en-US" sz="3600" dirty="0"/>
            </a:br>
            <a:r>
              <a:rPr lang="en-US" sz="3600" dirty="0"/>
              <a:t>Ensuring a Seamless Transition</a:t>
            </a:r>
          </a:p>
        </p:txBody>
      </p:sp>
      <p:sp>
        <p:nvSpPr>
          <p:cNvPr id="3" name="Content Placeholder 2"/>
          <p:cNvSpPr>
            <a:spLocks noGrp="1"/>
          </p:cNvSpPr>
          <p:nvPr>
            <p:ph idx="1"/>
          </p:nvPr>
        </p:nvSpPr>
        <p:spPr>
          <a:xfrm>
            <a:off x="628650" y="1482571"/>
            <a:ext cx="7886700" cy="4412202"/>
          </a:xfrm>
        </p:spPr>
        <p:txBody>
          <a:bodyPr>
            <a:normAutofit fontScale="70000" lnSpcReduction="20000"/>
          </a:bodyPr>
          <a:lstStyle/>
          <a:p>
            <a:pPr>
              <a:lnSpc>
                <a:spcPct val="150000"/>
              </a:lnSpc>
            </a:pPr>
            <a:r>
              <a:rPr lang="en-US" dirty="0"/>
              <a:t>Form a transition team and articulate a plan for collaboration</a:t>
            </a:r>
          </a:p>
          <a:p>
            <a:pPr>
              <a:lnSpc>
                <a:spcPct val="150000"/>
              </a:lnSpc>
            </a:pPr>
            <a:r>
              <a:rPr lang="en-US" dirty="0"/>
              <a:t>Obtain permission and share key records </a:t>
            </a:r>
          </a:p>
          <a:p>
            <a:pPr>
              <a:lnSpc>
                <a:spcPct val="150000"/>
              </a:lnSpc>
            </a:pPr>
            <a:r>
              <a:rPr lang="en-US" dirty="0"/>
              <a:t>Ensure that all staff on both ends are fully informed about respective policies and procedures so that families receive accurate information and advocate for their child</a:t>
            </a:r>
          </a:p>
          <a:p>
            <a:pPr>
              <a:lnSpc>
                <a:spcPct val="150000"/>
              </a:lnSpc>
            </a:pPr>
            <a:r>
              <a:rPr lang="en-US" dirty="0"/>
              <a:t>Provide opportunities for families and providers to visit a new classroom and assess environmental/adaptive needs to optimize full participation</a:t>
            </a:r>
          </a:p>
          <a:p>
            <a:pPr>
              <a:lnSpc>
                <a:spcPct val="150000"/>
              </a:lnSpc>
            </a:pPr>
            <a:r>
              <a:rPr lang="en-US" dirty="0"/>
              <a:t>Prepare child through books, visual stories, classroom visits</a:t>
            </a:r>
          </a:p>
          <a:p>
            <a:pPr>
              <a:lnSpc>
                <a:spcPct val="150000"/>
              </a:lnSpc>
            </a:pPr>
            <a:r>
              <a:rPr lang="en-US" dirty="0"/>
              <a:t>Create an ongoing plan for communication </a:t>
            </a:r>
          </a:p>
          <a:p>
            <a:endParaRPr lang="en-US" dirty="0"/>
          </a:p>
        </p:txBody>
      </p:sp>
    </p:spTree>
    <p:extLst>
      <p:ext uri="{BB962C8B-B14F-4D97-AF65-F5344CB8AC3E}">
        <p14:creationId xmlns:p14="http://schemas.microsoft.com/office/powerpoint/2010/main" val="208256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t>Evidence-Based Transition Practices</a:t>
            </a:r>
          </a:p>
        </p:txBody>
      </p:sp>
      <p:sp>
        <p:nvSpPr>
          <p:cNvPr id="3" name="Content Placeholder 2"/>
          <p:cNvSpPr>
            <a:spLocks noGrp="1"/>
          </p:cNvSpPr>
          <p:nvPr>
            <p:ph idx="1"/>
          </p:nvPr>
        </p:nvSpPr>
        <p:spPr>
          <a:xfrm>
            <a:off x="628650" y="1871858"/>
            <a:ext cx="7886700" cy="3618114"/>
          </a:xfrm>
        </p:spPr>
        <p:txBody>
          <a:bodyPr>
            <a:normAutofit fontScale="85000" lnSpcReduction="20000"/>
          </a:bodyPr>
          <a:lstStyle/>
          <a:p>
            <a:pPr>
              <a:lnSpc>
                <a:spcPct val="150000"/>
              </a:lnSpc>
            </a:pPr>
            <a:r>
              <a:rPr lang="en-US" dirty="0"/>
              <a:t>Family-centered approach/involvement in planning that promotes continuity of experiences</a:t>
            </a:r>
          </a:p>
          <a:p>
            <a:pPr>
              <a:lnSpc>
                <a:spcPct val="150000"/>
              </a:lnSpc>
            </a:pPr>
            <a:r>
              <a:rPr lang="en-US" dirty="0"/>
              <a:t>Providing clear, understandable, and accurate information </a:t>
            </a:r>
          </a:p>
          <a:p>
            <a:pPr>
              <a:lnSpc>
                <a:spcPct val="150000"/>
              </a:lnSpc>
            </a:pPr>
            <a:r>
              <a:rPr lang="en-US" dirty="0"/>
              <a:t>Fostering relationships</a:t>
            </a:r>
          </a:p>
          <a:p>
            <a:pPr>
              <a:lnSpc>
                <a:spcPct val="150000"/>
              </a:lnSpc>
            </a:pPr>
            <a:r>
              <a:rPr lang="en-US" dirty="0"/>
              <a:t>Interagency agreements and communication</a:t>
            </a:r>
          </a:p>
          <a:p>
            <a:pPr>
              <a:lnSpc>
                <a:spcPct val="150000"/>
              </a:lnSpc>
            </a:pPr>
            <a:r>
              <a:rPr lang="en-US" dirty="0"/>
              <a:t>Ongoing family support over time</a:t>
            </a:r>
          </a:p>
        </p:txBody>
      </p:sp>
    </p:spTree>
    <p:extLst>
      <p:ext uri="{BB962C8B-B14F-4D97-AF65-F5344CB8AC3E}">
        <p14:creationId xmlns:p14="http://schemas.microsoft.com/office/powerpoint/2010/main" val="3396372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96185"/>
            <a:ext cx="7886700" cy="1325563"/>
          </a:xfrm>
        </p:spPr>
        <p:txBody>
          <a:bodyPr>
            <a:normAutofit/>
          </a:bodyPr>
          <a:lstStyle/>
          <a:p>
            <a:pPr algn="ctr"/>
            <a:r>
              <a:rPr lang="en-US" sz="3600" dirty="0"/>
              <a:t>Standard 3</a:t>
            </a:r>
          </a:p>
        </p:txBody>
      </p:sp>
      <p:sp>
        <p:nvSpPr>
          <p:cNvPr id="3" name="Content Placeholder 2"/>
          <p:cNvSpPr>
            <a:spLocks noGrp="1"/>
          </p:cNvSpPr>
          <p:nvPr>
            <p:ph idx="1"/>
          </p:nvPr>
        </p:nvSpPr>
        <p:spPr>
          <a:xfrm>
            <a:off x="628650" y="1111623"/>
            <a:ext cx="7886700" cy="4774883"/>
          </a:xfrm>
        </p:spPr>
        <p:txBody>
          <a:bodyPr>
            <a:normAutofit fontScale="92500" lnSpcReduction="20000"/>
          </a:bodyPr>
          <a:lstStyle/>
          <a:p>
            <a:pPr marL="0" indent="0">
              <a:lnSpc>
                <a:spcPct val="150000"/>
              </a:lnSpc>
              <a:buNone/>
            </a:pPr>
            <a:r>
              <a:rPr lang="en-US" dirty="0"/>
              <a:t>Candidates apply models, skills, and processes of teaming when collaborating and communicating with families and professionals, using culturally and linguistically responsive and affirming practices.  In partnership with families and other professionals, candidates develop and implement individualized plans and successful transitions that occur across the age span. Candidates use a variety of collaborative strategies while working with and supporting other adults.</a:t>
            </a:r>
            <a:endParaRPr lang="en-US" sz="2000" dirty="0"/>
          </a:p>
        </p:txBody>
      </p:sp>
    </p:spTree>
    <p:extLst>
      <p:ext uri="{BB962C8B-B14F-4D97-AF65-F5344CB8AC3E}">
        <p14:creationId xmlns:p14="http://schemas.microsoft.com/office/powerpoint/2010/main" val="2085672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t>Activity #1: Aiden’s Transition</a:t>
            </a:r>
          </a:p>
        </p:txBody>
      </p:sp>
      <p:sp>
        <p:nvSpPr>
          <p:cNvPr id="3" name="Content Placeholder 2"/>
          <p:cNvSpPr>
            <a:spLocks noGrp="1"/>
          </p:cNvSpPr>
          <p:nvPr>
            <p:ph idx="1"/>
          </p:nvPr>
        </p:nvSpPr>
        <p:spPr>
          <a:xfrm>
            <a:off x="628650" y="1411550"/>
            <a:ext cx="7886700" cy="4078423"/>
          </a:xfrm>
        </p:spPr>
        <p:txBody>
          <a:bodyPr>
            <a:normAutofit fontScale="62500" lnSpcReduction="20000"/>
          </a:bodyPr>
          <a:lstStyle/>
          <a:p>
            <a:pPr marL="0" indent="0">
              <a:lnSpc>
                <a:spcPct val="150000"/>
              </a:lnSpc>
              <a:spcBef>
                <a:spcPts val="0"/>
              </a:spcBef>
              <a:spcAft>
                <a:spcPts val="600"/>
              </a:spcAft>
              <a:buNone/>
            </a:pPr>
            <a:r>
              <a:rPr lang="en-US" dirty="0">
                <a:solidFill>
                  <a:srgbClr val="000000"/>
                </a:solidFill>
              </a:rPr>
              <a:t>Questions: </a:t>
            </a:r>
            <a:endParaRPr lang="en-US" dirty="0">
              <a:ea typeface="Times New Roman" panose="02020603050405020304" pitchFamily="18" charset="0"/>
            </a:endParaRPr>
          </a:p>
          <a:p>
            <a:pPr marL="257175" indent="-257175">
              <a:lnSpc>
                <a:spcPct val="150000"/>
              </a:lnSpc>
              <a:spcBef>
                <a:spcPts val="0"/>
              </a:spcBef>
              <a:tabLst>
                <a:tab pos="342900" algn="l"/>
              </a:tabLst>
            </a:pPr>
            <a:r>
              <a:rPr lang="en-US" sz="3400" dirty="0">
                <a:solidFill>
                  <a:srgbClr val="000000"/>
                </a:solidFill>
              </a:rPr>
              <a:t>What child and family strengths should be considered in Aiden’s transition?</a:t>
            </a:r>
            <a:endParaRPr lang="en-US" sz="3400" dirty="0">
              <a:ea typeface="Times New Roman" panose="02020603050405020304" pitchFamily="18" charset="0"/>
            </a:endParaRPr>
          </a:p>
          <a:p>
            <a:pPr marL="257175" indent="-257175">
              <a:lnSpc>
                <a:spcPct val="150000"/>
              </a:lnSpc>
              <a:spcBef>
                <a:spcPts val="0"/>
              </a:spcBef>
              <a:tabLst>
                <a:tab pos="342900" algn="l"/>
              </a:tabLst>
            </a:pPr>
            <a:r>
              <a:rPr lang="en-US" sz="3400" dirty="0">
                <a:solidFill>
                  <a:srgbClr val="000000"/>
                </a:solidFill>
              </a:rPr>
              <a:t>What child and family characteristics should be considered in Aiden’s transition?</a:t>
            </a:r>
            <a:endParaRPr lang="en-US" sz="3400" dirty="0">
              <a:ea typeface="Times New Roman" panose="02020603050405020304" pitchFamily="18" charset="0"/>
            </a:endParaRPr>
          </a:p>
          <a:p>
            <a:pPr marL="257175" indent="-257175">
              <a:lnSpc>
                <a:spcPct val="150000"/>
              </a:lnSpc>
              <a:spcBef>
                <a:spcPts val="0"/>
              </a:spcBef>
              <a:tabLst>
                <a:tab pos="342900" algn="l"/>
              </a:tabLst>
            </a:pPr>
            <a:r>
              <a:rPr lang="en-US" sz="3400" dirty="0">
                <a:solidFill>
                  <a:srgbClr val="000000"/>
                </a:solidFill>
              </a:rPr>
              <a:t>Imagine you are the service coordinator (Miss Sara): what did you do before, during and after the meeting to support competence in this mother’s (Gwen) ability to participate in Aiden’s transition actively? </a:t>
            </a:r>
          </a:p>
          <a:p>
            <a:pPr marL="0" indent="0">
              <a:lnSpc>
                <a:spcPct val="150000"/>
              </a:lnSpc>
              <a:spcBef>
                <a:spcPts val="0"/>
              </a:spcBef>
              <a:buNone/>
              <a:tabLst>
                <a:tab pos="342900" algn="l"/>
              </a:tabLst>
            </a:pPr>
            <a:r>
              <a:rPr lang="en-US" dirty="0">
                <a:hlinkClick r:id="rId3"/>
              </a:rPr>
              <a:t>Case-Study-Aiden-Coordination.Collaboration.pdf (ecpcta.org)</a:t>
            </a:r>
            <a:endParaRPr lang="en-US" dirty="0"/>
          </a:p>
        </p:txBody>
      </p:sp>
    </p:spTree>
    <p:extLst>
      <p:ext uri="{BB962C8B-B14F-4D97-AF65-F5344CB8AC3E}">
        <p14:creationId xmlns:p14="http://schemas.microsoft.com/office/powerpoint/2010/main" val="31869014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t>References and Resources</a:t>
            </a:r>
          </a:p>
        </p:txBody>
      </p:sp>
      <p:sp>
        <p:nvSpPr>
          <p:cNvPr id="3" name="Content Placeholder 2"/>
          <p:cNvSpPr>
            <a:spLocks noGrp="1"/>
          </p:cNvSpPr>
          <p:nvPr>
            <p:ph idx="1"/>
          </p:nvPr>
        </p:nvSpPr>
        <p:spPr>
          <a:xfrm>
            <a:off x="628650" y="1414021"/>
            <a:ext cx="7886700" cy="4762942"/>
          </a:xfrm>
        </p:spPr>
        <p:txBody>
          <a:bodyPr>
            <a:normAutofit fontScale="92500"/>
          </a:bodyPr>
          <a:lstStyle/>
          <a:p>
            <a:pPr>
              <a:lnSpc>
                <a:spcPct val="150000"/>
              </a:lnSpc>
            </a:pPr>
            <a:r>
              <a:rPr lang="en-US" dirty="0"/>
              <a:t>Tang, B.G., Feldman, H.M. et al., (2012). </a:t>
            </a:r>
            <a:r>
              <a:rPr lang="en-US" dirty="0">
                <a:hlinkClick r:id="rId3"/>
              </a:rPr>
              <a:t>Missed Opportunities in the referral of high-risk infants to early intervention</a:t>
            </a:r>
            <a:r>
              <a:rPr lang="en-US" dirty="0"/>
              <a:t>. Pediatrics, 129(6)</a:t>
            </a:r>
          </a:p>
          <a:p>
            <a:pPr>
              <a:lnSpc>
                <a:spcPct val="150000"/>
              </a:lnSpc>
            </a:pPr>
            <a:r>
              <a:rPr lang="en-US" dirty="0"/>
              <a:t>Chambers, E.P., Leyenaar, J.K. et al., (2019). </a:t>
            </a:r>
            <a:r>
              <a:rPr lang="en-US" dirty="0">
                <a:hlinkClick r:id="rId4"/>
              </a:rPr>
              <a:t>Early Intervention Referral and Enrollment Among Infants With Neonatal Abstinence Syndrome</a:t>
            </a:r>
            <a:r>
              <a:rPr lang="en-US" dirty="0"/>
              <a:t>. Journal of Developmental Behavioral Pediatrics; 40(6): 441-450</a:t>
            </a:r>
          </a:p>
          <a:p>
            <a:pPr marL="0" indent="0">
              <a:lnSpc>
                <a:spcPct val="150000"/>
              </a:lnSpc>
              <a:buNone/>
            </a:pPr>
            <a:endParaRPr lang="en-US" sz="1800" dirty="0"/>
          </a:p>
          <a:p>
            <a:pPr>
              <a:lnSpc>
                <a:spcPct val="150000"/>
              </a:lnSpc>
            </a:pPr>
            <a:endParaRPr lang="en-US" dirty="0"/>
          </a:p>
        </p:txBody>
      </p:sp>
    </p:spTree>
    <p:extLst>
      <p:ext uri="{BB962C8B-B14F-4D97-AF65-F5344CB8AC3E}">
        <p14:creationId xmlns:p14="http://schemas.microsoft.com/office/powerpoint/2010/main" val="42486829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t>References and Resources</a:t>
            </a:r>
          </a:p>
        </p:txBody>
      </p:sp>
      <p:sp>
        <p:nvSpPr>
          <p:cNvPr id="3" name="Content Placeholder 2"/>
          <p:cNvSpPr>
            <a:spLocks noGrp="1"/>
          </p:cNvSpPr>
          <p:nvPr>
            <p:ph idx="1"/>
          </p:nvPr>
        </p:nvSpPr>
        <p:spPr>
          <a:xfrm>
            <a:off x="628650" y="1366888"/>
            <a:ext cx="7886700" cy="4123086"/>
          </a:xfrm>
        </p:spPr>
        <p:txBody>
          <a:bodyPr>
            <a:normAutofit/>
          </a:bodyPr>
          <a:lstStyle/>
          <a:p>
            <a:pPr eaLnBrk="0" fontAlgn="base" hangingPunct="0">
              <a:lnSpc>
                <a:spcPct val="150000"/>
              </a:lnSpc>
              <a:spcBef>
                <a:spcPct val="0"/>
              </a:spcBef>
              <a:spcAft>
                <a:spcPct val="0"/>
              </a:spcAft>
            </a:pPr>
            <a:r>
              <a:rPr lang="en-US" i="1" dirty="0">
                <a:solidFill>
                  <a:prstClr val="black"/>
                </a:solidFill>
                <a:latin typeface="Arial" panose="020B0604020202020204" pitchFamily="34" charset="0"/>
                <a:ea typeface="Calibri" panose="020F0502020204030204" pitchFamily="34" charset="0"/>
                <a:cs typeface="Arial" panose="020B0604020202020204" pitchFamily="34" charset="0"/>
                <a:hlinkClick r:id="rId3"/>
              </a:rPr>
              <a:t>Birth-to-Three Family Handbook</a:t>
            </a:r>
            <a:r>
              <a:rPr lang="en-US" dirty="0">
                <a:solidFill>
                  <a:prstClr val="black"/>
                </a:solidFill>
                <a:latin typeface="Arial" panose="020B0604020202020204" pitchFamily="34" charset="0"/>
                <a:ea typeface="Calibri" panose="020F0502020204030204" pitchFamily="34" charset="0"/>
                <a:cs typeface="Arial" panose="020B0604020202020204" pitchFamily="34" charset="0"/>
                <a:hlinkClick r:id="rId3"/>
              </a:rPr>
              <a:t> </a:t>
            </a:r>
            <a:r>
              <a:rPr lang="en-US" dirty="0">
                <a:solidFill>
                  <a:prstClr val="black"/>
                </a:solidFill>
                <a:latin typeface="Arial" panose="020B0604020202020204" pitchFamily="34" charset="0"/>
                <a:ea typeface="Calibri" panose="020F0502020204030204" pitchFamily="34" charset="0"/>
                <a:cs typeface="Arial" panose="020B0604020202020204" pitchFamily="34" charset="0"/>
              </a:rPr>
              <a:t>(Guide 3: Transition to Early Childhood Special Education) (2013)</a:t>
            </a:r>
          </a:p>
          <a:p>
            <a:pPr eaLnBrk="0" fontAlgn="base" hangingPunct="0">
              <a:lnSpc>
                <a:spcPct val="150000"/>
              </a:lnSpc>
              <a:spcBef>
                <a:spcPct val="0"/>
              </a:spcBef>
              <a:spcAft>
                <a:spcPct val="0"/>
              </a:spcAft>
            </a:pPr>
            <a:r>
              <a:rPr lang="en-US" altLang="en-US" dirty="0">
                <a:latin typeface="Arial" panose="020B0604020202020204" pitchFamily="34" charset="0"/>
              </a:rPr>
              <a:t>ECTA Practices Improvement Tools: Transitions </a:t>
            </a:r>
            <a:r>
              <a:rPr lang="en-US" altLang="en-US" dirty="0">
                <a:latin typeface="Arial" panose="020B0604020202020204" pitchFamily="34" charset="0"/>
                <a:hlinkClick r:id="rId4"/>
              </a:rPr>
              <a:t>https://ectacenter.org/decrp/topic-transition.asp</a:t>
            </a:r>
            <a:endParaRPr lang="en-US" altLang="en-US" dirty="0">
              <a:latin typeface="Arial" panose="020B0604020202020204" pitchFamily="34" charset="0"/>
            </a:endParaRPr>
          </a:p>
          <a:p>
            <a:pPr marL="0" indent="0" eaLnBrk="0" fontAlgn="base" hangingPunct="0">
              <a:lnSpc>
                <a:spcPct val="100000"/>
              </a:lnSpc>
              <a:spcBef>
                <a:spcPct val="0"/>
              </a:spcBef>
              <a:spcAft>
                <a:spcPct val="0"/>
              </a:spcAft>
              <a:buNone/>
            </a:pPr>
            <a:endParaRPr lang="en-US" altLang="en-US" sz="1500" dirty="0">
              <a:latin typeface="Arial" panose="020B0604020202020204" pitchFamily="34" charset="0"/>
            </a:endParaRPr>
          </a:p>
          <a:p>
            <a:endParaRPr lang="en-US" dirty="0"/>
          </a:p>
        </p:txBody>
      </p:sp>
    </p:spTree>
    <p:extLst>
      <p:ext uri="{BB962C8B-B14F-4D97-AF65-F5344CB8AC3E}">
        <p14:creationId xmlns:p14="http://schemas.microsoft.com/office/powerpoint/2010/main" val="37974841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t>References and Resources</a:t>
            </a:r>
          </a:p>
        </p:txBody>
      </p:sp>
      <p:sp>
        <p:nvSpPr>
          <p:cNvPr id="3" name="Content Placeholder 2"/>
          <p:cNvSpPr>
            <a:spLocks noGrp="1"/>
          </p:cNvSpPr>
          <p:nvPr>
            <p:ph idx="1"/>
          </p:nvPr>
        </p:nvSpPr>
        <p:spPr>
          <a:xfrm>
            <a:off x="628650" y="1461155"/>
            <a:ext cx="7886700" cy="4028817"/>
          </a:xfrm>
        </p:spPr>
        <p:txBody>
          <a:bodyPr>
            <a:normAutofit fontScale="92500" lnSpcReduction="10000"/>
          </a:bodyPr>
          <a:lstStyle/>
          <a:p>
            <a:pPr>
              <a:lnSpc>
                <a:spcPct val="150000"/>
              </a:lnSpc>
            </a:pPr>
            <a:r>
              <a:rPr lang="en-US" dirty="0"/>
              <a:t>Dunst, C.J., (2017). </a:t>
            </a:r>
            <a:r>
              <a:rPr lang="en-US" dirty="0">
                <a:hlinkClick r:id="rId3"/>
              </a:rPr>
              <a:t>Research Foundations for Early Childhood Intervention Performance Checklists</a:t>
            </a:r>
            <a:r>
              <a:rPr lang="en-US" dirty="0"/>
              <a:t>, Educational Science; 7(78).</a:t>
            </a:r>
          </a:p>
          <a:p>
            <a:pPr eaLnBrk="0" fontAlgn="base" hangingPunct="0">
              <a:lnSpc>
                <a:spcPct val="150000"/>
              </a:lnSpc>
              <a:spcBef>
                <a:spcPct val="0"/>
              </a:spcBef>
              <a:spcAft>
                <a:spcPct val="0"/>
              </a:spcAft>
            </a:pPr>
            <a:r>
              <a:rPr lang="en-US" altLang="en-US" i="1" dirty="0">
                <a:solidFill>
                  <a:srgbClr val="212529"/>
                </a:solidFill>
                <a:latin typeface="Arial" panose="020B0604020202020204" pitchFamily="34" charset="0"/>
                <a:cs typeface="Arial" panose="020B0604020202020204" pitchFamily="34" charset="0"/>
              </a:rPr>
              <a:t>DEC recommended practices in early intervention/early childhood special education 2014</a:t>
            </a:r>
            <a:r>
              <a:rPr lang="en-US" altLang="en-US" dirty="0">
                <a:solidFill>
                  <a:srgbClr val="212529"/>
                </a:solidFill>
                <a:latin typeface="Arial" panose="020B0604020202020204" pitchFamily="34" charset="0"/>
                <a:cs typeface="Arial" panose="020B0604020202020204" pitchFamily="34" charset="0"/>
              </a:rPr>
              <a:t>. Retrieved from </a:t>
            </a:r>
            <a:r>
              <a:rPr lang="en-US" altLang="en-US" dirty="0">
                <a:solidFill>
                  <a:srgbClr val="007BFF"/>
                </a:solidFill>
                <a:latin typeface="Arial" panose="020B0604020202020204" pitchFamily="34" charset="0"/>
                <a:cs typeface="Arial" panose="020B0604020202020204" pitchFamily="34" charset="0"/>
                <a:hlinkClick r:id="rId4"/>
              </a:rPr>
              <a:t>http://www.dec-sped.org/recommendedpractices</a:t>
            </a:r>
            <a:endParaRPr lang="en-US" altLang="en-US" dirty="0">
              <a:solidFill>
                <a:srgbClr val="007BFF"/>
              </a:solidFill>
              <a:latin typeface="Arial" panose="020B0604020202020204" pitchFamily="34" charset="0"/>
              <a:cs typeface="Arial" panose="020B0604020202020204" pitchFamily="34" charset="0"/>
            </a:endParaRPr>
          </a:p>
          <a:p>
            <a:pPr marL="0" indent="0">
              <a:lnSpc>
                <a:spcPct val="150000"/>
              </a:lnSpc>
              <a:buNone/>
            </a:pPr>
            <a:endParaRPr lang="en-US" dirty="0"/>
          </a:p>
        </p:txBody>
      </p:sp>
    </p:spTree>
    <p:extLst>
      <p:ext uri="{BB962C8B-B14F-4D97-AF65-F5344CB8AC3E}">
        <p14:creationId xmlns:p14="http://schemas.microsoft.com/office/powerpoint/2010/main" val="32752885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CA921-92C5-4289-9D2D-05D3F9A6444E}"/>
              </a:ext>
            </a:extLst>
          </p:cNvPr>
          <p:cNvSpPr txBox="1">
            <a:spLocks/>
          </p:cNvSpPr>
          <p:nvPr/>
        </p:nvSpPr>
        <p:spPr>
          <a:xfrm>
            <a:off x="628650" y="763929"/>
            <a:ext cx="7886700" cy="926760"/>
          </a:xfrm>
          <a:prstGeom prst="rect">
            <a:avLst/>
          </a:prstGeom>
        </p:spPr>
        <p:txBody>
          <a:bodyPr>
            <a:normAutofit/>
          </a:bodyPr>
          <a:lstStyle>
            <a:lvl1pPr algn="l" defTabSz="914400" rtl="0" eaLnBrk="1" latinLnBrk="0" hangingPunct="1">
              <a:lnSpc>
                <a:spcPct val="90000"/>
              </a:lnSpc>
              <a:spcBef>
                <a:spcPct val="0"/>
              </a:spcBef>
              <a:buNone/>
              <a:defRPr sz="4400" b="1" kern="1200">
                <a:solidFill>
                  <a:srgbClr val="121F88"/>
                </a:solidFill>
                <a:latin typeface="+mj-lt"/>
                <a:ea typeface="+mj-ea"/>
                <a:cs typeface="+mj-cs"/>
              </a:defRPr>
            </a:lvl1pPr>
          </a:lstStyle>
          <a:p>
            <a:pPr algn="ctr"/>
            <a:r>
              <a:rPr lang="en-US" sz="3600" dirty="0">
                <a:latin typeface="+mn-lt"/>
              </a:rPr>
              <a:t>Disclaimer</a:t>
            </a:r>
          </a:p>
        </p:txBody>
      </p:sp>
    </p:spTree>
    <p:extLst>
      <p:ext uri="{BB962C8B-B14F-4D97-AF65-F5344CB8AC3E}">
        <p14:creationId xmlns:p14="http://schemas.microsoft.com/office/powerpoint/2010/main" val="2824993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t>Component: 3.3</a:t>
            </a:r>
          </a:p>
        </p:txBody>
      </p:sp>
      <p:sp>
        <p:nvSpPr>
          <p:cNvPr id="3" name="Content Placeholder 2"/>
          <p:cNvSpPr>
            <a:spLocks noGrp="1"/>
          </p:cNvSpPr>
          <p:nvPr>
            <p:ph idx="1"/>
          </p:nvPr>
        </p:nvSpPr>
        <p:spPr/>
        <p:txBody>
          <a:bodyPr>
            <a:normAutofit/>
          </a:bodyPr>
          <a:lstStyle/>
          <a:p>
            <a:pPr>
              <a:lnSpc>
                <a:spcPct val="150000"/>
              </a:lnSpc>
            </a:pPr>
            <a:r>
              <a:rPr lang="en-US" dirty="0">
                <a:solidFill>
                  <a:srgbClr val="000000"/>
                </a:solidFill>
                <a:latin typeface="Calibri" panose="020F0502020204030204" pitchFamily="34" charset="0"/>
              </a:rPr>
              <a:t>Candidates partner with families and other professionals to develop individualized plans and support the various transitions that occur for the young child and their family throughout the birth through 8 age span. </a:t>
            </a:r>
          </a:p>
          <a:p>
            <a:pPr marL="0" indent="0">
              <a:lnSpc>
                <a:spcPct val="150000"/>
              </a:lnSpc>
              <a:buNone/>
            </a:pPr>
            <a:endParaRPr lang="en-US" dirty="0"/>
          </a:p>
        </p:txBody>
      </p:sp>
    </p:spTree>
    <p:extLst>
      <p:ext uri="{BB962C8B-B14F-4D97-AF65-F5344CB8AC3E}">
        <p14:creationId xmlns:p14="http://schemas.microsoft.com/office/powerpoint/2010/main" val="3593529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t>Objectives</a:t>
            </a:r>
          </a:p>
        </p:txBody>
      </p:sp>
      <p:sp>
        <p:nvSpPr>
          <p:cNvPr id="3" name="Content Placeholder 2"/>
          <p:cNvSpPr>
            <a:spLocks noGrp="1"/>
          </p:cNvSpPr>
          <p:nvPr>
            <p:ph idx="1"/>
          </p:nvPr>
        </p:nvSpPr>
        <p:spPr>
          <a:xfrm>
            <a:off x="628650" y="1482571"/>
            <a:ext cx="7886700" cy="4694392"/>
          </a:xfrm>
        </p:spPr>
        <p:txBody>
          <a:bodyPr>
            <a:normAutofit lnSpcReduction="10000"/>
          </a:bodyPr>
          <a:lstStyle/>
          <a:p>
            <a:pPr lvl="0">
              <a:lnSpc>
                <a:spcPct val="150000"/>
              </a:lnSpc>
            </a:pPr>
            <a:r>
              <a:rPr lang="en-US" dirty="0"/>
              <a:t>Identify the legal requirements for transition planning in EI/ECSE </a:t>
            </a:r>
          </a:p>
          <a:p>
            <a:pPr lvl="0">
              <a:lnSpc>
                <a:spcPct val="150000"/>
              </a:lnSpc>
            </a:pPr>
            <a:r>
              <a:rPr lang="en-US" dirty="0"/>
              <a:t>Identify evidence-based and promising practices for developing transition plans into and from EI and into and from ECSE</a:t>
            </a:r>
          </a:p>
          <a:p>
            <a:pPr>
              <a:lnSpc>
                <a:spcPct val="150000"/>
              </a:lnSpc>
            </a:pPr>
            <a:r>
              <a:rPr lang="en-US" dirty="0"/>
              <a:t>Describe strategies to partner with families to develop transition plans</a:t>
            </a:r>
            <a:endParaRPr lang="en-US" sz="2000" dirty="0"/>
          </a:p>
        </p:txBody>
      </p:sp>
    </p:spTree>
    <p:extLst>
      <p:ext uri="{BB962C8B-B14F-4D97-AF65-F5344CB8AC3E}">
        <p14:creationId xmlns:p14="http://schemas.microsoft.com/office/powerpoint/2010/main" val="39998162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t>Transitions in EI/ECSE Practice</a:t>
            </a:r>
          </a:p>
        </p:txBody>
      </p:sp>
      <p:sp>
        <p:nvSpPr>
          <p:cNvPr id="3" name="Content Placeholder 2"/>
          <p:cNvSpPr>
            <a:spLocks noGrp="1"/>
          </p:cNvSpPr>
          <p:nvPr>
            <p:ph idx="1"/>
          </p:nvPr>
        </p:nvSpPr>
        <p:spPr/>
        <p:txBody>
          <a:bodyPr>
            <a:normAutofit fontScale="92500"/>
          </a:bodyPr>
          <a:lstStyle/>
          <a:p>
            <a:pPr>
              <a:lnSpc>
                <a:spcPct val="150000"/>
              </a:lnSpc>
            </a:pPr>
            <a:r>
              <a:rPr lang="en-US" dirty="0">
                <a:solidFill>
                  <a:prstClr val="black"/>
                </a:solidFill>
                <a:cs typeface="Arial" panose="020B0604020202020204" pitchFamily="34" charset="0"/>
              </a:rPr>
              <a:t>DEC: </a:t>
            </a:r>
            <a:r>
              <a:rPr lang="en-US" dirty="0">
                <a:solidFill>
                  <a:srgbClr val="212529"/>
                </a:solidFill>
              </a:rPr>
              <a:t>Transition refers to the events, activities, and processes associated with key changes between environments or programs during the early childhood years and the practices that support the adjustment of the child and family to the new setting</a:t>
            </a:r>
          </a:p>
          <a:p>
            <a:pPr>
              <a:lnSpc>
                <a:spcPct val="150000"/>
              </a:lnSpc>
            </a:pPr>
            <a:r>
              <a:rPr lang="en-US" dirty="0">
                <a:solidFill>
                  <a:srgbClr val="212529"/>
                </a:solidFill>
              </a:rPr>
              <a:t>A dynamic process</a:t>
            </a:r>
          </a:p>
          <a:p>
            <a:pPr marL="0" indent="0">
              <a:lnSpc>
                <a:spcPct val="150000"/>
              </a:lnSpc>
              <a:buNone/>
            </a:pPr>
            <a:endParaRPr lang="en-US" dirty="0">
              <a:solidFill>
                <a:prstClr val="black"/>
              </a:solidFill>
              <a:cs typeface="Arial" panose="020B0604020202020204" pitchFamily="34" charset="0"/>
            </a:endParaRPr>
          </a:p>
          <a:p>
            <a:endParaRPr lang="en-US" dirty="0"/>
          </a:p>
        </p:txBody>
      </p:sp>
    </p:spTree>
    <p:extLst>
      <p:ext uri="{BB962C8B-B14F-4D97-AF65-F5344CB8AC3E}">
        <p14:creationId xmlns:p14="http://schemas.microsoft.com/office/powerpoint/2010/main" val="23216180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t>Transitions in EI/ECSE Practice</a:t>
            </a:r>
          </a:p>
        </p:txBody>
      </p:sp>
      <p:sp>
        <p:nvSpPr>
          <p:cNvPr id="3" name="Content Placeholder 2"/>
          <p:cNvSpPr>
            <a:spLocks noGrp="1"/>
          </p:cNvSpPr>
          <p:nvPr>
            <p:ph idx="1"/>
          </p:nvPr>
        </p:nvSpPr>
        <p:spPr>
          <a:xfrm>
            <a:off x="628650" y="1461155"/>
            <a:ext cx="7886700" cy="4715808"/>
          </a:xfrm>
        </p:spPr>
        <p:txBody>
          <a:bodyPr>
            <a:normAutofit fontScale="92500" lnSpcReduction="20000"/>
          </a:bodyPr>
          <a:lstStyle/>
          <a:p>
            <a:pPr marL="0" indent="0">
              <a:lnSpc>
                <a:spcPct val="150000"/>
              </a:lnSpc>
              <a:buNone/>
            </a:pPr>
            <a:r>
              <a:rPr lang="en-US" u="sng" dirty="0">
                <a:solidFill>
                  <a:prstClr val="black"/>
                </a:solidFill>
                <a:cs typeface="Arial" panose="020B0604020202020204" pitchFamily="34" charset="0"/>
              </a:rPr>
              <a:t>Between Systems:</a:t>
            </a:r>
          </a:p>
          <a:p>
            <a:pPr lvl="0">
              <a:lnSpc>
                <a:spcPct val="150000"/>
              </a:lnSpc>
            </a:pPr>
            <a:r>
              <a:rPr lang="en-US" dirty="0">
                <a:solidFill>
                  <a:prstClr val="black"/>
                </a:solidFill>
                <a:cs typeface="Arial" panose="020B0604020202020204" pitchFamily="34" charset="0"/>
              </a:rPr>
              <a:t>Hospital to Birth to Three </a:t>
            </a:r>
          </a:p>
          <a:p>
            <a:pPr lvl="0">
              <a:lnSpc>
                <a:spcPct val="150000"/>
              </a:lnSpc>
            </a:pPr>
            <a:r>
              <a:rPr lang="en-US" dirty="0">
                <a:solidFill>
                  <a:prstClr val="black"/>
                </a:solidFill>
                <a:cs typeface="Arial" panose="020B0604020202020204" pitchFamily="34" charset="0"/>
              </a:rPr>
              <a:t>Birth to Three to Pre-K</a:t>
            </a:r>
          </a:p>
          <a:p>
            <a:pPr lvl="0">
              <a:lnSpc>
                <a:spcPct val="150000"/>
              </a:lnSpc>
            </a:pPr>
            <a:r>
              <a:rPr lang="en-US" dirty="0">
                <a:solidFill>
                  <a:prstClr val="black"/>
                </a:solidFill>
                <a:cs typeface="Arial" panose="020B0604020202020204" pitchFamily="34" charset="0"/>
              </a:rPr>
              <a:t>Pre-K to K-21</a:t>
            </a:r>
          </a:p>
          <a:p>
            <a:pPr marL="0" indent="0">
              <a:lnSpc>
                <a:spcPct val="150000"/>
              </a:lnSpc>
              <a:buNone/>
            </a:pPr>
            <a:r>
              <a:rPr lang="en-US" u="sng" dirty="0">
                <a:solidFill>
                  <a:prstClr val="black"/>
                </a:solidFill>
                <a:cs typeface="Arial" panose="020B0604020202020204" pitchFamily="34" charset="0"/>
              </a:rPr>
              <a:t>Within Systems:</a:t>
            </a:r>
          </a:p>
          <a:p>
            <a:pPr lvl="0">
              <a:lnSpc>
                <a:spcPct val="150000"/>
              </a:lnSpc>
            </a:pPr>
            <a:r>
              <a:rPr lang="en-US" dirty="0">
                <a:solidFill>
                  <a:prstClr val="black"/>
                </a:solidFill>
                <a:cs typeface="Arial" panose="020B0604020202020204" pitchFamily="34" charset="0"/>
              </a:rPr>
              <a:t>Change of providers, teacher, caregiver, etc.</a:t>
            </a:r>
          </a:p>
          <a:p>
            <a:pPr lvl="0">
              <a:lnSpc>
                <a:spcPct val="150000"/>
              </a:lnSpc>
            </a:pPr>
            <a:r>
              <a:rPr lang="en-US" dirty="0">
                <a:solidFill>
                  <a:prstClr val="black"/>
                </a:solidFill>
                <a:cs typeface="Arial" panose="020B0604020202020204" pitchFamily="34" charset="0"/>
              </a:rPr>
              <a:t>ESY</a:t>
            </a:r>
          </a:p>
          <a:p>
            <a:pPr marL="0" indent="0">
              <a:buNone/>
            </a:pPr>
            <a:endParaRPr lang="en-US" dirty="0"/>
          </a:p>
        </p:txBody>
      </p:sp>
    </p:spTree>
    <p:extLst>
      <p:ext uri="{BB962C8B-B14F-4D97-AF65-F5344CB8AC3E}">
        <p14:creationId xmlns:p14="http://schemas.microsoft.com/office/powerpoint/2010/main" val="15516041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t>Transitions: 5 Broad Objectives</a:t>
            </a:r>
          </a:p>
        </p:txBody>
      </p:sp>
      <p:sp>
        <p:nvSpPr>
          <p:cNvPr id="3" name="Content Placeholder 2"/>
          <p:cNvSpPr>
            <a:spLocks noGrp="1"/>
          </p:cNvSpPr>
          <p:nvPr>
            <p:ph idx="1"/>
          </p:nvPr>
        </p:nvSpPr>
        <p:spPr>
          <a:xfrm>
            <a:off x="628650" y="1402672"/>
            <a:ext cx="7886700" cy="4087301"/>
          </a:xfrm>
        </p:spPr>
        <p:txBody>
          <a:bodyPr>
            <a:normAutofit fontScale="70000" lnSpcReduction="20000"/>
          </a:bodyPr>
          <a:lstStyle/>
          <a:p>
            <a:pPr>
              <a:lnSpc>
                <a:spcPct val="150000"/>
              </a:lnSpc>
            </a:pPr>
            <a:r>
              <a:rPr lang="en-US" sz="3100" dirty="0"/>
              <a:t>Continuity of services</a:t>
            </a:r>
          </a:p>
          <a:p>
            <a:pPr>
              <a:lnSpc>
                <a:spcPct val="150000"/>
              </a:lnSpc>
            </a:pPr>
            <a:r>
              <a:rPr lang="en-US" sz="3100" dirty="0"/>
              <a:t>Minimal disruptions to the family system</a:t>
            </a:r>
          </a:p>
          <a:p>
            <a:pPr>
              <a:lnSpc>
                <a:spcPct val="150000"/>
              </a:lnSpc>
            </a:pPr>
            <a:r>
              <a:rPr lang="en-US" sz="3100" dirty="0"/>
              <a:t>Ability of children to function in their new program</a:t>
            </a:r>
          </a:p>
          <a:p>
            <a:pPr>
              <a:lnSpc>
                <a:spcPct val="150000"/>
              </a:lnSpc>
            </a:pPr>
            <a:r>
              <a:rPr lang="en-US" sz="3100" dirty="0"/>
              <a:t>Compliance with legal requirements</a:t>
            </a:r>
          </a:p>
          <a:p>
            <a:pPr>
              <a:lnSpc>
                <a:spcPct val="150000"/>
              </a:lnSpc>
            </a:pPr>
            <a:r>
              <a:rPr lang="en-US" sz="3100" dirty="0"/>
              <a:t>Facilitate child and family competence along a continuum of skills that are both developmentally and individually appropriate</a:t>
            </a:r>
          </a:p>
          <a:p>
            <a:endParaRPr lang="en-US" dirty="0"/>
          </a:p>
          <a:p>
            <a:pPr marL="0" indent="0">
              <a:buNone/>
            </a:pPr>
            <a:r>
              <a:rPr lang="en-US" sz="1200" dirty="0"/>
              <a:t>Bruder (2010): Transitions for Children with Disabilities</a:t>
            </a:r>
          </a:p>
          <a:p>
            <a:endParaRPr lang="en-US" dirty="0"/>
          </a:p>
        </p:txBody>
      </p:sp>
    </p:spTree>
    <p:extLst>
      <p:ext uri="{BB962C8B-B14F-4D97-AF65-F5344CB8AC3E}">
        <p14:creationId xmlns:p14="http://schemas.microsoft.com/office/powerpoint/2010/main" val="549762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t>Hospital to Part C (Birth to Three)</a:t>
            </a:r>
          </a:p>
        </p:txBody>
      </p:sp>
      <p:sp>
        <p:nvSpPr>
          <p:cNvPr id="3" name="Content Placeholder 2"/>
          <p:cNvSpPr>
            <a:spLocks noGrp="1"/>
          </p:cNvSpPr>
          <p:nvPr>
            <p:ph idx="1"/>
          </p:nvPr>
        </p:nvSpPr>
        <p:spPr/>
        <p:txBody>
          <a:bodyPr>
            <a:normAutofit fontScale="92500" lnSpcReduction="10000"/>
          </a:bodyPr>
          <a:lstStyle/>
          <a:p>
            <a:pPr>
              <a:lnSpc>
                <a:spcPct val="150000"/>
              </a:lnSpc>
            </a:pPr>
            <a:r>
              <a:rPr lang="en-US" dirty="0"/>
              <a:t>Children with conditions identified at birth more likely to be referred and engage with services</a:t>
            </a:r>
          </a:p>
          <a:p>
            <a:pPr>
              <a:lnSpc>
                <a:spcPct val="150000"/>
              </a:lnSpc>
            </a:pPr>
            <a:r>
              <a:rPr lang="en-US" dirty="0"/>
              <a:t>NICU graduates: Lower rate of referral and receipt of services than expected for eligible infants</a:t>
            </a:r>
          </a:p>
          <a:p>
            <a:pPr>
              <a:lnSpc>
                <a:spcPct val="150000"/>
              </a:lnSpc>
            </a:pPr>
            <a:r>
              <a:rPr lang="en-US" dirty="0"/>
              <a:t>Infants with NAS/NOWS even lower</a:t>
            </a:r>
          </a:p>
          <a:p>
            <a:pPr>
              <a:lnSpc>
                <a:spcPct val="150000"/>
              </a:lnSpc>
            </a:pPr>
            <a:r>
              <a:rPr lang="en-US" dirty="0"/>
              <a:t>Hearing screens – thousands of  infants lost to follow up</a:t>
            </a:r>
          </a:p>
        </p:txBody>
      </p:sp>
    </p:spTree>
    <p:extLst>
      <p:ext uri="{BB962C8B-B14F-4D97-AF65-F5344CB8AC3E}">
        <p14:creationId xmlns:p14="http://schemas.microsoft.com/office/powerpoint/2010/main" val="2664664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a:t>Part C (Birth to Three) Service Coordination</a:t>
            </a:r>
          </a:p>
        </p:txBody>
      </p:sp>
      <p:sp>
        <p:nvSpPr>
          <p:cNvPr id="3" name="Content Placeholder 2"/>
          <p:cNvSpPr>
            <a:spLocks noGrp="1"/>
          </p:cNvSpPr>
          <p:nvPr>
            <p:ph idx="1"/>
          </p:nvPr>
        </p:nvSpPr>
        <p:spPr/>
        <p:txBody>
          <a:bodyPr/>
          <a:lstStyle/>
          <a:p>
            <a:pPr>
              <a:lnSpc>
                <a:spcPct val="150000"/>
              </a:lnSpc>
            </a:pPr>
            <a:r>
              <a:rPr lang="en-US" dirty="0"/>
              <a:t>The role of the service coordinator before and during the meeting should be to support the capacity of the parent or caregiver to describe their child's abilities and challenges and identify potential strategies to support their learning </a:t>
            </a:r>
            <a:endParaRPr lang="en-US" dirty="0">
              <a:latin typeface="Arial" panose="020B060402020202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226988781"/>
      </p:ext>
    </p:extLst>
  </p:cSld>
  <p:clrMapOvr>
    <a:masterClrMapping/>
  </p:clrMapOvr>
</p:sld>
</file>

<file path=ppt/theme/theme1.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nceptual framework" id="{2EB3D6CF-8678-4B2C-8160-1091A07A243C}" vid="{A51B28CF-7AEB-454A-87CC-F5EE92733CD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1">
      <a:majorFont>
        <a:latin typeface="Calibri Light"/>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148</TotalTime>
  <Words>2149</Words>
  <Application>Microsoft Office PowerPoint</Application>
  <PresentationFormat>On-screen Show (4:3)</PresentationFormat>
  <Paragraphs>173</Paragraphs>
  <Slides>24</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Calibri Light</vt:lpstr>
      <vt:lpstr>inherit</vt:lpstr>
      <vt:lpstr>Open Sans</vt:lpstr>
      <vt:lpstr>2_Office Theme</vt:lpstr>
      <vt:lpstr>Collaboration and Teaming</vt:lpstr>
      <vt:lpstr>Standard 3</vt:lpstr>
      <vt:lpstr>Component: 3.3</vt:lpstr>
      <vt:lpstr>Objectives</vt:lpstr>
      <vt:lpstr>Transitions in EI/ECSE Practice</vt:lpstr>
      <vt:lpstr>Transitions in EI/ECSE Practice</vt:lpstr>
      <vt:lpstr>Transitions: 5 Broad Objectives</vt:lpstr>
      <vt:lpstr>Hospital to Part C (Birth to Three)</vt:lpstr>
      <vt:lpstr>Part C (Birth to Three) Service Coordination</vt:lpstr>
      <vt:lpstr>Transitioning to Part C (Birth to Three)</vt:lpstr>
      <vt:lpstr>Video: What Is It Like to Begin Services?</vt:lpstr>
      <vt:lpstr>Part C (Birth to Three) to Part B/619 (Pre-K)</vt:lpstr>
      <vt:lpstr>Transition Requirements</vt:lpstr>
      <vt:lpstr>Part C (Birth to Three) to Part B/619 (Pre-K)</vt:lpstr>
      <vt:lpstr>Video: Transition at Age Three</vt:lpstr>
      <vt:lpstr>Elements of Transition Planning</vt:lpstr>
      <vt:lpstr>Transition Planning</vt:lpstr>
      <vt:lpstr>Part B/619 to Kindergarten: Ensuring a Seamless Transition</vt:lpstr>
      <vt:lpstr>Evidence-Based Transition Practices</vt:lpstr>
      <vt:lpstr>Activity #1: Aiden’s Transition</vt:lpstr>
      <vt:lpstr>References and Resources</vt:lpstr>
      <vt:lpstr>References and Resources</vt:lpstr>
      <vt:lpstr>References and Resources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Leadership Practices and Significant Findings Constituting the Focus of Investigation</dc:title>
  <dc:creator>Bruder,Mary Elizabeth</dc:creator>
  <cp:lastModifiedBy>Darla Gundler</cp:lastModifiedBy>
  <cp:revision>449</cp:revision>
  <dcterms:created xsi:type="dcterms:W3CDTF">2019-01-16T15:23:53Z</dcterms:created>
  <dcterms:modified xsi:type="dcterms:W3CDTF">2023-09-14T20:40:01Z</dcterms:modified>
</cp:coreProperties>
</file>