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notesSlides/notesSlide7.xml" ContentType="application/vnd.openxmlformats-officedocument.presentationml.notesSlide+xml"/>
  <Override PartName="/ppt/tags/tag14.xml" ContentType="application/vnd.openxmlformats-officedocument.presentationml.tags+xml"/>
  <Override PartName="/ppt/notesSlides/notesSlide8.xml" ContentType="application/vnd.openxmlformats-officedocument.presentationml.notesSlide+xml"/>
  <Override PartName="/ppt/tags/tag15.xml" ContentType="application/vnd.openxmlformats-officedocument.presentationml.tags+xml"/>
  <Override PartName="/ppt/notesSlides/notesSlide9.xml" ContentType="application/vnd.openxmlformats-officedocument.presentationml.notesSlide+xml"/>
  <Override PartName="/ppt/tags/tag16.xml" ContentType="application/vnd.openxmlformats-officedocument.presentationml.tags+xml"/>
  <Override PartName="/ppt/notesSlides/notesSlide10.xml" ContentType="application/vnd.openxmlformats-officedocument.presentationml.notesSlide+xml"/>
  <Override PartName="/ppt/tags/tag17.xml" ContentType="application/vnd.openxmlformats-officedocument.presentationml.tags+xml"/>
  <Override PartName="/ppt/notesSlides/notesSlide11.xml" ContentType="application/vnd.openxmlformats-officedocument.presentationml.notesSlide+xml"/>
  <Override PartName="/ppt/tags/tag18.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9.xml" ContentType="application/vnd.openxmlformats-officedocument.presentationml.tags+xml"/>
  <Override PartName="/ppt/notesSlides/notesSlide14.xml" ContentType="application/vnd.openxmlformats-officedocument.presentationml.notesSlide+xml"/>
  <Override PartName="/ppt/tags/tag20.xml" ContentType="application/vnd.openxmlformats-officedocument.presentationml.tags+xml"/>
  <Override PartName="/ppt/notesSlides/notesSlide15.xml" ContentType="application/vnd.openxmlformats-officedocument.presentationml.notesSlide+xml"/>
  <Override PartName="/ppt/tags/tag21.xml" ContentType="application/vnd.openxmlformats-officedocument.presentationml.tags+xml"/>
  <Override PartName="/ppt/notesSlides/notesSlide16.xml" ContentType="application/vnd.openxmlformats-officedocument.presentationml.notesSlide+xml"/>
  <Override PartName="/ppt/tags/tag22.xml" ContentType="application/vnd.openxmlformats-officedocument.presentationml.tags+xml"/>
  <Override PartName="/ppt/notesSlides/notesSlide17.xml" ContentType="application/vnd.openxmlformats-officedocument.presentationml.notesSlide+xml"/>
  <Override PartName="/ppt/tags/tag23.xml" ContentType="application/vnd.openxmlformats-officedocument.presentationml.tags+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6"/>
  </p:notesMasterIdLst>
  <p:handoutMasterIdLst>
    <p:handoutMasterId r:id="rId27"/>
  </p:handoutMasterIdLst>
  <p:sldIdLst>
    <p:sldId id="260" r:id="rId2"/>
    <p:sldId id="341" r:id="rId3"/>
    <p:sldId id="313" r:id="rId4"/>
    <p:sldId id="264" r:id="rId5"/>
    <p:sldId id="342" r:id="rId6"/>
    <p:sldId id="343" r:id="rId7"/>
    <p:sldId id="370" r:id="rId8"/>
    <p:sldId id="378" r:id="rId9"/>
    <p:sldId id="371" r:id="rId10"/>
    <p:sldId id="374" r:id="rId11"/>
    <p:sldId id="380" r:id="rId12"/>
    <p:sldId id="372" r:id="rId13"/>
    <p:sldId id="373" r:id="rId14"/>
    <p:sldId id="375" r:id="rId15"/>
    <p:sldId id="376" r:id="rId16"/>
    <p:sldId id="383" r:id="rId17"/>
    <p:sldId id="377" r:id="rId18"/>
    <p:sldId id="387" r:id="rId19"/>
    <p:sldId id="385" r:id="rId20"/>
    <p:sldId id="386" r:id="rId21"/>
    <p:sldId id="381" r:id="rId22"/>
    <p:sldId id="384" r:id="rId23"/>
    <p:sldId id="369" r:id="rId24"/>
    <p:sldId id="388" r:id="rId25"/>
  </p:sldIdLst>
  <p:sldSz cx="9144000" cy="6858000" type="screen4x3"/>
  <p:notesSz cx="6858000" cy="9144000"/>
  <p:custDataLst>
    <p:tags r:id="rId2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F9A349E-EF09-4C60-95D3-EC8BA60656A7}">
          <p14:sldIdLst>
            <p14:sldId id="260"/>
            <p14:sldId id="341"/>
            <p14:sldId id="313"/>
            <p14:sldId id="264"/>
            <p14:sldId id="342"/>
            <p14:sldId id="343"/>
            <p14:sldId id="370"/>
            <p14:sldId id="378"/>
            <p14:sldId id="371"/>
            <p14:sldId id="374"/>
            <p14:sldId id="380"/>
            <p14:sldId id="372"/>
            <p14:sldId id="373"/>
            <p14:sldId id="375"/>
            <p14:sldId id="376"/>
            <p14:sldId id="383"/>
            <p14:sldId id="377"/>
            <p14:sldId id="387"/>
            <p14:sldId id="385"/>
            <p14:sldId id="386"/>
            <p14:sldId id="381"/>
            <p14:sldId id="384"/>
            <p14:sldId id="369"/>
            <p14:sldId id="388"/>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73372" autoAdjust="0"/>
  </p:normalViewPr>
  <p:slideViewPr>
    <p:cSldViewPr snapToGrid="0" showGuides="1">
      <p:cViewPr varScale="1">
        <p:scale>
          <a:sx n="72" d="100"/>
          <a:sy n="72" d="100"/>
        </p:scale>
        <p:origin x="2544" y="66"/>
      </p:cViewPr>
      <p:guideLst>
        <p:guide orient="horz" pos="2160"/>
        <p:guide pos="2880"/>
      </p:guideLst>
    </p:cSldViewPr>
  </p:slideViewPr>
  <p:notesTextViewPr>
    <p:cViewPr>
      <p:scale>
        <a:sx n="3" d="2"/>
        <a:sy n="3" d="2"/>
      </p:scale>
      <p:origin x="0" y="0"/>
    </p:cViewPr>
  </p:notesTextViewPr>
  <p:sorterViewPr>
    <p:cViewPr>
      <p:scale>
        <a:sx n="120" d="100"/>
        <a:sy n="120" d="100"/>
      </p:scale>
      <p:origin x="0" y="0"/>
    </p:cViewPr>
  </p:sorterViewPr>
  <p:notesViewPr>
    <p:cSldViewPr snapToGrid="0">
      <p:cViewPr varScale="1">
        <p:scale>
          <a:sx n="75" d="100"/>
          <a:sy n="75" d="100"/>
        </p:scale>
        <p:origin x="366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F44B7F4-7059-65CB-16E6-EA4CD875727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0C4B290-345A-5A86-6FAB-C9EE2465FC9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F865500-6722-4DED-81CB-7D21C6AD5E1F}" type="datetimeFigureOut">
              <a:rPr lang="en-US" smtClean="0"/>
              <a:t>9/14/2023</a:t>
            </a:fld>
            <a:endParaRPr lang="en-US"/>
          </a:p>
        </p:txBody>
      </p:sp>
      <p:sp>
        <p:nvSpPr>
          <p:cNvPr id="4" name="Footer Placeholder 3">
            <a:extLst>
              <a:ext uri="{FF2B5EF4-FFF2-40B4-BE49-F238E27FC236}">
                <a16:creationId xmlns:a16="http://schemas.microsoft.com/office/drawing/2014/main" id="{73245EAF-8C41-98A5-EEAD-2183BA1F380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C961642-043E-4874-3D5A-4B8EB4844B2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AAEFE07-4688-4177-A9CB-7259DAF1C352}" type="slidenum">
              <a:rPr lang="en-US" smtClean="0"/>
              <a:t>‹#›</a:t>
            </a:fld>
            <a:endParaRPr lang="en-US"/>
          </a:p>
        </p:txBody>
      </p:sp>
    </p:spTree>
    <p:extLst>
      <p:ext uri="{BB962C8B-B14F-4D97-AF65-F5344CB8AC3E}">
        <p14:creationId xmlns:p14="http://schemas.microsoft.com/office/powerpoint/2010/main" val="759962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436232-31F2-4948-A868-0949CA556316}" type="datetimeFigureOut">
              <a:rPr lang="en-US" smtClean="0"/>
              <a:t>9/14/2023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67A019-EB44-44D1-A819-D386558C1C91}" type="slidenum">
              <a:rPr lang="en-US" smtClean="0"/>
              <a:t>‹#›</a:t>
            </a:fld>
            <a:endParaRPr lang="en-US"/>
          </a:p>
        </p:txBody>
      </p:sp>
    </p:spTree>
    <p:extLst>
      <p:ext uri="{BB962C8B-B14F-4D97-AF65-F5344CB8AC3E}">
        <p14:creationId xmlns:p14="http://schemas.microsoft.com/office/powerpoint/2010/main" val="3457749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youtube.com/watch?v=LhbzZh27SZY"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eclkc.ohs.acf.hhs.gov/video/culturally-responsive-practices-coaching"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file:///C:\Users\viens\AppData\Local\Microsoft\Windows\INetCache\Content.Outlook\LZTXYFRV\cult-resp-strategies.pdf"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eclkc.ohs.acf.hhs.gov/video/culturally-responsive-practices-coaching"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youtu.be/_hcrgNRP7fk"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veipd.org/main/pdf/toolsoftrade/quik_ref_coaching_guide_june2013.pdf"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67A019-EB44-44D1-A819-D386558C1C91}" type="slidenum">
              <a:rPr lang="en-US" smtClean="0"/>
              <a:t>5</a:t>
            </a:fld>
            <a:endParaRPr lang="en-US"/>
          </a:p>
        </p:txBody>
      </p:sp>
    </p:spTree>
    <p:extLst>
      <p:ext uri="{BB962C8B-B14F-4D97-AF65-F5344CB8AC3E}">
        <p14:creationId xmlns:p14="http://schemas.microsoft.com/office/powerpoint/2010/main" val="29094801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Affirmative feedback is verbal and non-verbal</a:t>
            </a:r>
            <a:r>
              <a:rPr lang="en-US" baseline="0" dirty="0"/>
              <a:t> actions that let someone know you are listening</a:t>
            </a:r>
          </a:p>
          <a:p>
            <a:r>
              <a:rPr lang="en-US" baseline="0" dirty="0"/>
              <a:t>Evaluative feedback is providing a judgement and following up with WHY you are placing that judgement “I like how you pointed to the plane because it refocused the child’s attention”</a:t>
            </a:r>
          </a:p>
          <a:p>
            <a:r>
              <a:rPr lang="en-US" baseline="0" dirty="0"/>
              <a:t>Informative feedback is what we most often want to give and it can be easy to just share your ideas and suggestions but a good coach will try to merge their ideas with the parents because our role is to build capacity in the parents so they should brainstorm ideas first! </a:t>
            </a:r>
          </a:p>
          <a:p>
            <a:r>
              <a:rPr lang="en-US" baseline="0" dirty="0"/>
              <a:t>Directive is basically telling someone what to do before you get more information on what they have already tried or what the parent knows. Only use when there is a safety concern. </a:t>
            </a:r>
            <a:endParaRPr lang="en-US" dirty="0"/>
          </a:p>
        </p:txBody>
      </p:sp>
      <p:sp>
        <p:nvSpPr>
          <p:cNvPr id="4" name="Slide Number Placeholder 3"/>
          <p:cNvSpPr>
            <a:spLocks noGrp="1"/>
          </p:cNvSpPr>
          <p:nvPr>
            <p:ph type="sldNum" sz="quarter" idx="10"/>
          </p:nvPr>
        </p:nvSpPr>
        <p:spPr/>
        <p:txBody>
          <a:bodyPr/>
          <a:lstStyle/>
          <a:p>
            <a:fld id="{9967A019-EB44-44D1-A819-D386558C1C91}" type="slidenum">
              <a:rPr lang="en-US" smtClean="0"/>
              <a:t>15</a:t>
            </a:fld>
            <a:endParaRPr lang="en-US"/>
          </a:p>
        </p:txBody>
      </p:sp>
    </p:spTree>
    <p:extLst>
      <p:ext uri="{BB962C8B-B14F-4D97-AF65-F5344CB8AC3E}">
        <p14:creationId xmlns:p14="http://schemas.microsoft.com/office/powerpoint/2010/main" val="13138480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Play</a:t>
            </a:r>
            <a:r>
              <a:rPr lang="en-US" baseline="0" dirty="0"/>
              <a:t> Video from 4:15-5:20</a:t>
            </a:r>
          </a:p>
          <a:p>
            <a:endParaRPr lang="en-US" baseline="0" dirty="0"/>
          </a:p>
          <a:p>
            <a:r>
              <a:rPr lang="en-US" baseline="0" dirty="0"/>
              <a:t>What forms of feedback did the practitioner use? </a:t>
            </a:r>
          </a:p>
          <a:p>
            <a:r>
              <a:rPr lang="en-US" baseline="0" dirty="0"/>
              <a:t>https://youtu.be/ziColpqpLIo</a:t>
            </a:r>
          </a:p>
        </p:txBody>
      </p:sp>
      <p:sp>
        <p:nvSpPr>
          <p:cNvPr id="4" name="Slide Number Placeholder 3"/>
          <p:cNvSpPr>
            <a:spLocks noGrp="1"/>
          </p:cNvSpPr>
          <p:nvPr>
            <p:ph type="sldNum" sz="quarter" idx="10"/>
          </p:nvPr>
        </p:nvSpPr>
        <p:spPr/>
        <p:txBody>
          <a:bodyPr/>
          <a:lstStyle/>
          <a:p>
            <a:fld id="{9967A019-EB44-44D1-A819-D386558C1C91}" type="slidenum">
              <a:rPr lang="en-US" smtClean="0"/>
              <a:t>16</a:t>
            </a:fld>
            <a:endParaRPr lang="en-US"/>
          </a:p>
        </p:txBody>
      </p:sp>
    </p:spTree>
    <p:extLst>
      <p:ext uri="{BB962C8B-B14F-4D97-AF65-F5344CB8AC3E}">
        <p14:creationId xmlns:p14="http://schemas.microsoft.com/office/powerpoint/2010/main" val="28975056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use slide or show video (https://youtu.be/LhbzZh27SZY) </a:t>
            </a:r>
          </a:p>
          <a:p>
            <a:endParaRPr lang="en-US" dirty="0"/>
          </a:p>
          <a:p>
            <a:pPr marL="228600" indent="-228600">
              <a:buAutoNum type="arabicPeriod"/>
            </a:pPr>
            <a:r>
              <a:rPr lang="en-US" baseline="0" dirty="0"/>
              <a:t>Myth: Research on adult learning does not show knowledge and skill development when practitioners simply tell people what to do. It shows that finding out someone’s knowledge prior and working together is a hook to deeper learning. We must partner with the adults in a child's life, so they know what to do and have the confidence to implement their ideas. </a:t>
            </a:r>
          </a:p>
          <a:p>
            <a:pPr marL="228600" indent="-228600">
              <a:buAutoNum type="arabicPeriod"/>
            </a:pPr>
            <a:r>
              <a:rPr lang="en-US" baseline="0" dirty="0"/>
              <a:t>Myth: Coaching is not a hands-off approach it’s an interaction style with the parents, so the child’s characteristics are not a factor. </a:t>
            </a:r>
          </a:p>
          <a:p>
            <a:pPr marL="228600" indent="-228600">
              <a:buAutoNum type="arabicPeriod"/>
            </a:pPr>
            <a:r>
              <a:rPr lang="en-US" baseline="0" dirty="0"/>
              <a:t>Myth: Articles have been published in the Journal of Pediatrics, published by the American Academy of Pediatrics (October 2013 edition) that support the use of coaching to build parent or teacher capacity in the context of natural environments.   </a:t>
            </a:r>
          </a:p>
          <a:p>
            <a:pPr marL="228600" indent="-228600">
              <a:buAutoNum type="arabicPeriod"/>
            </a:pPr>
            <a:r>
              <a:rPr lang="en-US" baseline="0" dirty="0"/>
              <a:t>Myth: Coaching is an interaction style and does not “replace” therapy. Think of a physician's bedside manner, they do not get paid because they have good or poor bedside manner, they get paid for the service they are providing. Coaching is how we interact with parents and not create dependence so they can support the child when the practitioner is not present. Only working on skills during visits will not help a child progress.  </a:t>
            </a:r>
          </a:p>
          <a:p>
            <a:pPr marL="228600" indent="-228600">
              <a:buAutoNum type="arabicPeriod"/>
            </a:pPr>
            <a:r>
              <a:rPr lang="en-US" baseline="0" dirty="0"/>
              <a:t>Coaching is a partnership, and the practitioner should be involved in what is happening within the routine as skills are being practiced    </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9967A019-EB44-44D1-A819-D386558C1C91}" type="slidenum">
              <a:rPr lang="en-US" smtClean="0"/>
              <a:t>17</a:t>
            </a:fld>
            <a:endParaRPr lang="en-US"/>
          </a:p>
        </p:txBody>
      </p:sp>
    </p:spTree>
    <p:extLst>
      <p:ext uri="{BB962C8B-B14F-4D97-AF65-F5344CB8AC3E}">
        <p14:creationId xmlns:p14="http://schemas.microsoft.com/office/powerpoint/2010/main" val="3378790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Can use slide or show video (https://youtu.be/LhbzZh27SZY) </a:t>
            </a:r>
          </a:p>
          <a:p>
            <a:endParaRPr lang="en-US" dirty="0">
              <a:hlinkClick r:id="rId3"/>
            </a:endParaRPr>
          </a:p>
          <a:p>
            <a:r>
              <a:rPr lang="en-US" dirty="0" err="1">
                <a:hlinkClick r:id="rId3"/>
              </a:rPr>
              <a:t>Dathan</a:t>
            </a:r>
            <a:r>
              <a:rPr lang="en-US" dirty="0">
                <a:hlinkClick r:id="rId3"/>
              </a:rPr>
              <a:t> and </a:t>
            </a:r>
            <a:r>
              <a:rPr lang="en-US" dirty="0" err="1">
                <a:hlinkClick r:id="rId3"/>
              </a:rPr>
              <a:t>M'Lisa</a:t>
            </a:r>
            <a:r>
              <a:rPr lang="en-US" dirty="0">
                <a:hlinkClick r:id="rId3"/>
              </a:rPr>
              <a:t> Top Ten – YouTube</a:t>
            </a:r>
            <a:endParaRPr lang="en-US" dirty="0"/>
          </a:p>
          <a:p>
            <a:r>
              <a:rPr lang="en-US" dirty="0"/>
              <a:t>https://www.youtube.com/watch?v=LhbzZh27SZY</a:t>
            </a:r>
          </a:p>
        </p:txBody>
      </p:sp>
      <p:sp>
        <p:nvSpPr>
          <p:cNvPr id="4" name="Slide Number Placeholder 3"/>
          <p:cNvSpPr>
            <a:spLocks noGrp="1"/>
          </p:cNvSpPr>
          <p:nvPr>
            <p:ph type="sldNum" sz="quarter" idx="10"/>
          </p:nvPr>
        </p:nvSpPr>
        <p:spPr/>
        <p:txBody>
          <a:bodyPr/>
          <a:lstStyle/>
          <a:p>
            <a:fld id="{9967A019-EB44-44D1-A819-D386558C1C91}" type="slidenum">
              <a:rPr lang="en-US" smtClean="0"/>
              <a:t>18</a:t>
            </a:fld>
            <a:endParaRPr lang="en-US"/>
          </a:p>
        </p:txBody>
      </p:sp>
    </p:spTree>
    <p:extLst>
      <p:ext uri="{BB962C8B-B14F-4D97-AF65-F5344CB8AC3E}">
        <p14:creationId xmlns:p14="http://schemas.microsoft.com/office/powerpoint/2010/main" val="5666546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your</a:t>
            </a:r>
            <a:r>
              <a:rPr lang="en-US" baseline="0" dirty="0"/>
              <a:t> program chooses a coaching approach its important that you set expectations to implement coaching with fidelity. Data should be collected on coaching practices as well as the child and parents progress while using the principles of coaching. A research based tool like SS-OO-PP-RR can be used to assist with fidelity since we have a responsibility to implement a research based approach as it was designed and tested to maintain quality programming. Practitioners can also use video and peers to review implementation in order to get feedback on coaching practices. </a:t>
            </a:r>
          </a:p>
          <a:p>
            <a:endParaRPr lang="en-US" baseline="0" dirty="0"/>
          </a:p>
          <a:p>
            <a:r>
              <a:rPr lang="en-US" dirty="0"/>
              <a:t>Romano</a:t>
            </a:r>
            <a:r>
              <a:rPr lang="en-US" baseline="0" dirty="0"/>
              <a:t> &amp; </a:t>
            </a:r>
            <a:r>
              <a:rPr lang="en-US" baseline="0" dirty="0" err="1"/>
              <a:t>Schnurr</a:t>
            </a:r>
            <a:endParaRPr lang="en-US" dirty="0"/>
          </a:p>
        </p:txBody>
      </p:sp>
      <p:sp>
        <p:nvSpPr>
          <p:cNvPr id="4" name="Slide Number Placeholder 3"/>
          <p:cNvSpPr>
            <a:spLocks noGrp="1"/>
          </p:cNvSpPr>
          <p:nvPr>
            <p:ph type="sldNum" sz="quarter" idx="10"/>
          </p:nvPr>
        </p:nvSpPr>
        <p:spPr/>
        <p:txBody>
          <a:bodyPr/>
          <a:lstStyle/>
          <a:p>
            <a:fld id="{9967A019-EB44-44D1-A819-D386558C1C91}" type="slidenum">
              <a:rPr lang="en-US" smtClean="0"/>
              <a:t>19</a:t>
            </a:fld>
            <a:endParaRPr lang="en-US"/>
          </a:p>
        </p:txBody>
      </p:sp>
    </p:spTree>
    <p:extLst>
      <p:ext uri="{BB962C8B-B14F-4D97-AF65-F5344CB8AC3E}">
        <p14:creationId xmlns:p14="http://schemas.microsoft.com/office/powerpoint/2010/main" val="6896646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using a</a:t>
            </a:r>
            <a:r>
              <a:rPr lang="en-US" baseline="0" dirty="0"/>
              <a:t> primary service provider approach to teaming is to allow ONE team member to become the expert on the child and their family and to reduce the amount of practitioners coming into the home or contacting the family. There are several benefits to this approach; easier to develop a trusting relationship, more efficient use of program resources, improved communication between family and team, and more likely to be culturally responsive because the team can choose who will be a good fit for the family. </a:t>
            </a:r>
          </a:p>
          <a:p>
            <a:r>
              <a:rPr lang="en-US" baseline="0" dirty="0"/>
              <a:t>(Shelden &amp; Rush)</a:t>
            </a:r>
          </a:p>
          <a:p>
            <a:endParaRPr lang="en-US" baseline="0" dirty="0"/>
          </a:p>
        </p:txBody>
      </p:sp>
      <p:sp>
        <p:nvSpPr>
          <p:cNvPr id="4" name="Slide Number Placeholder 3"/>
          <p:cNvSpPr>
            <a:spLocks noGrp="1"/>
          </p:cNvSpPr>
          <p:nvPr>
            <p:ph type="sldNum" sz="quarter" idx="10"/>
          </p:nvPr>
        </p:nvSpPr>
        <p:spPr/>
        <p:txBody>
          <a:bodyPr/>
          <a:lstStyle/>
          <a:p>
            <a:fld id="{9967A019-EB44-44D1-A819-D386558C1C91}" type="slidenum">
              <a:rPr lang="en-US" smtClean="0"/>
              <a:t>20</a:t>
            </a:fld>
            <a:endParaRPr lang="en-US"/>
          </a:p>
        </p:txBody>
      </p:sp>
    </p:spTree>
    <p:extLst>
      <p:ext uri="{BB962C8B-B14F-4D97-AF65-F5344CB8AC3E}">
        <p14:creationId xmlns:p14="http://schemas.microsoft.com/office/powerpoint/2010/main" val="20918048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a:t>
            </a:r>
            <a:r>
              <a:rPr lang="en-US" baseline="0" dirty="0"/>
              <a:t> historical context that marginalized children have been subject to injustices in early childhood settings. Teachers and early interventionist have a responsibility to increase their awareness of the issues and make efforts to decrease inequities. </a:t>
            </a:r>
            <a:endParaRPr lang="en-US" dirty="0"/>
          </a:p>
          <a:p>
            <a:endParaRPr lang="en-US" dirty="0"/>
          </a:p>
          <a:p>
            <a:endParaRPr lang="en-US" dirty="0"/>
          </a:p>
          <a:p>
            <a:r>
              <a:rPr lang="en-US" dirty="0"/>
              <a:t>For more information;</a:t>
            </a:r>
            <a:r>
              <a:rPr lang="en-US" baseline="0" dirty="0"/>
              <a:t> </a:t>
            </a:r>
            <a:r>
              <a:rPr lang="en-US" dirty="0">
                <a:hlinkClick r:id="rId3"/>
              </a:rPr>
              <a:t>Culturally Responsive Practices in Coaching | ECLKC (hhs.gov)</a:t>
            </a:r>
            <a:endParaRPr lang="en-US" dirty="0"/>
          </a:p>
        </p:txBody>
      </p:sp>
      <p:sp>
        <p:nvSpPr>
          <p:cNvPr id="4" name="Slide Number Placeholder 3"/>
          <p:cNvSpPr>
            <a:spLocks noGrp="1"/>
          </p:cNvSpPr>
          <p:nvPr>
            <p:ph type="sldNum" sz="quarter" idx="10"/>
          </p:nvPr>
        </p:nvSpPr>
        <p:spPr/>
        <p:txBody>
          <a:bodyPr/>
          <a:lstStyle/>
          <a:p>
            <a:fld id="{9967A019-EB44-44D1-A819-D386558C1C91}" type="slidenum">
              <a:rPr lang="en-US" smtClean="0"/>
              <a:t>21</a:t>
            </a:fld>
            <a:endParaRPr lang="en-US"/>
          </a:p>
        </p:txBody>
      </p:sp>
    </p:spTree>
    <p:extLst>
      <p:ext uri="{BB962C8B-B14F-4D97-AF65-F5344CB8AC3E}">
        <p14:creationId xmlns:p14="http://schemas.microsoft.com/office/powerpoint/2010/main" val="19446679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hlinkClick r:id="rId3"/>
              </a:rPr>
              <a:t>cult-resp-strategies.pdf</a:t>
            </a:r>
            <a:endParaRPr lang="en-US" dirty="0"/>
          </a:p>
          <a:p>
            <a:r>
              <a:rPr lang="en-US" dirty="0"/>
              <a:t>https://laulima.hawaii.edu/access/content/user/jaydene/ED294/ED294.cult.resp.teaching.pdf </a:t>
            </a:r>
          </a:p>
        </p:txBody>
      </p:sp>
      <p:sp>
        <p:nvSpPr>
          <p:cNvPr id="4" name="Slide Number Placeholder 3"/>
          <p:cNvSpPr>
            <a:spLocks noGrp="1"/>
          </p:cNvSpPr>
          <p:nvPr>
            <p:ph type="sldNum" sz="quarter" idx="10"/>
          </p:nvPr>
        </p:nvSpPr>
        <p:spPr/>
        <p:txBody>
          <a:bodyPr/>
          <a:lstStyle/>
          <a:p>
            <a:fld id="{9967A019-EB44-44D1-A819-D386558C1C91}" type="slidenum">
              <a:rPr lang="en-US" smtClean="0"/>
              <a:t>22</a:t>
            </a:fld>
            <a:endParaRPr lang="en-US"/>
          </a:p>
        </p:txBody>
      </p:sp>
    </p:spTree>
    <p:extLst>
      <p:ext uri="{BB962C8B-B14F-4D97-AF65-F5344CB8AC3E}">
        <p14:creationId xmlns:p14="http://schemas.microsoft.com/office/powerpoint/2010/main" val="29717898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http://www.coachinginearlychildhood.org/pcateamingintro.php</a:t>
            </a:r>
          </a:p>
          <a:p>
            <a:endParaRPr lang="en-US" dirty="0"/>
          </a:p>
          <a:p>
            <a:r>
              <a:rPr lang="en-US" dirty="0"/>
              <a:t>https://www.veipd.org/main/pdf/toolsoftrade/quik_ref_coaching_guide_june2013.pdf </a:t>
            </a:r>
          </a:p>
          <a:p>
            <a:endParaRPr lang="en-US" dirty="0"/>
          </a:p>
          <a:p>
            <a:r>
              <a:rPr lang="en-US" dirty="0"/>
              <a:t>https://journals.lww.com/iycjournal/Fulltext/2014/10000/Coaching_With_Parents_in_Early_Intervention__An.4.aspx</a:t>
            </a:r>
          </a:p>
          <a:p>
            <a:endParaRPr lang="en-US" dirty="0"/>
          </a:p>
          <a:p>
            <a:r>
              <a:rPr lang="en-US" dirty="0">
                <a:hlinkClick r:id="rId3"/>
              </a:rPr>
              <a:t>Culturally Responsive Practices in Coaching | ECLKC (hhs.gov)</a:t>
            </a:r>
            <a:endParaRPr lang="en-US" dirty="0"/>
          </a:p>
          <a:p>
            <a:r>
              <a:rPr lang="en-US" dirty="0"/>
              <a:t>https://eclkc.ohs.acf.hhs.gov/video/culturally-responsive-practices-coaching</a:t>
            </a:r>
          </a:p>
        </p:txBody>
      </p:sp>
      <p:sp>
        <p:nvSpPr>
          <p:cNvPr id="4" name="Slide Number Placeholder 3"/>
          <p:cNvSpPr>
            <a:spLocks noGrp="1"/>
          </p:cNvSpPr>
          <p:nvPr>
            <p:ph type="sldNum" sz="quarter" idx="10"/>
          </p:nvPr>
        </p:nvSpPr>
        <p:spPr/>
        <p:txBody>
          <a:bodyPr/>
          <a:lstStyle/>
          <a:p>
            <a:fld id="{9967A019-EB44-44D1-A819-D386558C1C91}" type="slidenum">
              <a:rPr lang="en-US" smtClean="0"/>
              <a:t>23</a:t>
            </a:fld>
            <a:endParaRPr lang="en-US"/>
          </a:p>
        </p:txBody>
      </p:sp>
    </p:spTree>
    <p:extLst>
      <p:ext uri="{BB962C8B-B14F-4D97-AF65-F5344CB8AC3E}">
        <p14:creationId xmlns:p14="http://schemas.microsoft.com/office/powerpoint/2010/main" val="1890954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dirty="0"/>
              <a:t>https://vimeo.com/showcase/3896061/video/184931075</a:t>
            </a:r>
          </a:p>
          <a:p>
            <a:endParaRPr lang="en-US" sz="1050" dirty="0"/>
          </a:p>
          <a:p>
            <a:r>
              <a:rPr lang="en-US" sz="1050" dirty="0"/>
              <a:t>One evidence-based</a:t>
            </a:r>
            <a:r>
              <a:rPr lang="en-US" sz="1050" baseline="0" dirty="0"/>
              <a:t> practice for collaboration with families is coaching….let’s look at the power of coaching in EI.</a:t>
            </a:r>
          </a:p>
          <a:p>
            <a:endParaRPr lang="en-US" sz="1050" baseline="0" dirty="0"/>
          </a:p>
          <a:p>
            <a:r>
              <a:rPr lang="en-US" sz="1050" baseline="0" dirty="0"/>
              <a:t>Considering both sessions were “successful” what are the differences you observed in the 2 mothers, which Mother do you think feels more competent in implementing strategies between visits?   </a:t>
            </a:r>
            <a:endParaRPr lang="en-US" sz="1050" dirty="0"/>
          </a:p>
        </p:txBody>
      </p:sp>
      <p:sp>
        <p:nvSpPr>
          <p:cNvPr id="4" name="Slide Number Placeholder 3"/>
          <p:cNvSpPr>
            <a:spLocks noGrp="1"/>
          </p:cNvSpPr>
          <p:nvPr>
            <p:ph type="sldNum" sz="quarter" idx="10"/>
          </p:nvPr>
        </p:nvSpPr>
        <p:spPr/>
        <p:txBody>
          <a:bodyPr/>
          <a:lstStyle/>
          <a:p>
            <a:fld id="{9967A019-EB44-44D1-A819-D386558C1C91}" type="slidenum">
              <a:rPr lang="en-US" smtClean="0"/>
              <a:t>7</a:t>
            </a:fld>
            <a:endParaRPr lang="en-US"/>
          </a:p>
        </p:txBody>
      </p:sp>
    </p:spTree>
    <p:extLst>
      <p:ext uri="{BB962C8B-B14F-4D97-AF65-F5344CB8AC3E}">
        <p14:creationId xmlns:p14="http://schemas.microsoft.com/office/powerpoint/2010/main" val="2827258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a:t>
            </a:r>
            <a:r>
              <a:rPr lang="en-US" baseline="0" dirty="0"/>
              <a:t> coaching as an evidence based adult learning strategy </a:t>
            </a:r>
            <a:endParaRPr lang="en-US" dirty="0"/>
          </a:p>
        </p:txBody>
      </p:sp>
      <p:sp>
        <p:nvSpPr>
          <p:cNvPr id="4" name="Slide Number Placeholder 3"/>
          <p:cNvSpPr>
            <a:spLocks noGrp="1"/>
          </p:cNvSpPr>
          <p:nvPr>
            <p:ph type="sldNum" sz="quarter" idx="10"/>
          </p:nvPr>
        </p:nvSpPr>
        <p:spPr/>
        <p:txBody>
          <a:bodyPr/>
          <a:lstStyle/>
          <a:p>
            <a:fld id="{9967A019-EB44-44D1-A819-D386558C1C91}" type="slidenum">
              <a:rPr lang="en-US" smtClean="0"/>
              <a:t>8</a:t>
            </a:fld>
            <a:endParaRPr lang="en-US"/>
          </a:p>
        </p:txBody>
      </p:sp>
    </p:spTree>
    <p:extLst>
      <p:ext uri="{BB962C8B-B14F-4D97-AF65-F5344CB8AC3E}">
        <p14:creationId xmlns:p14="http://schemas.microsoft.com/office/powerpoint/2010/main" val="955286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5 characteristics of coaching according to Rush &amp;</a:t>
            </a:r>
            <a:r>
              <a:rPr lang="en-US" baseline="0" dirty="0"/>
              <a:t> Shelden, we will discuss each characteristic and how it can be applied in EI/ECSE practices. Note: The characteristics are fluid throughout the coaching process and do not follow a specific order </a:t>
            </a:r>
            <a:endParaRPr lang="en-US" dirty="0"/>
          </a:p>
        </p:txBody>
      </p:sp>
      <p:sp>
        <p:nvSpPr>
          <p:cNvPr id="4" name="Slide Number Placeholder 3"/>
          <p:cNvSpPr>
            <a:spLocks noGrp="1"/>
          </p:cNvSpPr>
          <p:nvPr>
            <p:ph type="sldNum" sz="quarter" idx="10"/>
          </p:nvPr>
        </p:nvSpPr>
        <p:spPr/>
        <p:txBody>
          <a:bodyPr/>
          <a:lstStyle/>
          <a:p>
            <a:fld id="{9967A019-EB44-44D1-A819-D386558C1C91}" type="slidenum">
              <a:rPr lang="en-US" smtClean="0"/>
              <a:t>9</a:t>
            </a:fld>
            <a:endParaRPr lang="en-US"/>
          </a:p>
        </p:txBody>
      </p:sp>
    </p:spTree>
    <p:extLst>
      <p:ext uri="{BB962C8B-B14F-4D97-AF65-F5344CB8AC3E}">
        <p14:creationId xmlns:p14="http://schemas.microsoft.com/office/powerpoint/2010/main" val="3986024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Joint planning is</a:t>
            </a:r>
            <a:r>
              <a:rPr lang="en-US" baseline="0" dirty="0"/>
              <a:t> a reciprocal 2-part process that starts with a discussion between the practitioner and the parent where they identify what will be worked on between visits. This isn’t prescriptive on the part of the practitioner the parent should be actively participating. </a:t>
            </a:r>
          </a:p>
          <a:p>
            <a:endParaRPr lang="en-US" baseline="0" dirty="0"/>
          </a:p>
          <a:p>
            <a:r>
              <a:rPr lang="en-US" baseline="0" dirty="0"/>
              <a:t>The plan should be specific and it’s best to have it in writing so it’s clear to both parties what will be worked on and how follow up will occur at the next visit. </a:t>
            </a:r>
          </a:p>
          <a:p>
            <a:endParaRPr lang="en-US" baseline="0" dirty="0"/>
          </a:p>
          <a:p>
            <a:r>
              <a:rPr lang="en-US" baseline="0" dirty="0"/>
              <a:t>Follow up must occur as it starts the process/discussion for the next visit. </a:t>
            </a:r>
            <a:endParaRPr lang="en-US" dirty="0"/>
          </a:p>
        </p:txBody>
      </p:sp>
      <p:sp>
        <p:nvSpPr>
          <p:cNvPr id="4" name="Slide Number Placeholder 3"/>
          <p:cNvSpPr>
            <a:spLocks noGrp="1"/>
          </p:cNvSpPr>
          <p:nvPr>
            <p:ph type="sldNum" sz="quarter" idx="10"/>
          </p:nvPr>
        </p:nvSpPr>
        <p:spPr/>
        <p:txBody>
          <a:bodyPr/>
          <a:lstStyle/>
          <a:p>
            <a:fld id="{9967A019-EB44-44D1-A819-D386558C1C91}" type="slidenum">
              <a:rPr lang="en-US" smtClean="0"/>
              <a:t>10</a:t>
            </a:fld>
            <a:endParaRPr lang="en-US"/>
          </a:p>
        </p:txBody>
      </p:sp>
    </p:spTree>
    <p:extLst>
      <p:ext uri="{BB962C8B-B14F-4D97-AF65-F5344CB8AC3E}">
        <p14:creationId xmlns:p14="http://schemas.microsoft.com/office/powerpoint/2010/main" val="1876170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https://youtu.be/ZDx9L6yPMZU </a:t>
            </a:r>
          </a:p>
          <a:p>
            <a:r>
              <a:rPr lang="en-US" dirty="0"/>
              <a:t>Have participants identify the 2-part process in the video </a:t>
            </a:r>
          </a:p>
          <a:p>
            <a:endParaRPr lang="en-US" dirty="0"/>
          </a:p>
          <a:p>
            <a:r>
              <a:rPr lang="en-US" dirty="0"/>
              <a:t>Also</a:t>
            </a:r>
            <a:r>
              <a:rPr lang="en-US" baseline="0" dirty="0"/>
              <a:t> can discuss how this is different than a consult where the practitioner is giving information or strategies without parent input </a:t>
            </a:r>
            <a:endParaRPr lang="en-US" dirty="0"/>
          </a:p>
        </p:txBody>
      </p:sp>
      <p:sp>
        <p:nvSpPr>
          <p:cNvPr id="4" name="Slide Number Placeholder 3"/>
          <p:cNvSpPr>
            <a:spLocks noGrp="1"/>
          </p:cNvSpPr>
          <p:nvPr>
            <p:ph type="sldNum" sz="quarter" idx="10"/>
          </p:nvPr>
        </p:nvSpPr>
        <p:spPr/>
        <p:txBody>
          <a:bodyPr/>
          <a:lstStyle/>
          <a:p>
            <a:fld id="{9967A019-EB44-44D1-A819-D386558C1C91}" type="slidenum">
              <a:rPr lang="en-US" smtClean="0"/>
              <a:t>11</a:t>
            </a:fld>
            <a:endParaRPr lang="en-US"/>
          </a:p>
        </p:txBody>
      </p:sp>
    </p:spTree>
    <p:extLst>
      <p:ext uri="{BB962C8B-B14F-4D97-AF65-F5344CB8AC3E}">
        <p14:creationId xmlns:p14="http://schemas.microsoft.com/office/powerpoint/2010/main" val="527185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Observation is a key component of the coaching</a:t>
            </a:r>
            <a:r>
              <a:rPr lang="en-US" baseline="0" dirty="0"/>
              <a:t> process as it not only allows the practitioner to model strategies it also provides an opportunity for the practitioner to view the parent/child interactions which can lead to discussions and reflection. Observations should occur in the families everyday routines and activities where they are most comfortable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When observing a parent interaction the practitioner should observe with intention- focus on the goal/task that you are working on, be objective and unbiased during your observation time. If needed take notes so you can better reflect with the parent.    </a:t>
            </a:r>
          </a:p>
          <a:p>
            <a:endParaRPr lang="en-US" baseline="0" dirty="0"/>
          </a:p>
          <a:p>
            <a:r>
              <a:rPr lang="en-US" baseline="0" dirty="0"/>
              <a:t>When a practitioner is modeling a strategy they should ask the parent to make specific observations and build on what the parent is already doing. Follow up with questions like “how do you think that will work for you” or “is that something you feel would work for (child)”</a:t>
            </a:r>
          </a:p>
          <a:p>
            <a:endParaRPr lang="en-US" baseline="0" dirty="0"/>
          </a:p>
        </p:txBody>
      </p:sp>
      <p:sp>
        <p:nvSpPr>
          <p:cNvPr id="4" name="Slide Number Placeholder 3"/>
          <p:cNvSpPr>
            <a:spLocks noGrp="1"/>
          </p:cNvSpPr>
          <p:nvPr>
            <p:ph type="sldNum" sz="quarter" idx="10"/>
          </p:nvPr>
        </p:nvSpPr>
        <p:spPr/>
        <p:txBody>
          <a:bodyPr/>
          <a:lstStyle/>
          <a:p>
            <a:fld id="{9967A019-EB44-44D1-A819-D386558C1C91}" type="slidenum">
              <a:rPr lang="en-US" smtClean="0"/>
              <a:t>12</a:t>
            </a:fld>
            <a:endParaRPr lang="en-US"/>
          </a:p>
        </p:txBody>
      </p:sp>
    </p:spTree>
    <p:extLst>
      <p:ext uri="{BB962C8B-B14F-4D97-AF65-F5344CB8AC3E}">
        <p14:creationId xmlns:p14="http://schemas.microsoft.com/office/powerpoint/2010/main" val="24160465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video on Action/Practice by Rush &amp;</a:t>
            </a:r>
            <a:r>
              <a:rPr lang="en-US" baseline="0" dirty="0"/>
              <a:t> Shelden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https://youtu.be/_hcrgNRP7fk</a:t>
            </a:r>
            <a:endParaRPr lang="en-US" dirty="0"/>
          </a:p>
          <a:p>
            <a:endParaRPr lang="en-US" baseline="0" dirty="0"/>
          </a:p>
          <a:p>
            <a:r>
              <a:rPr lang="en-US" baseline="0" dirty="0"/>
              <a:t>Discuss the importance of practice in adult learning. The practice does not always have to occur in the form of observation, it can occur between visits. Think back to the video we watched on joint planning and how the mother practiced messy eating. Remember the goal of coaching is to build the capacity of the parent. </a:t>
            </a:r>
          </a:p>
        </p:txBody>
      </p:sp>
      <p:sp>
        <p:nvSpPr>
          <p:cNvPr id="4" name="Slide Number Placeholder 3"/>
          <p:cNvSpPr>
            <a:spLocks noGrp="1"/>
          </p:cNvSpPr>
          <p:nvPr>
            <p:ph type="sldNum" sz="quarter" idx="10"/>
          </p:nvPr>
        </p:nvSpPr>
        <p:spPr/>
        <p:txBody>
          <a:bodyPr/>
          <a:lstStyle/>
          <a:p>
            <a:fld id="{9967A019-EB44-44D1-A819-D386558C1C91}" type="slidenum">
              <a:rPr lang="en-US" smtClean="0"/>
              <a:t>13</a:t>
            </a:fld>
            <a:endParaRPr lang="en-US"/>
          </a:p>
        </p:txBody>
      </p:sp>
    </p:spTree>
    <p:extLst>
      <p:ext uri="{BB962C8B-B14F-4D97-AF65-F5344CB8AC3E}">
        <p14:creationId xmlns:p14="http://schemas.microsoft.com/office/powerpoint/2010/main" val="2757186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are 4 types of reflection questions a practitioner can use during a coaching visit to help the parent achieve an deeper understanding </a:t>
            </a:r>
          </a:p>
          <a:p>
            <a:endParaRPr lang="en-US" baseline="0" dirty="0"/>
          </a:p>
          <a:p>
            <a:r>
              <a:rPr lang="en-US" baseline="0" dirty="0"/>
              <a:t>Possible Activity; use handout and have participants role play a reflection </a:t>
            </a:r>
          </a:p>
          <a:p>
            <a:r>
              <a:rPr lang="en-US" baseline="0" dirty="0"/>
              <a:t> </a:t>
            </a:r>
            <a:r>
              <a:rPr lang="en-US" dirty="0">
                <a:hlinkClick r:id="rId3"/>
              </a:rPr>
              <a:t>quik_ref_coaching_guide_june2013.pdf (veipd.org)</a:t>
            </a:r>
            <a:endParaRPr lang="en-US" dirty="0"/>
          </a:p>
        </p:txBody>
      </p:sp>
      <p:sp>
        <p:nvSpPr>
          <p:cNvPr id="4" name="Slide Number Placeholder 3"/>
          <p:cNvSpPr>
            <a:spLocks noGrp="1"/>
          </p:cNvSpPr>
          <p:nvPr>
            <p:ph type="sldNum" sz="quarter" idx="10"/>
          </p:nvPr>
        </p:nvSpPr>
        <p:spPr/>
        <p:txBody>
          <a:bodyPr/>
          <a:lstStyle/>
          <a:p>
            <a:fld id="{9967A019-EB44-44D1-A819-D386558C1C91}" type="slidenum">
              <a:rPr lang="en-US" smtClean="0"/>
              <a:t>14</a:t>
            </a:fld>
            <a:endParaRPr lang="en-US"/>
          </a:p>
        </p:txBody>
      </p:sp>
    </p:spTree>
    <p:extLst>
      <p:ext uri="{BB962C8B-B14F-4D97-AF65-F5344CB8AC3E}">
        <p14:creationId xmlns:p14="http://schemas.microsoft.com/office/powerpoint/2010/main" val="2218004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34058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83173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30344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601B03-EF4E-5CF0-61C8-C6BD4ED06BB5}"/>
              </a:ext>
            </a:extLst>
          </p:cNvPr>
          <p:cNvSpPr txBox="1"/>
          <p:nvPr userDrawn="1"/>
        </p:nvSpPr>
        <p:spPr>
          <a:xfrm>
            <a:off x="202131" y="2369948"/>
            <a:ext cx="8787865" cy="2552686"/>
          </a:xfrm>
          <a:prstGeom prst="rect">
            <a:avLst/>
          </a:prstGeom>
          <a:noFill/>
        </p:spPr>
        <p:txBody>
          <a:bodyPr wrap="square" rtlCol="0">
            <a:spAutoFit/>
          </a:body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the content does not necessarily represent the policy of the Department of Education, and you should not assume endorsement by the Federal Government. University of Connecticut Center for Excellence in Developmental Disabilities Education, Research and Service© 2022. All rights reserved.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263 Farmington Avenue, Farmington, CT 06030-6222 • 860.679.1500 • infoucedd@uchc.edu</a:t>
            </a:r>
          </a:p>
        </p:txBody>
      </p:sp>
    </p:spTree>
    <p:extLst>
      <p:ext uri="{BB962C8B-B14F-4D97-AF65-F5344CB8AC3E}">
        <p14:creationId xmlns:p14="http://schemas.microsoft.com/office/powerpoint/2010/main" val="783482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29600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532439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628650" y="2743199"/>
            <a:ext cx="38862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199"/>
            <a:ext cx="38862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763017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1976531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9506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01302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009302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14411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3969426" y="6027457"/>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022960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image" Target="../media/image3.jpg"/><Relationship Id="rId4" Type="http://schemas.openxmlformats.org/officeDocument/2006/relationships/hyperlink" Target="https://youtu.be/ZDx9L6yPMZU"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4.jpg"/><Relationship Id="rId4" Type="http://schemas.openxmlformats.org/officeDocument/2006/relationships/hyperlink" Target="https://youtu.be/_hcrgNRP7fk" TargetMode="Externa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7.xml"/><Relationship Id="rId5" Type="http://schemas.openxmlformats.org/officeDocument/2006/relationships/image" Target="../media/image5.jpg"/><Relationship Id="rId4" Type="http://schemas.openxmlformats.org/officeDocument/2006/relationships/hyperlink" Target="https://youtu.be/ziColpqpLIo" TargetMode="Externa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LhbzZh27SZY"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youtu.be/LhbzZh27SZY" TargetMode="External"/><Relationship Id="rId4" Type="http://schemas.openxmlformats.org/officeDocument/2006/relationships/image" Target="../media/image6.jp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8" Type="http://schemas.openxmlformats.org/officeDocument/2006/relationships/hyperlink" Target="https://doi.org/10.1177/0271121419899163" TargetMode="External"/><Relationship Id="rId3" Type="http://schemas.openxmlformats.org/officeDocument/2006/relationships/notesSlide" Target="../notesSlides/notesSlide18.xml"/><Relationship Id="rId7" Type="http://schemas.openxmlformats.org/officeDocument/2006/relationships/hyperlink" Target="https://eclkc.ohs.acf.hhs.gov/video/culturally-responsive-practices-coaching" TargetMode="External"/><Relationship Id="rId2" Type="http://schemas.openxmlformats.org/officeDocument/2006/relationships/slideLayout" Target="../slideLayouts/slideLayout2.xml"/><Relationship Id="rId1" Type="http://schemas.openxmlformats.org/officeDocument/2006/relationships/tags" Target="../tags/tag23.xml"/><Relationship Id="rId6" Type="http://schemas.openxmlformats.org/officeDocument/2006/relationships/hyperlink" Target="https://journals.lww.com/iycjournal/Fulltext/2014/10000/Coaching_With_Parents_in_Early_Intervention__An.4.aspx" TargetMode="External"/><Relationship Id="rId5" Type="http://schemas.openxmlformats.org/officeDocument/2006/relationships/hyperlink" Target="https://www.veipd.org/main/pdf/toolsoftrade/quik_ref_coaching_guide_june2013.pdf" TargetMode="External"/><Relationship Id="rId4" Type="http://schemas.openxmlformats.org/officeDocument/2006/relationships/hyperlink" Target="http://www.coachinginearlychildhood.org/pcateamingintro.php"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2.png"/><Relationship Id="rId4" Type="http://schemas.openxmlformats.org/officeDocument/2006/relationships/hyperlink" Target="https://vimeo.com/showcase/3896061/video/184931075"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a:t>Collaboration and Teaming</a:t>
            </a:r>
          </a:p>
        </p:txBody>
      </p:sp>
      <p:sp>
        <p:nvSpPr>
          <p:cNvPr id="3" name="Subtitle 2"/>
          <p:cNvSpPr>
            <a:spLocks noGrp="1"/>
          </p:cNvSpPr>
          <p:nvPr>
            <p:ph type="subTitle" idx="1"/>
          </p:nvPr>
        </p:nvSpPr>
        <p:spPr/>
        <p:txBody>
          <a:bodyPr>
            <a:normAutofit/>
          </a:bodyPr>
          <a:lstStyle/>
          <a:p>
            <a:r>
              <a:rPr lang="en-US" dirty="0"/>
              <a:t>Initial Practice Based Professional Standards for Early Interventionists/Early Childhood Special Educators (EI/ECSE) </a:t>
            </a:r>
          </a:p>
          <a:p>
            <a:r>
              <a:rPr lang="en-US" dirty="0"/>
              <a:t>3.2</a:t>
            </a:r>
          </a:p>
        </p:txBody>
      </p:sp>
    </p:spTree>
    <p:custDataLst>
      <p:tags r:id="rId1"/>
    </p:custDataLst>
    <p:extLst>
      <p:ext uri="{BB962C8B-B14F-4D97-AF65-F5344CB8AC3E}">
        <p14:creationId xmlns:p14="http://schemas.microsoft.com/office/powerpoint/2010/main" val="433805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Joint Planning</a:t>
            </a:r>
          </a:p>
        </p:txBody>
      </p:sp>
      <p:sp>
        <p:nvSpPr>
          <p:cNvPr id="3" name="Content Placeholder 2"/>
          <p:cNvSpPr>
            <a:spLocks noGrp="1"/>
          </p:cNvSpPr>
          <p:nvPr>
            <p:ph idx="1"/>
          </p:nvPr>
        </p:nvSpPr>
        <p:spPr>
          <a:xfrm>
            <a:off x="628650" y="1446246"/>
            <a:ext cx="7886700" cy="4672452"/>
          </a:xfrm>
        </p:spPr>
        <p:txBody>
          <a:bodyPr>
            <a:normAutofit/>
          </a:bodyPr>
          <a:lstStyle/>
          <a:p>
            <a:pPr>
              <a:lnSpc>
                <a:spcPct val="160000"/>
              </a:lnSpc>
            </a:pPr>
            <a:r>
              <a:rPr lang="en-US" dirty="0"/>
              <a:t>Part 1</a:t>
            </a:r>
          </a:p>
          <a:p>
            <a:pPr lvl="1">
              <a:lnSpc>
                <a:spcPct val="160000"/>
              </a:lnSpc>
            </a:pPr>
            <a:r>
              <a:rPr lang="en-US" dirty="0"/>
              <a:t>Discussion on what will happen between visits</a:t>
            </a:r>
          </a:p>
          <a:p>
            <a:pPr>
              <a:lnSpc>
                <a:spcPct val="160000"/>
              </a:lnSpc>
            </a:pPr>
            <a:r>
              <a:rPr lang="en-US" dirty="0"/>
              <a:t>Part 2</a:t>
            </a:r>
          </a:p>
          <a:p>
            <a:pPr lvl="1">
              <a:lnSpc>
                <a:spcPct val="160000"/>
              </a:lnSpc>
            </a:pPr>
            <a:r>
              <a:rPr lang="en-US" dirty="0"/>
              <a:t>Planning for the next visit</a:t>
            </a:r>
          </a:p>
        </p:txBody>
      </p:sp>
    </p:spTree>
    <p:custDataLst>
      <p:tags r:id="rId1"/>
    </p:custDataLst>
    <p:extLst>
      <p:ext uri="{BB962C8B-B14F-4D97-AF65-F5344CB8AC3E}">
        <p14:creationId xmlns:p14="http://schemas.microsoft.com/office/powerpoint/2010/main" val="622490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Joint Planning Example </a:t>
            </a:r>
          </a:p>
        </p:txBody>
      </p:sp>
      <p:sp>
        <p:nvSpPr>
          <p:cNvPr id="3" name="TextBox 2"/>
          <p:cNvSpPr txBox="1"/>
          <p:nvPr/>
        </p:nvSpPr>
        <p:spPr>
          <a:xfrm>
            <a:off x="1074821" y="5641897"/>
            <a:ext cx="6994358" cy="307777"/>
          </a:xfrm>
          <a:prstGeom prst="rect">
            <a:avLst/>
          </a:prstGeom>
          <a:noFill/>
        </p:spPr>
        <p:txBody>
          <a:bodyPr wrap="square" rtlCol="0">
            <a:spAutoFit/>
          </a:bodyPr>
          <a:lstStyle/>
          <a:p>
            <a:pPr algn="ctr"/>
            <a:r>
              <a:rPr lang="en-US" sz="1400" dirty="0">
                <a:hlinkClick r:id="rId4"/>
              </a:rPr>
              <a:t>https://youtu.be/ZDx9L6yPMZU</a:t>
            </a:r>
            <a:r>
              <a:rPr lang="en-US" sz="1400" dirty="0"/>
              <a:t> </a:t>
            </a:r>
          </a:p>
        </p:txBody>
      </p:sp>
      <p:pic>
        <p:nvPicPr>
          <p:cNvPr id="8" name="Picture 7">
            <a:hlinkClick r:id="rId4"/>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4400" y="1354455"/>
            <a:ext cx="7315200" cy="4114800"/>
          </a:xfrm>
          <a:prstGeom prst="rect">
            <a:avLst/>
          </a:prstGeom>
        </p:spPr>
      </p:pic>
    </p:spTree>
    <p:custDataLst>
      <p:tags r:id="rId1"/>
    </p:custDataLst>
    <p:extLst>
      <p:ext uri="{BB962C8B-B14F-4D97-AF65-F5344CB8AC3E}">
        <p14:creationId xmlns:p14="http://schemas.microsoft.com/office/powerpoint/2010/main" val="2773746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Observation</a:t>
            </a:r>
          </a:p>
        </p:txBody>
      </p:sp>
      <p:sp>
        <p:nvSpPr>
          <p:cNvPr id="3" name="Content Placeholder 2"/>
          <p:cNvSpPr>
            <a:spLocks noGrp="1"/>
          </p:cNvSpPr>
          <p:nvPr>
            <p:ph idx="1"/>
          </p:nvPr>
        </p:nvSpPr>
        <p:spPr>
          <a:xfrm>
            <a:off x="628650" y="1358696"/>
            <a:ext cx="7886700" cy="4769729"/>
          </a:xfrm>
        </p:spPr>
        <p:txBody>
          <a:bodyPr>
            <a:normAutofit fontScale="85000" lnSpcReduction="20000"/>
          </a:bodyPr>
          <a:lstStyle/>
          <a:p>
            <a:pPr>
              <a:lnSpc>
                <a:spcPct val="170000"/>
              </a:lnSpc>
            </a:pPr>
            <a:r>
              <a:rPr lang="en-US" dirty="0"/>
              <a:t>Parent Observation</a:t>
            </a:r>
          </a:p>
          <a:p>
            <a:pPr lvl="1">
              <a:lnSpc>
                <a:spcPct val="170000"/>
              </a:lnSpc>
            </a:pPr>
            <a:r>
              <a:rPr lang="en-US" sz="2600" dirty="0"/>
              <a:t>Observe with intent</a:t>
            </a:r>
          </a:p>
          <a:p>
            <a:pPr lvl="1">
              <a:lnSpc>
                <a:spcPct val="170000"/>
              </a:lnSpc>
            </a:pPr>
            <a:r>
              <a:rPr lang="en-US" sz="2600" dirty="0"/>
              <a:t>Be objective</a:t>
            </a:r>
          </a:p>
          <a:p>
            <a:pPr lvl="1">
              <a:lnSpc>
                <a:spcPct val="170000"/>
              </a:lnSpc>
            </a:pPr>
            <a:r>
              <a:rPr lang="en-US" sz="2600" dirty="0"/>
              <a:t>Take notes</a:t>
            </a:r>
          </a:p>
          <a:p>
            <a:pPr>
              <a:lnSpc>
                <a:spcPct val="170000"/>
              </a:lnSpc>
            </a:pPr>
            <a:r>
              <a:rPr lang="en-US" dirty="0"/>
              <a:t>Practitioner Observation</a:t>
            </a:r>
          </a:p>
          <a:p>
            <a:pPr lvl="1">
              <a:lnSpc>
                <a:spcPct val="170000"/>
              </a:lnSpc>
            </a:pPr>
            <a:r>
              <a:rPr lang="en-US" sz="2600" dirty="0"/>
              <a:t>Be specific</a:t>
            </a:r>
          </a:p>
          <a:p>
            <a:pPr lvl="1">
              <a:lnSpc>
                <a:spcPct val="170000"/>
              </a:lnSpc>
            </a:pPr>
            <a:r>
              <a:rPr lang="en-US" sz="2600" dirty="0"/>
              <a:t>Demonstrate additional strategies</a:t>
            </a:r>
          </a:p>
          <a:p>
            <a:pPr lvl="1">
              <a:lnSpc>
                <a:spcPct val="170000"/>
              </a:lnSpc>
            </a:pPr>
            <a:r>
              <a:rPr lang="en-US" sz="2600" dirty="0"/>
              <a:t>Follow up with open ended questions</a:t>
            </a:r>
          </a:p>
          <a:p>
            <a:pPr marL="0" indent="0">
              <a:lnSpc>
                <a:spcPct val="150000"/>
              </a:lnSpc>
              <a:buNone/>
            </a:pPr>
            <a:endParaRPr lang="en-US" dirty="0"/>
          </a:p>
        </p:txBody>
      </p:sp>
    </p:spTree>
    <p:custDataLst>
      <p:tags r:id="rId1"/>
    </p:custDataLst>
    <p:extLst>
      <p:ext uri="{BB962C8B-B14F-4D97-AF65-F5344CB8AC3E}">
        <p14:creationId xmlns:p14="http://schemas.microsoft.com/office/powerpoint/2010/main" val="2731091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0" y="125096"/>
            <a:ext cx="7886700" cy="1325563"/>
          </a:xfrm>
        </p:spPr>
        <p:txBody>
          <a:bodyPr>
            <a:normAutofit/>
          </a:bodyPr>
          <a:lstStyle/>
          <a:p>
            <a:pPr algn="ctr"/>
            <a:r>
              <a:rPr lang="en-US" sz="3600" dirty="0"/>
              <a:t>Action/Practice</a:t>
            </a:r>
          </a:p>
        </p:txBody>
      </p:sp>
      <p:pic>
        <p:nvPicPr>
          <p:cNvPr id="8" name="Content Placeholder 7">
            <a:hlinkClick r:id="rId4"/>
          </p:cNvPr>
          <p:cNvPicPr>
            <a:picLocks noGrp="1" noChangeAspect="1"/>
          </p:cNvPicPr>
          <p:nvPr>
            <p:ph idx="1"/>
          </p:nvPr>
        </p:nvPicPr>
        <p:blipFill>
          <a:blip r:embed="rId5">
            <a:extLst>
              <a:ext uri="{28A0092B-C50C-407E-A947-70E740481C1C}">
                <a14:useLocalDpi xmlns:a14="http://schemas.microsoft.com/office/drawing/2010/main" val="0"/>
              </a:ext>
            </a:extLst>
          </a:blip>
          <a:stretch>
            <a:fillRect/>
          </a:stretch>
        </p:blipFill>
        <p:spPr>
          <a:xfrm>
            <a:off x="800099" y="1267779"/>
            <a:ext cx="7315200" cy="4114800"/>
          </a:xfrm>
        </p:spPr>
      </p:pic>
      <p:sp>
        <p:nvSpPr>
          <p:cNvPr id="10" name="Rectangle 9"/>
          <p:cNvSpPr/>
          <p:nvPr/>
        </p:nvSpPr>
        <p:spPr>
          <a:xfrm>
            <a:off x="2936866" y="5485449"/>
            <a:ext cx="3041667" cy="369332"/>
          </a:xfrm>
          <a:prstGeom prst="rect">
            <a:avLst/>
          </a:prstGeom>
        </p:spPr>
        <p:txBody>
          <a:bodyPr wrap="none">
            <a:spAutoFit/>
          </a:bodyPr>
          <a:lstStyle/>
          <a:p>
            <a:pPr lvl="0" defTabSz="914400">
              <a:defRPr/>
            </a:pPr>
            <a:r>
              <a:rPr lang="en-US" dirty="0">
                <a:hlinkClick r:id="rId4"/>
              </a:rPr>
              <a:t>https://youtu.be/_hcrgNRP7fk</a:t>
            </a:r>
            <a:endParaRPr lang="en-US" dirty="0"/>
          </a:p>
        </p:txBody>
      </p:sp>
    </p:spTree>
    <p:custDataLst>
      <p:tags r:id="rId1"/>
    </p:custDataLst>
    <p:extLst>
      <p:ext uri="{BB962C8B-B14F-4D97-AF65-F5344CB8AC3E}">
        <p14:creationId xmlns:p14="http://schemas.microsoft.com/office/powerpoint/2010/main" val="860885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Reflection</a:t>
            </a:r>
          </a:p>
        </p:txBody>
      </p:sp>
      <p:sp>
        <p:nvSpPr>
          <p:cNvPr id="3" name="Content Placeholder 2"/>
          <p:cNvSpPr>
            <a:spLocks noGrp="1"/>
          </p:cNvSpPr>
          <p:nvPr>
            <p:ph idx="1"/>
          </p:nvPr>
        </p:nvSpPr>
        <p:spPr>
          <a:xfrm>
            <a:off x="628650" y="1329515"/>
            <a:ext cx="7886700" cy="4867004"/>
          </a:xfrm>
        </p:spPr>
        <p:txBody>
          <a:bodyPr>
            <a:normAutofit fontScale="92500" lnSpcReduction="10000"/>
          </a:bodyPr>
          <a:lstStyle/>
          <a:p>
            <a:pPr>
              <a:lnSpc>
                <a:spcPct val="150000"/>
              </a:lnSpc>
            </a:pPr>
            <a:r>
              <a:rPr lang="en-US" dirty="0"/>
              <a:t>Awareness</a:t>
            </a:r>
          </a:p>
          <a:p>
            <a:pPr lvl="1">
              <a:lnSpc>
                <a:spcPct val="150000"/>
              </a:lnSpc>
            </a:pPr>
            <a:r>
              <a:rPr lang="en-US" dirty="0"/>
              <a:t>Promote understanding of what is already known</a:t>
            </a:r>
          </a:p>
          <a:p>
            <a:pPr>
              <a:lnSpc>
                <a:spcPct val="150000"/>
              </a:lnSpc>
            </a:pPr>
            <a:r>
              <a:rPr lang="en-US" dirty="0"/>
              <a:t>Alternatives</a:t>
            </a:r>
          </a:p>
          <a:p>
            <a:pPr lvl="1">
              <a:lnSpc>
                <a:spcPct val="150000"/>
              </a:lnSpc>
            </a:pPr>
            <a:r>
              <a:rPr lang="en-US" dirty="0"/>
              <a:t>Consider options to address the goal</a:t>
            </a:r>
          </a:p>
          <a:p>
            <a:pPr>
              <a:lnSpc>
                <a:spcPct val="150000"/>
              </a:lnSpc>
            </a:pPr>
            <a:r>
              <a:rPr lang="en-US" dirty="0"/>
              <a:t>Analysis</a:t>
            </a:r>
          </a:p>
          <a:p>
            <a:pPr lvl="1">
              <a:lnSpc>
                <a:spcPct val="150000"/>
              </a:lnSpc>
            </a:pPr>
            <a:r>
              <a:rPr lang="en-US" dirty="0"/>
              <a:t>Compare current understanding with desired goal</a:t>
            </a:r>
          </a:p>
          <a:p>
            <a:pPr>
              <a:lnSpc>
                <a:spcPct val="150000"/>
              </a:lnSpc>
            </a:pPr>
            <a:r>
              <a:rPr lang="en-US" dirty="0"/>
              <a:t>Action</a:t>
            </a:r>
          </a:p>
          <a:p>
            <a:pPr lvl="1">
              <a:lnSpc>
                <a:spcPct val="150000"/>
              </a:lnSpc>
            </a:pPr>
            <a:r>
              <a:rPr lang="en-US" dirty="0"/>
              <a:t>Develop a plan to reach a goal </a:t>
            </a:r>
          </a:p>
        </p:txBody>
      </p:sp>
    </p:spTree>
    <p:custDataLst>
      <p:tags r:id="rId1"/>
    </p:custDataLst>
    <p:extLst>
      <p:ext uri="{BB962C8B-B14F-4D97-AF65-F5344CB8AC3E}">
        <p14:creationId xmlns:p14="http://schemas.microsoft.com/office/powerpoint/2010/main" val="4062380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Feedback</a:t>
            </a:r>
          </a:p>
        </p:txBody>
      </p:sp>
      <p:sp>
        <p:nvSpPr>
          <p:cNvPr id="3" name="Content Placeholder 2"/>
          <p:cNvSpPr>
            <a:spLocks noGrp="1"/>
          </p:cNvSpPr>
          <p:nvPr>
            <p:ph idx="1"/>
          </p:nvPr>
        </p:nvSpPr>
        <p:spPr>
          <a:xfrm>
            <a:off x="628650" y="1368425"/>
            <a:ext cx="7886700" cy="4351338"/>
          </a:xfrm>
        </p:spPr>
        <p:txBody>
          <a:bodyPr>
            <a:normAutofit fontScale="85000" lnSpcReduction="20000"/>
          </a:bodyPr>
          <a:lstStyle/>
          <a:p>
            <a:pPr>
              <a:lnSpc>
                <a:spcPct val="150000"/>
              </a:lnSpc>
            </a:pPr>
            <a:r>
              <a:rPr lang="en-US" dirty="0"/>
              <a:t>Affirmative</a:t>
            </a:r>
          </a:p>
          <a:p>
            <a:pPr lvl="1">
              <a:lnSpc>
                <a:spcPct val="150000"/>
              </a:lnSpc>
            </a:pPr>
            <a:r>
              <a:rPr lang="en-US" dirty="0"/>
              <a:t>Active listening “I see what you mean”</a:t>
            </a:r>
          </a:p>
          <a:p>
            <a:pPr>
              <a:lnSpc>
                <a:spcPct val="150000"/>
              </a:lnSpc>
            </a:pPr>
            <a:r>
              <a:rPr lang="en-US" dirty="0"/>
              <a:t>Evaluative</a:t>
            </a:r>
          </a:p>
          <a:p>
            <a:pPr lvl="1">
              <a:lnSpc>
                <a:spcPct val="150000"/>
              </a:lnSpc>
            </a:pPr>
            <a:r>
              <a:rPr lang="en-US" dirty="0"/>
              <a:t>Providing a judgement “I like how you did that”</a:t>
            </a:r>
          </a:p>
          <a:p>
            <a:pPr>
              <a:lnSpc>
                <a:spcPct val="150000"/>
              </a:lnSpc>
            </a:pPr>
            <a:r>
              <a:rPr lang="en-US" dirty="0"/>
              <a:t>Informative</a:t>
            </a:r>
          </a:p>
          <a:p>
            <a:pPr lvl="1">
              <a:lnSpc>
                <a:spcPct val="150000"/>
              </a:lnSpc>
            </a:pPr>
            <a:r>
              <a:rPr lang="en-US" dirty="0"/>
              <a:t>Sharing information and/ or giving suggestions</a:t>
            </a:r>
          </a:p>
          <a:p>
            <a:pPr>
              <a:lnSpc>
                <a:spcPct val="150000"/>
              </a:lnSpc>
            </a:pPr>
            <a:r>
              <a:rPr lang="en-US" dirty="0"/>
              <a:t>Directive</a:t>
            </a:r>
          </a:p>
          <a:p>
            <a:pPr lvl="1">
              <a:lnSpc>
                <a:spcPct val="150000"/>
              </a:lnSpc>
            </a:pPr>
            <a:r>
              <a:rPr lang="en-US" dirty="0"/>
              <a:t>Telling someone what to do</a:t>
            </a:r>
          </a:p>
        </p:txBody>
      </p:sp>
    </p:spTree>
    <p:custDataLst>
      <p:tags r:id="rId1"/>
    </p:custDataLst>
    <p:extLst>
      <p:ext uri="{BB962C8B-B14F-4D97-AF65-F5344CB8AC3E}">
        <p14:creationId xmlns:p14="http://schemas.microsoft.com/office/powerpoint/2010/main" val="447790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Feedback video</a:t>
            </a:r>
          </a:p>
        </p:txBody>
      </p:sp>
      <p:pic>
        <p:nvPicPr>
          <p:cNvPr id="7" name="Content Placeholder 6">
            <a:hlinkClick r:id="rId4"/>
          </p:cNvPr>
          <p:cNvPicPr>
            <a:picLocks noGrp="1" noChangeAspect="1"/>
          </p:cNvPicPr>
          <p:nvPr>
            <p:ph idx="1"/>
          </p:nvPr>
        </p:nvPicPr>
        <p:blipFill>
          <a:blip r:embed="rId5">
            <a:extLst>
              <a:ext uri="{28A0092B-C50C-407E-A947-70E740481C1C}">
                <a14:useLocalDpi xmlns:a14="http://schemas.microsoft.com/office/drawing/2010/main" val="0"/>
              </a:ext>
            </a:extLst>
          </a:blip>
          <a:stretch>
            <a:fillRect/>
          </a:stretch>
        </p:blipFill>
        <p:spPr>
          <a:xfrm>
            <a:off x="914400" y="1347789"/>
            <a:ext cx="7315200" cy="4114800"/>
          </a:xfrm>
        </p:spPr>
      </p:pic>
      <p:sp>
        <p:nvSpPr>
          <p:cNvPr id="8" name="Rectangle 7"/>
          <p:cNvSpPr/>
          <p:nvPr/>
        </p:nvSpPr>
        <p:spPr>
          <a:xfrm>
            <a:off x="3554606" y="5510211"/>
            <a:ext cx="2034788" cy="461665"/>
          </a:xfrm>
          <a:prstGeom prst="rect">
            <a:avLst/>
          </a:prstGeom>
        </p:spPr>
        <p:txBody>
          <a:bodyPr wrap="none">
            <a:spAutoFit/>
          </a:bodyPr>
          <a:lstStyle/>
          <a:p>
            <a:pPr algn="ctr"/>
            <a:r>
              <a:rPr lang="en-US" sz="1200" dirty="0"/>
              <a:t>Play</a:t>
            </a:r>
            <a:r>
              <a:rPr lang="en-US" sz="1200" baseline="0" dirty="0"/>
              <a:t> Video from 4:15-5:20</a:t>
            </a:r>
            <a:endParaRPr lang="en-US" sz="1200" dirty="0">
              <a:hlinkClick r:id="rId4"/>
            </a:endParaRPr>
          </a:p>
          <a:p>
            <a:pPr algn="ctr"/>
            <a:r>
              <a:rPr lang="en-US" sz="1200" dirty="0">
                <a:hlinkClick r:id="rId4"/>
              </a:rPr>
              <a:t>https://youtu.be/ziColpqpLIo</a:t>
            </a:r>
            <a:r>
              <a:rPr lang="en-US" sz="1200" dirty="0"/>
              <a:t> </a:t>
            </a:r>
          </a:p>
        </p:txBody>
      </p:sp>
    </p:spTree>
    <p:custDataLst>
      <p:tags r:id="rId1"/>
    </p:custDataLst>
    <p:extLst>
      <p:ext uri="{BB962C8B-B14F-4D97-AF65-F5344CB8AC3E}">
        <p14:creationId xmlns:p14="http://schemas.microsoft.com/office/powerpoint/2010/main" val="304422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Coaching Myths &amp; Misconceptions</a:t>
            </a:r>
          </a:p>
        </p:txBody>
      </p:sp>
      <p:sp>
        <p:nvSpPr>
          <p:cNvPr id="3" name="Content Placeholder 2"/>
          <p:cNvSpPr>
            <a:spLocks noGrp="1"/>
          </p:cNvSpPr>
          <p:nvPr>
            <p:ph idx="1"/>
          </p:nvPr>
        </p:nvSpPr>
        <p:spPr>
          <a:xfrm>
            <a:off x="628650" y="1442302"/>
            <a:ext cx="7886700" cy="4734662"/>
          </a:xfrm>
        </p:spPr>
        <p:txBody>
          <a:bodyPr>
            <a:normAutofit fontScale="92500" lnSpcReduction="20000"/>
          </a:bodyPr>
          <a:lstStyle/>
          <a:p>
            <a:pPr marL="514350" indent="-514350">
              <a:lnSpc>
                <a:spcPct val="150000"/>
              </a:lnSpc>
              <a:buAutoNum type="arabicPeriod"/>
            </a:pPr>
            <a:r>
              <a:rPr lang="en-US" dirty="0"/>
              <a:t>People just want to be told what to do and coaching doesn’t work with all families</a:t>
            </a:r>
          </a:p>
          <a:p>
            <a:pPr marL="514350" indent="-514350">
              <a:lnSpc>
                <a:spcPct val="150000"/>
              </a:lnSpc>
              <a:buAutoNum type="arabicPeriod"/>
            </a:pPr>
            <a:r>
              <a:rPr lang="en-US" dirty="0"/>
              <a:t>Coaching doesn’t work for children who are medically fragile or have severe disabilities</a:t>
            </a:r>
          </a:p>
          <a:p>
            <a:pPr marL="514350" indent="-514350">
              <a:lnSpc>
                <a:spcPct val="150000"/>
              </a:lnSpc>
              <a:buAutoNum type="arabicPeriod"/>
            </a:pPr>
            <a:r>
              <a:rPr lang="en-US" dirty="0"/>
              <a:t>Physicians refer for early intervention therapy services not coaching</a:t>
            </a:r>
          </a:p>
          <a:p>
            <a:pPr marL="514350" indent="-514350">
              <a:lnSpc>
                <a:spcPct val="150000"/>
              </a:lnSpc>
              <a:buAutoNum type="arabicPeriod"/>
            </a:pPr>
            <a:r>
              <a:rPr lang="en-US" dirty="0"/>
              <a:t>Coaching is not a billable service</a:t>
            </a:r>
          </a:p>
          <a:p>
            <a:pPr marL="514350" indent="-514350">
              <a:lnSpc>
                <a:spcPct val="150000"/>
              </a:lnSpc>
              <a:buAutoNum type="arabicPeriod"/>
            </a:pPr>
            <a:r>
              <a:rPr lang="en-US" dirty="0"/>
              <a:t>Coaching is watered down approach</a:t>
            </a:r>
          </a:p>
        </p:txBody>
      </p:sp>
    </p:spTree>
    <p:custDataLst>
      <p:tags r:id="rId1"/>
    </p:custDataLst>
    <p:extLst>
      <p:ext uri="{BB962C8B-B14F-4D97-AF65-F5344CB8AC3E}">
        <p14:creationId xmlns:p14="http://schemas.microsoft.com/office/powerpoint/2010/main" val="1480875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9862"/>
            <a:ext cx="7886700" cy="1325563"/>
          </a:xfrm>
        </p:spPr>
        <p:txBody>
          <a:bodyPr/>
          <a:lstStyle/>
          <a:p>
            <a:pPr algn="ctr"/>
            <a:r>
              <a:rPr lang="en-US" dirty="0"/>
              <a:t>Video: Coaching Myths &amp; Misconceptions</a:t>
            </a:r>
          </a:p>
        </p:txBody>
      </p:sp>
      <p:pic>
        <p:nvPicPr>
          <p:cNvPr id="7" name="Content Placeholder 6">
            <a:hlinkClick r:id="rId3"/>
          </p:cNvPr>
          <p:cNvPicPr>
            <a:picLocks noGrp="1" noChangeAspect="1"/>
          </p:cNvPicPr>
          <p:nvPr>
            <p:ph idx="1"/>
          </p:nvPr>
        </p:nvPicPr>
        <p:blipFill rotWithShape="1">
          <a:blip r:embed="rId4">
            <a:extLst>
              <a:ext uri="{28A0092B-C50C-407E-A947-70E740481C1C}">
                <a14:useLocalDpi xmlns:a14="http://schemas.microsoft.com/office/drawing/2010/main" val="0"/>
              </a:ext>
            </a:extLst>
          </a:blip>
          <a:srcRect t="6157" b="6621"/>
          <a:stretch/>
        </p:blipFill>
        <p:spPr>
          <a:xfrm>
            <a:off x="914400" y="1735514"/>
            <a:ext cx="7315200" cy="3648016"/>
          </a:xfrm>
        </p:spPr>
      </p:pic>
      <p:sp>
        <p:nvSpPr>
          <p:cNvPr id="8" name="Rectangle 7"/>
          <p:cNvSpPr/>
          <p:nvPr/>
        </p:nvSpPr>
        <p:spPr>
          <a:xfrm>
            <a:off x="3509433" y="5564624"/>
            <a:ext cx="2125134" cy="276999"/>
          </a:xfrm>
          <a:prstGeom prst="rect">
            <a:avLst/>
          </a:prstGeom>
        </p:spPr>
        <p:txBody>
          <a:bodyPr wrap="none">
            <a:spAutoFit/>
          </a:bodyPr>
          <a:lstStyle/>
          <a:p>
            <a:pPr algn="ctr"/>
            <a:r>
              <a:rPr lang="en-US" sz="1200" dirty="0">
                <a:hlinkClick r:id="rId5"/>
              </a:rPr>
              <a:t>https://youtu.be/LhbzZh27SZY</a:t>
            </a:r>
            <a:r>
              <a:rPr lang="en-US" sz="1200" dirty="0"/>
              <a:t> </a:t>
            </a:r>
          </a:p>
        </p:txBody>
      </p:sp>
    </p:spTree>
    <p:extLst>
      <p:ext uri="{BB962C8B-B14F-4D97-AF65-F5344CB8AC3E}">
        <p14:creationId xmlns:p14="http://schemas.microsoft.com/office/powerpoint/2010/main" val="852103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Implementation Fidelity</a:t>
            </a:r>
          </a:p>
        </p:txBody>
      </p:sp>
      <p:sp>
        <p:nvSpPr>
          <p:cNvPr id="3" name="Content Placeholder 2"/>
          <p:cNvSpPr>
            <a:spLocks noGrp="1"/>
          </p:cNvSpPr>
          <p:nvPr>
            <p:ph idx="1"/>
          </p:nvPr>
        </p:nvSpPr>
        <p:spPr>
          <a:xfrm>
            <a:off x="628650" y="1601888"/>
            <a:ext cx="7886700" cy="4516810"/>
          </a:xfrm>
        </p:spPr>
        <p:txBody>
          <a:bodyPr>
            <a:normAutofit fontScale="92500"/>
          </a:bodyPr>
          <a:lstStyle/>
          <a:p>
            <a:pPr>
              <a:lnSpc>
                <a:spcPct val="150000"/>
              </a:lnSpc>
            </a:pPr>
            <a:r>
              <a:rPr lang="en-US" dirty="0"/>
              <a:t>Collect and use data to make decisions on how coaching practices are working to improve outcomes for children and families</a:t>
            </a:r>
          </a:p>
          <a:p>
            <a:pPr>
              <a:lnSpc>
                <a:spcPct val="150000"/>
              </a:lnSpc>
            </a:pPr>
            <a:r>
              <a:rPr lang="en-US" dirty="0"/>
              <a:t>Use research-based tools to measure coaching fidelity</a:t>
            </a:r>
          </a:p>
          <a:p>
            <a:pPr>
              <a:lnSpc>
                <a:spcPct val="150000"/>
              </a:lnSpc>
            </a:pPr>
            <a:r>
              <a:rPr lang="en-US" dirty="0"/>
              <a:t>Take video for reflection and feedback</a:t>
            </a:r>
          </a:p>
          <a:p>
            <a:pPr>
              <a:lnSpc>
                <a:spcPct val="150000"/>
              </a:lnSpc>
            </a:pPr>
            <a:r>
              <a:rPr lang="en-US" dirty="0"/>
              <a:t>Consult with mentors and peers</a:t>
            </a:r>
          </a:p>
          <a:p>
            <a:endParaRPr lang="en-US" dirty="0"/>
          </a:p>
        </p:txBody>
      </p:sp>
    </p:spTree>
    <p:custDataLst>
      <p:tags r:id="rId1"/>
    </p:custDataLst>
    <p:extLst>
      <p:ext uri="{BB962C8B-B14F-4D97-AF65-F5344CB8AC3E}">
        <p14:creationId xmlns:p14="http://schemas.microsoft.com/office/powerpoint/2010/main" val="4119688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Standard 3</a:t>
            </a:r>
          </a:p>
        </p:txBody>
      </p:sp>
      <p:sp>
        <p:nvSpPr>
          <p:cNvPr id="3" name="Content Placeholder 2"/>
          <p:cNvSpPr>
            <a:spLocks noGrp="1"/>
          </p:cNvSpPr>
          <p:nvPr>
            <p:ph idx="1"/>
          </p:nvPr>
        </p:nvSpPr>
        <p:spPr>
          <a:xfrm>
            <a:off x="628650" y="1402080"/>
            <a:ext cx="7886700" cy="4774883"/>
          </a:xfrm>
        </p:spPr>
        <p:txBody>
          <a:bodyPr>
            <a:normAutofit fontScale="92500" lnSpcReduction="20000"/>
          </a:bodyPr>
          <a:lstStyle/>
          <a:p>
            <a:pPr marL="0" indent="0">
              <a:lnSpc>
                <a:spcPct val="150000"/>
              </a:lnSpc>
              <a:buNone/>
            </a:pPr>
            <a:r>
              <a:rPr lang="en-US" dirty="0"/>
              <a:t>Candidates apply models, skills, and processes of teaming when collaborating and communicating with families and professionals, using culturally and linguistically responsive and affirming practices.  In partnership with families and other professionals, candidates develop and implement individualized plans and successful transitions that occur across the age span. Candidates use a variety of collaborative strategies while working with and supporting other adults.</a:t>
            </a:r>
            <a:endParaRPr lang="en-US" sz="2000" dirty="0"/>
          </a:p>
        </p:txBody>
      </p:sp>
    </p:spTree>
    <p:custDataLst>
      <p:tags r:id="rId1"/>
    </p:custDataLst>
    <p:extLst>
      <p:ext uri="{BB962C8B-B14F-4D97-AF65-F5344CB8AC3E}">
        <p14:creationId xmlns:p14="http://schemas.microsoft.com/office/powerpoint/2010/main" val="208567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Cross-Disciplinary Coaching</a:t>
            </a:r>
          </a:p>
        </p:txBody>
      </p:sp>
      <p:sp>
        <p:nvSpPr>
          <p:cNvPr id="3" name="Content Placeholder 2"/>
          <p:cNvSpPr>
            <a:spLocks noGrp="1"/>
          </p:cNvSpPr>
          <p:nvPr>
            <p:ph idx="1"/>
          </p:nvPr>
        </p:nvSpPr>
        <p:spPr>
          <a:xfrm>
            <a:off x="628650" y="1601889"/>
            <a:ext cx="7886700" cy="4351338"/>
          </a:xfrm>
        </p:spPr>
        <p:txBody>
          <a:bodyPr>
            <a:normAutofit lnSpcReduction="10000"/>
          </a:bodyPr>
          <a:lstStyle/>
          <a:p>
            <a:pPr>
              <a:lnSpc>
                <a:spcPct val="150000"/>
              </a:lnSpc>
            </a:pPr>
            <a:r>
              <a:rPr lang="en-US" dirty="0"/>
              <a:t>Purpose</a:t>
            </a:r>
          </a:p>
          <a:p>
            <a:pPr lvl="1">
              <a:lnSpc>
                <a:spcPct val="150000"/>
              </a:lnSpc>
            </a:pPr>
            <a:r>
              <a:rPr lang="en-US" dirty="0"/>
              <a:t>The team has one expert on the child and family </a:t>
            </a:r>
          </a:p>
          <a:p>
            <a:pPr>
              <a:lnSpc>
                <a:spcPct val="150000"/>
              </a:lnSpc>
            </a:pPr>
            <a:r>
              <a:rPr lang="en-US" dirty="0"/>
              <a:t>Benefits</a:t>
            </a:r>
          </a:p>
          <a:p>
            <a:pPr lvl="1">
              <a:lnSpc>
                <a:spcPct val="150000"/>
              </a:lnSpc>
            </a:pPr>
            <a:r>
              <a:rPr lang="en-US" dirty="0"/>
              <a:t>Relationship development</a:t>
            </a:r>
          </a:p>
          <a:p>
            <a:pPr lvl="1">
              <a:lnSpc>
                <a:spcPct val="150000"/>
              </a:lnSpc>
            </a:pPr>
            <a:r>
              <a:rPr lang="en-US" dirty="0"/>
              <a:t>Efficient</a:t>
            </a:r>
          </a:p>
          <a:p>
            <a:pPr lvl="1">
              <a:lnSpc>
                <a:spcPct val="150000"/>
              </a:lnSpc>
            </a:pPr>
            <a:r>
              <a:rPr lang="en-US" dirty="0"/>
              <a:t>Improved Communication</a:t>
            </a:r>
          </a:p>
          <a:p>
            <a:pPr lvl="1">
              <a:lnSpc>
                <a:spcPct val="150000"/>
              </a:lnSpc>
            </a:pPr>
            <a:r>
              <a:rPr lang="en-US" dirty="0"/>
              <a:t>Culturally Responsive</a:t>
            </a:r>
          </a:p>
        </p:txBody>
      </p:sp>
    </p:spTree>
    <p:custDataLst>
      <p:tags r:id="rId1"/>
    </p:custDataLst>
    <p:extLst>
      <p:ext uri="{BB962C8B-B14F-4D97-AF65-F5344CB8AC3E}">
        <p14:creationId xmlns:p14="http://schemas.microsoft.com/office/powerpoint/2010/main" val="3324008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Culturally Responsive Coaching </a:t>
            </a:r>
          </a:p>
        </p:txBody>
      </p:sp>
      <p:sp>
        <p:nvSpPr>
          <p:cNvPr id="3" name="Content Placeholder 2"/>
          <p:cNvSpPr>
            <a:spLocks noGrp="1"/>
          </p:cNvSpPr>
          <p:nvPr>
            <p:ph idx="1"/>
          </p:nvPr>
        </p:nvSpPr>
        <p:spPr>
          <a:xfrm>
            <a:off x="628650" y="1426791"/>
            <a:ext cx="7886700" cy="4662724"/>
          </a:xfrm>
        </p:spPr>
        <p:txBody>
          <a:bodyPr>
            <a:normAutofit fontScale="92500" lnSpcReduction="20000"/>
          </a:bodyPr>
          <a:lstStyle/>
          <a:p>
            <a:pPr>
              <a:lnSpc>
                <a:spcPct val="150000"/>
              </a:lnSpc>
            </a:pPr>
            <a:r>
              <a:rPr lang="en-US" dirty="0"/>
              <a:t>An effective coach must be open and willing to listen and learn about a family's personal beliefs and be able to incorporate their perspective into the coaching process </a:t>
            </a:r>
          </a:p>
          <a:p>
            <a:pPr>
              <a:lnSpc>
                <a:spcPct val="150000"/>
              </a:lnSpc>
            </a:pPr>
            <a:r>
              <a:rPr lang="en-US" dirty="0"/>
              <a:t>An effective coach must have an awareness of their own bias and be able to offer feedback without bias</a:t>
            </a:r>
          </a:p>
          <a:p>
            <a:pPr>
              <a:lnSpc>
                <a:spcPct val="150000"/>
              </a:lnSpc>
            </a:pPr>
            <a:r>
              <a:rPr lang="en-US" dirty="0"/>
              <a:t>An effective coach must use a strength-based approach and respect the families' unique characteristics  </a:t>
            </a:r>
          </a:p>
        </p:txBody>
      </p:sp>
    </p:spTree>
    <p:custDataLst>
      <p:tags r:id="rId1"/>
    </p:custDataLst>
    <p:extLst>
      <p:ext uri="{BB962C8B-B14F-4D97-AF65-F5344CB8AC3E}">
        <p14:creationId xmlns:p14="http://schemas.microsoft.com/office/powerpoint/2010/main" val="14843558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Coaching Strategies</a:t>
            </a:r>
          </a:p>
        </p:txBody>
      </p:sp>
      <p:sp>
        <p:nvSpPr>
          <p:cNvPr id="3" name="Content Placeholder 2"/>
          <p:cNvSpPr>
            <a:spLocks noGrp="1"/>
          </p:cNvSpPr>
          <p:nvPr>
            <p:ph idx="1"/>
          </p:nvPr>
        </p:nvSpPr>
        <p:spPr>
          <a:xfrm>
            <a:off x="628650" y="1389206"/>
            <a:ext cx="7886700" cy="4668693"/>
          </a:xfrm>
        </p:spPr>
        <p:txBody>
          <a:bodyPr>
            <a:normAutofit fontScale="62500" lnSpcReduction="20000"/>
          </a:bodyPr>
          <a:lstStyle/>
          <a:p>
            <a:pPr>
              <a:lnSpc>
                <a:spcPct val="160000"/>
              </a:lnSpc>
            </a:pPr>
            <a:r>
              <a:rPr lang="en-US" dirty="0"/>
              <a:t>Use self reflection practices to identify your perspectives and beliefs that may influence interactions </a:t>
            </a:r>
          </a:p>
          <a:p>
            <a:pPr>
              <a:lnSpc>
                <a:spcPct val="160000"/>
              </a:lnSpc>
            </a:pPr>
            <a:r>
              <a:rPr lang="en-US" dirty="0"/>
              <a:t>Ask caregivers how they learn best/retain information to apply adult learning best practices</a:t>
            </a:r>
          </a:p>
          <a:p>
            <a:pPr>
              <a:lnSpc>
                <a:spcPct val="160000"/>
              </a:lnSpc>
            </a:pPr>
            <a:r>
              <a:rPr lang="en-US" dirty="0"/>
              <a:t>Get comfortable with creating solutions when there are opposing perspectives. Coaches need to remove judgement, personal beliefs and emotions in order to make joint decisions. </a:t>
            </a:r>
          </a:p>
          <a:p>
            <a:pPr>
              <a:lnSpc>
                <a:spcPct val="160000"/>
              </a:lnSpc>
            </a:pPr>
            <a:r>
              <a:rPr lang="en-US" dirty="0"/>
              <a:t>Use data and conversation skills to gain understanding of the caregivers individual needs and affirm the caregivers strengths, they are the expert on their child. </a:t>
            </a:r>
          </a:p>
          <a:p>
            <a:endParaRPr lang="en-US" dirty="0"/>
          </a:p>
          <a:p>
            <a:endParaRPr lang="en-US" dirty="0"/>
          </a:p>
        </p:txBody>
      </p:sp>
    </p:spTree>
    <p:custDataLst>
      <p:tags r:id="rId1"/>
    </p:custDataLst>
    <p:extLst>
      <p:ext uri="{BB962C8B-B14F-4D97-AF65-F5344CB8AC3E}">
        <p14:creationId xmlns:p14="http://schemas.microsoft.com/office/powerpoint/2010/main" val="1749144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References</a:t>
            </a:r>
          </a:p>
        </p:txBody>
      </p:sp>
      <p:sp>
        <p:nvSpPr>
          <p:cNvPr id="3" name="Content Placeholder 2"/>
          <p:cNvSpPr>
            <a:spLocks noGrp="1"/>
          </p:cNvSpPr>
          <p:nvPr>
            <p:ph idx="1"/>
          </p:nvPr>
        </p:nvSpPr>
        <p:spPr>
          <a:xfrm>
            <a:off x="628650" y="1437768"/>
            <a:ext cx="7886700" cy="4690657"/>
          </a:xfrm>
        </p:spPr>
        <p:txBody>
          <a:bodyPr>
            <a:normAutofit fontScale="55000" lnSpcReduction="20000"/>
          </a:bodyPr>
          <a:lstStyle/>
          <a:p>
            <a:pPr>
              <a:lnSpc>
                <a:spcPct val="170000"/>
              </a:lnSpc>
            </a:pPr>
            <a:r>
              <a:rPr lang="en-US" dirty="0" err="1"/>
              <a:t>Buysse</a:t>
            </a:r>
            <a:r>
              <a:rPr lang="en-US" dirty="0"/>
              <a:t>, V., Wesley, P. W., Snyder, P., &amp; Winton, P. (2006). Evidence-Based Practice: What Does It Really Mean for the Early Childhood Field? </a:t>
            </a:r>
            <a:r>
              <a:rPr lang="en-US" i="1" dirty="0"/>
              <a:t>Young Exceptional Children</a:t>
            </a:r>
            <a:r>
              <a:rPr lang="en-US" dirty="0"/>
              <a:t>, </a:t>
            </a:r>
            <a:r>
              <a:rPr lang="en-US" i="1" dirty="0"/>
              <a:t>9</a:t>
            </a:r>
            <a:r>
              <a:rPr lang="en-US" dirty="0"/>
              <a:t>(4), 2-11.</a:t>
            </a:r>
          </a:p>
          <a:p>
            <a:pPr>
              <a:lnSpc>
                <a:spcPct val="170000"/>
              </a:lnSpc>
            </a:pPr>
            <a:r>
              <a:rPr lang="en-US" dirty="0">
                <a:hlinkClick r:id="rId4"/>
              </a:rPr>
              <a:t>Coaching in Early Childhood: Primary Coach Approach to Teaming</a:t>
            </a:r>
            <a:endParaRPr lang="en-US" dirty="0"/>
          </a:p>
          <a:p>
            <a:pPr>
              <a:lnSpc>
                <a:spcPct val="170000"/>
              </a:lnSpc>
            </a:pPr>
            <a:r>
              <a:rPr lang="en-US" dirty="0">
                <a:hlinkClick r:id="rId5"/>
              </a:rPr>
              <a:t>The Coaching Quick Reference Guide june2013.pdf (veipd.org)</a:t>
            </a:r>
            <a:endParaRPr lang="en-US" dirty="0"/>
          </a:p>
          <a:p>
            <a:pPr>
              <a:lnSpc>
                <a:spcPct val="170000"/>
              </a:lnSpc>
            </a:pPr>
            <a:r>
              <a:rPr lang="en-US" dirty="0"/>
              <a:t>Kemp, P. &amp; Turnbull, A. (2014</a:t>
            </a:r>
            <a:r>
              <a:rPr lang="en-US" dirty="0">
                <a:hlinkClick r:id="rId6"/>
              </a:rPr>
              <a:t>). Coaching With Parents in Early Intervention: An Interdisciplinary Research Synthesis</a:t>
            </a:r>
            <a:r>
              <a:rPr lang="en-US" dirty="0"/>
              <a:t>. </a:t>
            </a:r>
            <a:r>
              <a:rPr lang="en-US" i="1" dirty="0"/>
              <a:t>Infants</a:t>
            </a:r>
            <a:r>
              <a:rPr lang="en-US" dirty="0"/>
              <a:t> &amp; </a:t>
            </a:r>
            <a:r>
              <a:rPr lang="en-US" i="1" dirty="0"/>
              <a:t>Young</a:t>
            </a:r>
            <a:r>
              <a:rPr lang="en-US" dirty="0"/>
              <a:t> </a:t>
            </a:r>
            <a:r>
              <a:rPr lang="en-US" i="1" dirty="0"/>
              <a:t>Children</a:t>
            </a:r>
            <a:r>
              <a:rPr lang="en-US" dirty="0"/>
              <a:t>, </a:t>
            </a:r>
            <a:r>
              <a:rPr lang="en-US" i="1" dirty="0"/>
              <a:t>27</a:t>
            </a:r>
            <a:r>
              <a:rPr lang="en-US" dirty="0"/>
              <a:t>(4), 305-324.</a:t>
            </a:r>
          </a:p>
          <a:p>
            <a:pPr>
              <a:lnSpc>
                <a:spcPct val="170000"/>
              </a:lnSpc>
            </a:pPr>
            <a:r>
              <a:rPr lang="en-US" dirty="0"/>
              <a:t>Shelden, M., &amp; Rush, D. D. (2013). Early intervention teaming handbook. Brookes.</a:t>
            </a:r>
          </a:p>
          <a:p>
            <a:pPr>
              <a:lnSpc>
                <a:spcPct val="170000"/>
              </a:lnSpc>
            </a:pPr>
            <a:r>
              <a:rPr lang="en-US" dirty="0">
                <a:hlinkClick r:id="rId7"/>
              </a:rPr>
              <a:t>Culturally Responsive Practices in Coaching | ECLKC (hhs.gov)</a:t>
            </a:r>
            <a:endParaRPr lang="en-US" dirty="0"/>
          </a:p>
          <a:p>
            <a:pPr>
              <a:lnSpc>
                <a:spcPct val="170000"/>
              </a:lnSpc>
            </a:pPr>
            <a:r>
              <a:rPr lang="en-US" dirty="0"/>
              <a:t>Romano, M., &amp; </a:t>
            </a:r>
            <a:r>
              <a:rPr lang="en-US" dirty="0" err="1"/>
              <a:t>Schnurr</a:t>
            </a:r>
            <a:r>
              <a:rPr lang="en-US" dirty="0"/>
              <a:t>, M. (2020) Mind the Gap: Strategies to Bridge the Research-to-Practice Divide in Early Intervention Caregiver Coaching Practices. </a:t>
            </a:r>
            <a:r>
              <a:rPr lang="en-US" i="1" dirty="0"/>
              <a:t>Topics in Early Childhood Special Education</a:t>
            </a:r>
            <a:r>
              <a:rPr lang="en-US" dirty="0"/>
              <a:t>. doi:</a:t>
            </a:r>
            <a:r>
              <a:rPr lang="en-US" dirty="0">
                <a:hlinkClick r:id="rId8"/>
              </a:rPr>
              <a:t>10.1177/0271121419899163</a:t>
            </a:r>
            <a:endParaRPr lang="en-US" dirty="0"/>
          </a:p>
          <a:p>
            <a:pPr>
              <a:lnSpc>
                <a:spcPct val="170000"/>
              </a:lnSpc>
            </a:pPr>
            <a:endParaRPr lang="en-US" dirty="0"/>
          </a:p>
        </p:txBody>
      </p:sp>
    </p:spTree>
    <p:custDataLst>
      <p:tags r:id="rId1"/>
    </p:custDataLst>
    <p:extLst>
      <p:ext uri="{BB962C8B-B14F-4D97-AF65-F5344CB8AC3E}">
        <p14:creationId xmlns:p14="http://schemas.microsoft.com/office/powerpoint/2010/main" val="24847178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6B54F-28E5-464C-A6C8-259DBFFE313D}"/>
              </a:ext>
            </a:extLst>
          </p:cNvPr>
          <p:cNvSpPr txBox="1">
            <a:spLocks/>
          </p:cNvSpPr>
          <p:nvPr/>
        </p:nvSpPr>
        <p:spPr>
          <a:xfrm>
            <a:off x="628650" y="682906"/>
            <a:ext cx="7886700" cy="1007783"/>
          </a:xfrm>
          <a:prstGeom prst="rect">
            <a:avLst/>
          </a:prstGeom>
        </p:spPr>
        <p:txBody>
          <a:bodyPr>
            <a:normAutofit/>
          </a:bodyPr>
          <a:lst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a:lstStyle>
          <a:p>
            <a:pPr algn="ctr"/>
            <a:r>
              <a:rPr lang="en-US" sz="3600" dirty="0">
                <a:latin typeface="+mn-lt"/>
              </a:rPr>
              <a:t>Disclaimer</a:t>
            </a:r>
          </a:p>
        </p:txBody>
      </p:sp>
    </p:spTree>
    <p:extLst>
      <p:ext uri="{BB962C8B-B14F-4D97-AF65-F5344CB8AC3E}">
        <p14:creationId xmlns:p14="http://schemas.microsoft.com/office/powerpoint/2010/main" val="4257377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Component: 3.2</a:t>
            </a:r>
          </a:p>
        </p:txBody>
      </p:sp>
      <p:sp>
        <p:nvSpPr>
          <p:cNvPr id="3" name="Content Placeholder 2"/>
          <p:cNvSpPr>
            <a:spLocks noGrp="1"/>
          </p:cNvSpPr>
          <p:nvPr>
            <p:ph idx="1"/>
          </p:nvPr>
        </p:nvSpPr>
        <p:spPr/>
        <p:txBody>
          <a:bodyPr>
            <a:normAutofit/>
          </a:bodyPr>
          <a:lstStyle/>
          <a:p>
            <a:pPr>
              <a:lnSpc>
                <a:spcPct val="150000"/>
              </a:lnSpc>
            </a:pPr>
            <a:r>
              <a:rPr lang="en-US" dirty="0"/>
              <a:t>Candidates use a variety of collaborative strategies when working with other adults that are evidence-based, appropriate to the task, culturally and linguistically responsive, and take into consideration the environment and service delivery approach.</a:t>
            </a:r>
          </a:p>
        </p:txBody>
      </p:sp>
    </p:spTree>
    <p:custDataLst>
      <p:tags r:id="rId1"/>
    </p:custDataLst>
    <p:extLst>
      <p:ext uri="{BB962C8B-B14F-4D97-AF65-F5344CB8AC3E}">
        <p14:creationId xmlns:p14="http://schemas.microsoft.com/office/powerpoint/2010/main" val="3593529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Objectives</a:t>
            </a:r>
          </a:p>
        </p:txBody>
      </p:sp>
      <p:sp>
        <p:nvSpPr>
          <p:cNvPr id="3" name="Content Placeholder 2"/>
          <p:cNvSpPr>
            <a:spLocks noGrp="1"/>
          </p:cNvSpPr>
          <p:nvPr>
            <p:ph idx="1"/>
          </p:nvPr>
        </p:nvSpPr>
        <p:spPr>
          <a:xfrm>
            <a:off x="628650" y="1690689"/>
            <a:ext cx="7886700" cy="4486274"/>
          </a:xfrm>
        </p:spPr>
        <p:txBody>
          <a:bodyPr>
            <a:normAutofit fontScale="92500" lnSpcReduction="20000"/>
          </a:bodyPr>
          <a:lstStyle/>
          <a:p>
            <a:pPr lvl="0">
              <a:lnSpc>
                <a:spcPct val="150000"/>
              </a:lnSpc>
            </a:pPr>
            <a:r>
              <a:rPr lang="en-US" dirty="0"/>
              <a:t>Describe evidence-based collaborative strategies to use when working with other adults, including supervision, coaching and mentoring strategies. </a:t>
            </a:r>
          </a:p>
          <a:p>
            <a:pPr>
              <a:lnSpc>
                <a:spcPct val="150000"/>
              </a:lnSpc>
            </a:pPr>
            <a:r>
              <a:rPr lang="en-US" dirty="0"/>
              <a:t>Describe evidenced-based collaborative strategies to use when working with other adults that are culturally and linguistically responsive, and adaptable to the needs of the task, environment and service delivery approach.</a:t>
            </a:r>
            <a:endParaRPr lang="en-US" sz="2000" dirty="0"/>
          </a:p>
        </p:txBody>
      </p:sp>
    </p:spTree>
    <p:custDataLst>
      <p:tags r:id="rId1"/>
    </p:custDataLst>
    <p:extLst>
      <p:ext uri="{BB962C8B-B14F-4D97-AF65-F5344CB8AC3E}">
        <p14:creationId xmlns:p14="http://schemas.microsoft.com/office/powerpoint/2010/main" val="3999816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935773"/>
          </a:xfrm>
        </p:spPr>
        <p:txBody>
          <a:bodyPr>
            <a:normAutofit/>
          </a:bodyPr>
          <a:lstStyle/>
          <a:p>
            <a:pPr lvl="0" algn="ctr"/>
            <a:r>
              <a:rPr lang="en-US" sz="3600" dirty="0"/>
              <a:t>Evidence-Based Collaboration</a:t>
            </a:r>
          </a:p>
        </p:txBody>
      </p:sp>
      <p:sp>
        <p:nvSpPr>
          <p:cNvPr id="3" name="Content Placeholder 2"/>
          <p:cNvSpPr>
            <a:spLocks noGrp="1"/>
          </p:cNvSpPr>
          <p:nvPr>
            <p:ph idx="1"/>
          </p:nvPr>
        </p:nvSpPr>
        <p:spPr>
          <a:xfrm>
            <a:off x="628650" y="1527142"/>
            <a:ext cx="7886700" cy="4649821"/>
          </a:xfrm>
        </p:spPr>
        <p:txBody>
          <a:bodyPr>
            <a:normAutofit fontScale="85000" lnSpcReduction="20000"/>
          </a:bodyPr>
          <a:lstStyle/>
          <a:p>
            <a:pPr>
              <a:lnSpc>
                <a:spcPct val="160000"/>
              </a:lnSpc>
            </a:pPr>
            <a:r>
              <a:rPr lang="en-US" dirty="0"/>
              <a:t>Early Intervention/Early Childhood Special Education (EI/ECSE) is the primary service for infants and preschool children with disabilities </a:t>
            </a:r>
          </a:p>
          <a:p>
            <a:pPr>
              <a:lnSpc>
                <a:spcPct val="160000"/>
              </a:lnSpc>
            </a:pPr>
            <a:r>
              <a:rPr lang="en-US" dirty="0"/>
              <a:t>Blended instructional methods drawn from professional literature and research</a:t>
            </a:r>
          </a:p>
          <a:p>
            <a:pPr>
              <a:lnSpc>
                <a:spcPct val="160000"/>
              </a:lnSpc>
            </a:pPr>
            <a:r>
              <a:rPr lang="en-US" dirty="0"/>
              <a:t>Evidence-based practice is a process used by practitioners to integrate the best available research evidence with family and professional wisdom and values (DEC)</a:t>
            </a:r>
          </a:p>
          <a:p>
            <a:pPr>
              <a:lnSpc>
                <a:spcPct val="160000"/>
              </a:lnSpc>
            </a:pPr>
            <a:endParaRPr lang="en-US" dirty="0"/>
          </a:p>
        </p:txBody>
      </p:sp>
    </p:spTree>
    <p:custDataLst>
      <p:tags r:id="rId1"/>
    </p:custDataLst>
    <p:extLst>
      <p:ext uri="{BB962C8B-B14F-4D97-AF65-F5344CB8AC3E}">
        <p14:creationId xmlns:p14="http://schemas.microsoft.com/office/powerpoint/2010/main" val="1409909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Evidence-Based Collaboration</a:t>
            </a:r>
          </a:p>
        </p:txBody>
      </p:sp>
      <p:sp>
        <p:nvSpPr>
          <p:cNvPr id="3" name="Content Placeholder 2"/>
          <p:cNvSpPr>
            <a:spLocks noGrp="1"/>
          </p:cNvSpPr>
          <p:nvPr>
            <p:ph idx="1"/>
          </p:nvPr>
        </p:nvSpPr>
        <p:spPr>
          <a:xfrm>
            <a:off x="628650" y="1804605"/>
            <a:ext cx="7886700" cy="4351338"/>
          </a:xfrm>
        </p:spPr>
        <p:txBody>
          <a:bodyPr>
            <a:normAutofit/>
          </a:bodyPr>
          <a:lstStyle/>
          <a:p>
            <a:pPr>
              <a:lnSpc>
                <a:spcPct val="150000"/>
              </a:lnSpc>
            </a:pPr>
            <a:r>
              <a:rPr lang="en-US" dirty="0"/>
              <a:t>Families and professionals can make informed decisions that directly benefit their child and family</a:t>
            </a:r>
          </a:p>
          <a:p>
            <a:pPr>
              <a:lnSpc>
                <a:spcPct val="150000"/>
              </a:lnSpc>
            </a:pPr>
            <a:r>
              <a:rPr lang="en-US" dirty="0"/>
              <a:t>Evidence-based practices require attention to local circumstances, consumer values, and knowledge about the child and their families (</a:t>
            </a:r>
            <a:r>
              <a:rPr lang="en-US" dirty="0" err="1"/>
              <a:t>Buysse</a:t>
            </a:r>
            <a:r>
              <a:rPr lang="en-US" dirty="0"/>
              <a:t> et al., 2016)</a:t>
            </a:r>
          </a:p>
          <a:p>
            <a:pPr marL="0" indent="0">
              <a:buNone/>
            </a:pPr>
            <a:endParaRPr lang="en-US" dirty="0"/>
          </a:p>
        </p:txBody>
      </p:sp>
    </p:spTree>
    <p:custDataLst>
      <p:tags r:id="rId1"/>
    </p:custDataLst>
    <p:extLst>
      <p:ext uri="{BB962C8B-B14F-4D97-AF65-F5344CB8AC3E}">
        <p14:creationId xmlns:p14="http://schemas.microsoft.com/office/powerpoint/2010/main" val="2236687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1675"/>
            <a:ext cx="7886700" cy="1325563"/>
          </a:xfrm>
        </p:spPr>
        <p:txBody>
          <a:bodyPr>
            <a:normAutofit/>
          </a:bodyPr>
          <a:lstStyle/>
          <a:p>
            <a:pPr algn="ctr"/>
            <a:r>
              <a:rPr lang="en-US" sz="3600" dirty="0"/>
              <a:t>The Power of Coaching</a:t>
            </a:r>
          </a:p>
        </p:txBody>
      </p:sp>
      <p:sp>
        <p:nvSpPr>
          <p:cNvPr id="7" name="TextBox 6"/>
          <p:cNvSpPr txBox="1"/>
          <p:nvPr/>
        </p:nvSpPr>
        <p:spPr>
          <a:xfrm>
            <a:off x="852805" y="5658395"/>
            <a:ext cx="7438390" cy="276999"/>
          </a:xfrm>
          <a:prstGeom prst="rect">
            <a:avLst/>
          </a:prstGeom>
          <a:noFill/>
        </p:spPr>
        <p:txBody>
          <a:bodyPr wrap="square" rtlCol="0">
            <a:spAutoFit/>
          </a:bodyPr>
          <a:lstStyle/>
          <a:p>
            <a:pPr algn="ctr"/>
            <a:r>
              <a:rPr lang="en-US" sz="1200" dirty="0">
                <a:hlinkClick r:id="rId4"/>
              </a:rPr>
              <a:t>https://vimeo.com/showcase/3896061/video/184931075</a:t>
            </a:r>
            <a:r>
              <a:rPr lang="en-US" sz="1200" dirty="0"/>
              <a:t> </a:t>
            </a:r>
          </a:p>
        </p:txBody>
      </p:sp>
      <p:pic>
        <p:nvPicPr>
          <p:cNvPr id="3" name="Picture 2">
            <a:hlinkClick r:id="rId4"/>
          </p:cNvPr>
          <p:cNvPicPr>
            <a:picLocks noChangeAspect="1"/>
          </p:cNvPicPr>
          <p:nvPr/>
        </p:nvPicPr>
        <p:blipFill>
          <a:blip r:embed="rId5"/>
          <a:stretch>
            <a:fillRect/>
          </a:stretch>
        </p:blipFill>
        <p:spPr>
          <a:xfrm>
            <a:off x="869443" y="1397238"/>
            <a:ext cx="7405114" cy="4114800"/>
          </a:xfrm>
          <a:prstGeom prst="rect">
            <a:avLst/>
          </a:prstGeom>
        </p:spPr>
      </p:pic>
    </p:spTree>
    <p:custDataLst>
      <p:tags r:id="rId1"/>
    </p:custDataLst>
    <p:extLst>
      <p:ext uri="{BB962C8B-B14F-4D97-AF65-F5344CB8AC3E}">
        <p14:creationId xmlns:p14="http://schemas.microsoft.com/office/powerpoint/2010/main" val="4033895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What is Coaching? </a:t>
            </a:r>
          </a:p>
        </p:txBody>
      </p:sp>
      <p:sp>
        <p:nvSpPr>
          <p:cNvPr id="3" name="Content Placeholder 2"/>
          <p:cNvSpPr>
            <a:spLocks noGrp="1"/>
          </p:cNvSpPr>
          <p:nvPr>
            <p:ph idx="1"/>
          </p:nvPr>
        </p:nvSpPr>
        <p:spPr>
          <a:xfrm>
            <a:off x="628650" y="1543523"/>
            <a:ext cx="7886700" cy="4351338"/>
          </a:xfrm>
        </p:spPr>
        <p:txBody>
          <a:bodyPr>
            <a:normAutofit lnSpcReduction="10000"/>
          </a:bodyPr>
          <a:lstStyle/>
          <a:p>
            <a:pPr>
              <a:lnSpc>
                <a:spcPct val="150000"/>
              </a:lnSpc>
            </a:pPr>
            <a:r>
              <a:rPr lang="en-US" dirty="0"/>
              <a:t>“An adult learning strategy in which the coach promotes the learner’s ability to reflect on his or her actions as a means to determine the effectiveness of an action or practice and develop a plan for refinement  and use of the action in immediate and future situations.” (Rush &amp; Shelden, 2005, p. 3)</a:t>
            </a:r>
          </a:p>
        </p:txBody>
      </p:sp>
    </p:spTree>
    <p:custDataLst>
      <p:tags r:id="rId1"/>
    </p:custDataLst>
    <p:extLst>
      <p:ext uri="{BB962C8B-B14F-4D97-AF65-F5344CB8AC3E}">
        <p14:creationId xmlns:p14="http://schemas.microsoft.com/office/powerpoint/2010/main" val="1965103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5 Characteristics of Coaching</a:t>
            </a:r>
          </a:p>
        </p:txBody>
      </p:sp>
      <p:sp>
        <p:nvSpPr>
          <p:cNvPr id="3" name="Content Placeholder 2"/>
          <p:cNvSpPr>
            <a:spLocks noGrp="1"/>
          </p:cNvSpPr>
          <p:nvPr>
            <p:ph idx="1"/>
          </p:nvPr>
        </p:nvSpPr>
        <p:spPr/>
        <p:txBody>
          <a:bodyPr/>
          <a:lstStyle/>
          <a:p>
            <a:pPr marL="514350" indent="-514350">
              <a:lnSpc>
                <a:spcPct val="150000"/>
              </a:lnSpc>
              <a:buFont typeface="+mj-lt"/>
              <a:buAutoNum type="arabicPeriod"/>
            </a:pPr>
            <a:r>
              <a:rPr lang="en-US" dirty="0"/>
              <a:t>Joint Planning</a:t>
            </a:r>
          </a:p>
          <a:p>
            <a:pPr marL="514350" indent="-514350">
              <a:lnSpc>
                <a:spcPct val="150000"/>
              </a:lnSpc>
              <a:buFont typeface="+mj-lt"/>
              <a:buAutoNum type="arabicPeriod"/>
            </a:pPr>
            <a:r>
              <a:rPr lang="en-US" dirty="0"/>
              <a:t>Observation</a:t>
            </a:r>
          </a:p>
          <a:p>
            <a:pPr marL="514350" indent="-514350">
              <a:lnSpc>
                <a:spcPct val="150000"/>
              </a:lnSpc>
              <a:buFont typeface="+mj-lt"/>
              <a:buAutoNum type="arabicPeriod"/>
            </a:pPr>
            <a:r>
              <a:rPr lang="en-US" dirty="0"/>
              <a:t>Action/Practice</a:t>
            </a:r>
          </a:p>
          <a:p>
            <a:pPr marL="514350" indent="-514350">
              <a:lnSpc>
                <a:spcPct val="150000"/>
              </a:lnSpc>
              <a:buFont typeface="+mj-lt"/>
              <a:buAutoNum type="arabicPeriod"/>
            </a:pPr>
            <a:r>
              <a:rPr lang="en-US" dirty="0"/>
              <a:t>Reflection </a:t>
            </a:r>
          </a:p>
          <a:p>
            <a:pPr marL="514350" indent="-514350">
              <a:lnSpc>
                <a:spcPct val="150000"/>
              </a:lnSpc>
              <a:buFont typeface="+mj-lt"/>
              <a:buAutoNum type="arabicPeriod"/>
            </a:pPr>
            <a:r>
              <a:rPr lang="en-US" dirty="0"/>
              <a:t>Feedback</a:t>
            </a:r>
          </a:p>
        </p:txBody>
      </p:sp>
    </p:spTree>
    <p:custDataLst>
      <p:tags r:id="rId1"/>
    </p:custDataLst>
    <p:extLst>
      <p:ext uri="{BB962C8B-B14F-4D97-AF65-F5344CB8AC3E}">
        <p14:creationId xmlns:p14="http://schemas.microsoft.com/office/powerpoint/2010/main" val="20463065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3"/>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35634</TotalTime>
  <Words>2347</Words>
  <Application>Microsoft Office PowerPoint</Application>
  <PresentationFormat>On-screen Show (4:3)</PresentationFormat>
  <Paragraphs>192</Paragraphs>
  <Slides>24</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2_Office Theme</vt:lpstr>
      <vt:lpstr>Collaboration and Teaming</vt:lpstr>
      <vt:lpstr>Standard 3</vt:lpstr>
      <vt:lpstr>Component: 3.2</vt:lpstr>
      <vt:lpstr>Objectives</vt:lpstr>
      <vt:lpstr>Evidence-Based Collaboration</vt:lpstr>
      <vt:lpstr>Evidence-Based Collaboration</vt:lpstr>
      <vt:lpstr>The Power of Coaching</vt:lpstr>
      <vt:lpstr>What is Coaching? </vt:lpstr>
      <vt:lpstr>5 Characteristics of Coaching</vt:lpstr>
      <vt:lpstr>Joint Planning</vt:lpstr>
      <vt:lpstr>Joint Planning Example </vt:lpstr>
      <vt:lpstr>Observation</vt:lpstr>
      <vt:lpstr>Action/Practice</vt:lpstr>
      <vt:lpstr>Reflection</vt:lpstr>
      <vt:lpstr>Feedback</vt:lpstr>
      <vt:lpstr>Feedback video</vt:lpstr>
      <vt:lpstr>Coaching Myths &amp; Misconceptions</vt:lpstr>
      <vt:lpstr>Video: Coaching Myths &amp; Misconceptions</vt:lpstr>
      <vt:lpstr>Implementation Fidelity</vt:lpstr>
      <vt:lpstr>Cross-Disciplinary Coaching</vt:lpstr>
      <vt:lpstr>Culturally Responsive Coaching </vt:lpstr>
      <vt:lpstr>Coaching Strategies</vt:lpstr>
      <vt:lpstr>References</vt:lpstr>
      <vt:lpstr>PowerPoint Presentation</vt:lpstr>
    </vt:vector>
  </TitlesOfParts>
  <Company>UConn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Practices and Significant Findings Constituting the Focus of Investigation</dc:title>
  <dc:creator>Bruder,Mary Elizabeth</dc:creator>
  <cp:lastModifiedBy>Darla Gundler</cp:lastModifiedBy>
  <cp:revision>540</cp:revision>
  <dcterms:created xsi:type="dcterms:W3CDTF">2019-01-16T15:23:53Z</dcterms:created>
  <dcterms:modified xsi:type="dcterms:W3CDTF">2023-09-14T20:39:12Z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FDF1F566-2417-4DB5-BB82-9661EDFE8720</vt:lpwstr>
  </property>
  <property fmtid="{D5CDD505-2E9C-101B-9397-08002B2CF9AE}" pid="3" name="ArticulatePath">
    <vt:lpwstr>Standard 3.2</vt:lpwstr>
  </property>
</Properties>
</file>