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3" r:id="rId19"/>
    <p:sldId id="273" r:id="rId20"/>
    <p:sldId id="274" r:id="rId21"/>
    <p:sldId id="275" r:id="rId22"/>
    <p:sldId id="281" r:id="rId23"/>
    <p:sldId id="282" r:id="rId24"/>
    <p:sldId id="284" r:id="rId25"/>
    <p:sldId id="278" r:id="rId26"/>
    <p:sldId id="279" r:id="rId27"/>
    <p:sldId id="285"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1" roundtripDataSignature="AMtx7mgOaq8jSMwXaKL/TvWiyCSaoxXNw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2984" autoAdjust="0"/>
  </p:normalViewPr>
  <p:slideViewPr>
    <p:cSldViewPr snapToGrid="0">
      <p:cViewPr varScale="1">
        <p:scale>
          <a:sx n="82" d="100"/>
          <a:sy n="82" d="100"/>
        </p:scale>
        <p:origin x="209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connectmodules.dec-sped.org/connect-modules/resources/videos/video-2-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journals.sagepub.com/doi/pdf/10.1177/0271121408320348"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s://connectmodules.dec-sped.org/connect-modules/learners/module-4/step-3/a-definition/"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journals.lww.com/iycjournal/Fulltext/2020/01000/A_Review_of_Problem_Solving_and_Reflection_as.4.aspx"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connectmodules.dec-sped.org/connect-modules/resources/videos/video-2-2/" TargetMode="External"/><Relationship Id="rId5" Type="http://schemas.openxmlformats.org/officeDocument/2006/relationships/hyperlink" Target="https://connectmodules.dec-sped.org/connect-modules/learners/module-4/" TargetMode="External"/><Relationship Id="rId4" Type="http://schemas.openxmlformats.org/officeDocument/2006/relationships/hyperlink" Target="https://connectmodules.dec-sped.org/connect-modules/learners/module-4/step-3/a-definitio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dirty="0"/>
              <a:t>Trust: families have the information they need, confidentiality is ensured, and they feel they have permission to disagree with providers</a:t>
            </a:r>
            <a:endParaRPr dirty="0"/>
          </a:p>
          <a:p>
            <a:pPr marL="0" lvl="0" indent="0" algn="l" rtl="0">
              <a:lnSpc>
                <a:spcPct val="150000"/>
              </a:lnSpc>
              <a:spcBef>
                <a:spcPts val="0"/>
              </a:spcBef>
              <a:spcAft>
                <a:spcPts val="0"/>
              </a:spcAft>
              <a:buNone/>
            </a:pPr>
            <a:r>
              <a:rPr lang="en-US" dirty="0"/>
              <a:t>Communication: Space is created for families to share their stories, dreams, and priorities, and information is shared without jargon at every step </a:t>
            </a:r>
            <a:endParaRPr dirty="0"/>
          </a:p>
          <a:p>
            <a:pPr marL="0" lvl="0" indent="0" algn="l" rtl="0">
              <a:lnSpc>
                <a:spcPct val="150000"/>
              </a:lnSpc>
              <a:spcBef>
                <a:spcPts val="0"/>
              </a:spcBef>
              <a:spcAft>
                <a:spcPts val="0"/>
              </a:spcAft>
              <a:buNone/>
            </a:pPr>
            <a:r>
              <a:rPr lang="en-US" dirty="0"/>
              <a:t>Respect: meetings are scheduled when it is convenient to families, family perspective is invited and honored at every step</a:t>
            </a:r>
            <a:endParaRPr dirty="0"/>
          </a:p>
          <a:p>
            <a:pPr marL="0" lvl="0" indent="0" algn="l" rtl="0">
              <a:spcBef>
                <a:spcPts val="0"/>
              </a:spcBef>
              <a:spcAft>
                <a:spcPts val="0"/>
              </a:spcAft>
              <a:buNone/>
            </a:pPr>
            <a:endParaRPr dirty="0"/>
          </a:p>
        </p:txBody>
      </p:sp>
      <p:sp>
        <p:nvSpPr>
          <p:cNvPr id="195" name="Google Shape;195;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800" b="1" dirty="0">
                <a:effectLst/>
                <a:latin typeface="Calibri" panose="020F0502020204030204" pitchFamily="34" charset="0"/>
                <a:ea typeface="Calibri" panose="020F0502020204030204" pitchFamily="34" charset="0"/>
              </a:rPr>
              <a:t>Advocacy</a:t>
            </a:r>
            <a:r>
              <a:rPr lang="en-US" sz="1800" dirty="0">
                <a:effectLst/>
                <a:latin typeface="Calibri" panose="020F0502020204030204" pitchFamily="34" charset="0"/>
                <a:ea typeface="Calibri" panose="020F0502020204030204" pitchFamily="34" charset="0"/>
              </a:rPr>
              <a:t>: Facilitator can address how families are notified by EI/ECSE </a:t>
            </a:r>
            <a:r>
              <a:rPr lang="en-US" sz="1800" u="sng" dirty="0">
                <a:effectLst/>
                <a:latin typeface="Calibri" panose="020F0502020204030204" pitchFamily="34" charset="0"/>
                <a:ea typeface="Calibri" panose="020F0502020204030204" pitchFamily="34" charset="0"/>
              </a:rPr>
              <a:t>PRIOR</a:t>
            </a:r>
            <a:r>
              <a:rPr lang="en-US" sz="1800" dirty="0">
                <a:effectLst/>
                <a:latin typeface="Calibri" panose="020F0502020204030204" pitchFamily="34" charset="0"/>
                <a:ea typeface="Calibri" panose="020F0502020204030204" pitchFamily="34" charset="0"/>
              </a:rPr>
              <a:t> to evaluation and planning meetings, enabling families to have a choice on who they want to invite, to these meeting with them.</a:t>
            </a:r>
            <a:endParaRPr dirty="0"/>
          </a:p>
        </p:txBody>
      </p:sp>
      <p:sp>
        <p:nvSpPr>
          <p:cNvPr id="201" name="Google Shape;201;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can use the link to access in-depth information about family centered practices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https://www2.ed.gov/policy/gen/guid/fpco/ferpa/index.html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See:  </a:t>
            </a:r>
            <a:r>
              <a:rPr lang="en-US" sz="1200" b="0" i="0" dirty="0" err="1">
                <a:solidFill>
                  <a:schemeClr val="dk1"/>
                </a:solidFill>
                <a:latin typeface="Calibri"/>
                <a:ea typeface="Calibri"/>
                <a:cs typeface="Calibri"/>
                <a:sym typeface="Calibri"/>
              </a:rPr>
              <a:t>Bezdek</a:t>
            </a:r>
            <a:r>
              <a:rPr lang="en-US" sz="1200" b="0" i="0" dirty="0">
                <a:solidFill>
                  <a:schemeClr val="dk1"/>
                </a:solidFill>
                <a:latin typeface="Calibri"/>
                <a:ea typeface="Calibri"/>
                <a:cs typeface="Calibri"/>
                <a:sym typeface="Calibri"/>
              </a:rPr>
              <a:t>, J., Summers, J. A., &amp; Turnbull, A. (2010). Professionals’ attitudes on partnering with families of children and youth with disabilities. </a:t>
            </a:r>
            <a:r>
              <a:rPr lang="en-US" sz="1200" b="0" i="1" dirty="0">
                <a:solidFill>
                  <a:schemeClr val="dk1"/>
                </a:solidFill>
                <a:latin typeface="Calibri"/>
                <a:ea typeface="Calibri"/>
                <a:cs typeface="Calibri"/>
                <a:sym typeface="Calibri"/>
              </a:rPr>
              <a:t>Education and Training in Autism and Developmental Disabilities, 45</a:t>
            </a:r>
            <a:r>
              <a:rPr lang="en-US" sz="1200" b="0" i="0" dirty="0">
                <a:solidFill>
                  <a:schemeClr val="dk1"/>
                </a:solidFill>
                <a:latin typeface="Calibri"/>
                <a:ea typeface="Calibri"/>
                <a:cs typeface="Calibri"/>
                <a:sym typeface="Calibri"/>
              </a:rPr>
              <a:t>(3), 356-365</a:t>
            </a:r>
            <a:endParaRPr dirty="0"/>
          </a:p>
        </p:txBody>
      </p:sp>
      <p:sp>
        <p:nvSpPr>
          <p:cNvPr id="214" name="Google Shape;214;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We expect all children – of all abilities – to be a fully-included member of their communities and culture, and best-practice assessment makes the barriers to being included visible</a:t>
            </a:r>
            <a:endParaRPr/>
          </a:p>
          <a:p>
            <a:pPr marL="0" lvl="0" indent="0" algn="l" rtl="0">
              <a:spcBef>
                <a:spcPts val="0"/>
              </a:spcBef>
              <a:spcAft>
                <a:spcPts val="0"/>
              </a:spcAft>
              <a:buNone/>
            </a:pPr>
            <a:endParaRPr/>
          </a:p>
          <a:p>
            <a:pPr marL="0" lvl="0" indent="0" algn="l" rtl="0">
              <a:spcBef>
                <a:spcPts val="0"/>
              </a:spcBef>
              <a:spcAft>
                <a:spcPts val="0"/>
              </a:spcAft>
              <a:buNone/>
            </a:pPr>
            <a:r>
              <a:rPr lang="en-US"/>
              <a:t>Views the child as fundamentally competent (not flawed or broken)</a:t>
            </a:r>
            <a:endParaRPr/>
          </a:p>
          <a:p>
            <a:pPr marL="0" lvl="0" indent="0" algn="l" rtl="0">
              <a:spcBef>
                <a:spcPts val="0"/>
              </a:spcBef>
              <a:spcAft>
                <a:spcPts val="0"/>
              </a:spcAft>
              <a:buNone/>
            </a:pPr>
            <a:r>
              <a:rPr lang="en-US"/>
              <a:t>Delays are described from a standpoint  of competence</a:t>
            </a:r>
            <a:endParaRPr/>
          </a:p>
          <a:p>
            <a:pPr marL="0" lvl="0" indent="0" algn="l" rtl="0">
              <a:spcBef>
                <a:spcPts val="0"/>
              </a:spcBef>
              <a:spcAft>
                <a:spcPts val="0"/>
              </a:spcAft>
              <a:buNone/>
            </a:pPr>
            <a:r>
              <a:rPr lang="en-US"/>
              <a:t>Intervention presented as a means to promote optimal functioning geared to quality-of-life outcomes, not to erase characteristics that are part of who they are</a:t>
            </a:r>
            <a:endParaRPr/>
          </a:p>
          <a:p>
            <a:pPr marL="0" lvl="0" indent="0" algn="l" rtl="0">
              <a:spcBef>
                <a:spcPts val="0"/>
              </a:spcBef>
              <a:spcAft>
                <a:spcPts val="0"/>
              </a:spcAft>
              <a:buNone/>
            </a:pPr>
            <a:r>
              <a:rPr lang="en-US"/>
              <a:t>Adapted for language and culture of family</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a:t>See: Towle, P., Farrell, A.F., Vitalone-Raccaro, N. </a:t>
            </a:r>
            <a:r>
              <a:rPr lang="en-US" i="1"/>
              <a:t>Early Intervention Evaluation Reports: Guidelines for Writing User-Friendly and Strength-Based Assessments</a:t>
            </a:r>
            <a:r>
              <a:rPr lang="en-US"/>
              <a:t>. Zero to Three, 2008</a:t>
            </a:r>
            <a:endParaRPr/>
          </a:p>
          <a:p>
            <a:pPr marL="0" lvl="0" indent="0" algn="l" rtl="0">
              <a:spcBef>
                <a:spcPts val="0"/>
              </a:spcBef>
              <a:spcAft>
                <a:spcPts val="0"/>
              </a:spcAft>
              <a:buNone/>
            </a:pPr>
            <a:endParaRPr/>
          </a:p>
        </p:txBody>
      </p:sp>
      <p:sp>
        <p:nvSpPr>
          <p:cNvPr id="221" name="Google Shape;221;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Defining roles – which provider will take the lead, and how will other providers support the plan? Might those roles change over time?</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Depending on the service model you are using, you may need to brainstorm as a team about the best way to keep the family central to how that services are being provided in a clear and integrated way.</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Exchanging information – obtaining consent to share information across Team membership as approved of by the family. Team members may want to create a contact list with email, phone/text information, preferred method of communication, and best times to contact for sharing out with each other and with the family after consent is obtained. </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
        <p:nvSpPr>
          <p:cNvPr id="235" name="Google Shape;235;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What kind of supports may be needed for families right away, sometimes even before the learn how to use intervention strategies? What supports from professionals did you note being provided or discussed in this video?</a:t>
            </a:r>
            <a:endParaRPr dirty="0"/>
          </a:p>
          <a:p>
            <a:pPr marL="0" lvl="0" indent="0" algn="l" rtl="0">
              <a:spcBef>
                <a:spcPts val="0"/>
              </a:spcBef>
              <a:spcAft>
                <a:spcPts val="0"/>
              </a:spcAft>
              <a:buNone/>
            </a:pPr>
            <a:r>
              <a:rPr lang="en-US" dirty="0"/>
              <a:t>How will clear information, access to support and other resources positively impact family well-being and positive changes in child development?</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https://eclkc.ohs.acf.hhs.gov/children-disabilities/specialquest-multimedia-training-library/session-3-when-concerns-arise-learning-families-experiences </a:t>
            </a:r>
          </a:p>
          <a:p>
            <a:pPr marL="0" lvl="0" indent="0" algn="l" rtl="0">
              <a:spcBef>
                <a:spcPts val="0"/>
              </a:spcBef>
              <a:spcAft>
                <a:spcPts val="0"/>
              </a:spcAft>
              <a:buNone/>
            </a:pPr>
            <a:r>
              <a:rPr lang="en-US" sz="1200" b="0" i="0" u="none" strike="noStrike" cap="none" dirty="0">
                <a:solidFill>
                  <a:schemeClr val="dk1"/>
                </a:solidFill>
                <a:effectLst/>
                <a:latin typeface="Calibri"/>
                <a:ea typeface="Calibri"/>
                <a:cs typeface="Calibri"/>
                <a:sym typeface="Calibri"/>
              </a:rPr>
              <a:t>https://view.vzaar.com/5598910/player?apiOn=true&amp;GAOn=true  </a:t>
            </a:r>
            <a:endParaRPr dirty="0"/>
          </a:p>
        </p:txBody>
      </p:sp>
      <p:sp>
        <p:nvSpPr>
          <p:cNvPr id="242" name="Google Shape;242;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cap="none" dirty="0">
                <a:solidFill>
                  <a:schemeClr val="dk1"/>
                </a:solidFill>
                <a:effectLst/>
                <a:latin typeface="Calibri"/>
                <a:ea typeface="Calibri"/>
                <a:cs typeface="Calibri"/>
                <a:sym typeface="Calibri"/>
              </a:rPr>
              <a:t>https://view.vzaar.com/5598910/player?apiOn=true&amp;GAOn=true</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77509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Service provider as the “consultant” to the parent/caregiver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 parent as the “teacher” to the child</a:t>
            </a:r>
            <a:endParaRPr dirty="0"/>
          </a:p>
        </p:txBody>
      </p:sp>
      <p:sp>
        <p:nvSpPr>
          <p:cNvPr id="249" name="Google Shape;249;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Joint planning: Conversation between practitioner and adult caregivers/teachers to discuss how learned strategies can be embedded into activities or routines during or between intervention sessions.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Information sharing: Practitioner and the caregiver share comments and questions with each other related to early intervention as well as child/family outcomes, concerns, and priorities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Observation: Practitioner observes the caregiver without providing any suggestions or feedback.</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Direct teaching: Practitioner provides the caregiver with new information and explicit explanations of intervention strategies, child development, and how/why to embed specific strategies. Information is presented verbally or through print and/or video.</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Demonstration and modeling: Practitioner models intervention strategies for the caregiver - provides simultaneous narration to support the caregiver's understanding.</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Practice: The caregiver practices using intervention strategies with the child and receives guidance and feedback from the practitioner. Practice may include recommendations and suggestions from the practitioner (guided practice) or opportunities for independence with feedback provided after the practice opportunity (caregiver practice).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Feedback: Practitioner offers feedback related to caregiver's intervention strategy use or the child's response.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Problem solving: Practitioner and caregiver identify problems and discuss how to improve interactions, caregiver strategy use, and child responses by identifying changes that could be made in future practice opportunities.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Reflection: Practitioner and caregiver evaluate what went well or what was challenging focusing on thoughts or feelings related to the intervention and child progress.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sz="1200" b="0" i="0" dirty="0" err="1">
                <a:solidFill>
                  <a:schemeClr val="dk1"/>
                </a:solidFill>
                <a:latin typeface="Calibri"/>
                <a:ea typeface="Calibri"/>
                <a:cs typeface="Calibri"/>
                <a:sym typeface="Calibri"/>
              </a:rPr>
              <a:t>Lorio</a:t>
            </a:r>
            <a:r>
              <a:rPr lang="en-US" sz="1200" b="0" i="0" dirty="0">
                <a:solidFill>
                  <a:schemeClr val="dk1"/>
                </a:solidFill>
                <a:latin typeface="Calibri"/>
                <a:ea typeface="Calibri"/>
                <a:cs typeface="Calibri"/>
                <a:sym typeface="Calibri"/>
              </a:rPr>
              <a:t>, Ciera M. PhD, CCC-SLP; Romano, Mollie PhD, CCC-SLP; Woods, Juliann J. PhD, CCC-SLP; Brown, Jennifer PhD, CCC-SLP A Review of Problem Solving and Reflection as Caregiver Coaching Strategies in Early Intervention, Infants &amp; Young Children: January/March 2020 - Volume 33 - Issue 1 - p 35-70 </a:t>
            </a:r>
            <a:r>
              <a:rPr lang="en-US" sz="1200" b="0" i="0" dirty="0" err="1">
                <a:solidFill>
                  <a:schemeClr val="dk1"/>
                </a:solidFill>
                <a:latin typeface="Calibri"/>
                <a:ea typeface="Calibri"/>
                <a:cs typeface="Calibri"/>
                <a:sym typeface="Calibri"/>
              </a:rPr>
              <a:t>doi</a:t>
            </a:r>
            <a:r>
              <a:rPr lang="en-US" sz="1200" b="0" i="0" dirty="0">
                <a:solidFill>
                  <a:schemeClr val="dk1"/>
                </a:solidFill>
                <a:latin typeface="Calibri"/>
                <a:ea typeface="Calibri"/>
                <a:cs typeface="Calibri"/>
                <a:sym typeface="Calibri"/>
              </a:rPr>
              <a:t>: 10.1097/IYC.0000000000000156</a:t>
            </a:r>
            <a:endParaRPr dirty="0"/>
          </a:p>
        </p:txBody>
      </p:sp>
      <p:sp>
        <p:nvSpPr>
          <p:cNvPr id="256" name="Google Shape;256;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Transitions occur at multiple points from 0-8. Discuss transition from Hospital to Home, Horizontal Transitions such as from child care to</a:t>
            </a:r>
            <a:endParaRPr dirty="0"/>
          </a:p>
          <a:p>
            <a:pPr marL="0" lvl="0" indent="0" algn="l" rtl="0">
              <a:spcBef>
                <a:spcPts val="0"/>
              </a:spcBef>
              <a:spcAft>
                <a:spcPts val="0"/>
              </a:spcAft>
              <a:buNone/>
            </a:pPr>
            <a:r>
              <a:rPr lang="en-US" dirty="0"/>
              <a:t>public school program and back to child care, Transition at Age 3, Preschool to Kindergarten, etc.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Other transitions to discuss as possible areas of support: change in family structure (new sibling, divorce);new provider/teacher, etc. </a:t>
            </a:r>
            <a:endParaRPr dirty="0"/>
          </a:p>
        </p:txBody>
      </p:sp>
      <p:sp>
        <p:nvSpPr>
          <p:cNvPr id="263" name="Google Shape;263;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Discussion as to why Family Centered Transition Practices are important</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27846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https://connectmodules.dec-sped.org/connect-modules/resources/videos/video-2-2/</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57242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Video 2.2: The family's viewpoint - Connect Modules (dec-sped.org)</a:t>
            </a:r>
            <a:r>
              <a:rPr lang="en-US" dirty="0"/>
              <a:t> https://connectmodules.dec-sped.org/connect-modules/resources/videos/video-2-2/</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308517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i="0" dirty="0">
                <a:solidFill>
                  <a:srgbClr val="222222"/>
                </a:solidFill>
                <a:effectLst/>
                <a:latin typeface="Arial" panose="020B0604020202020204" pitchFamily="34" charset="0"/>
              </a:rPr>
              <a:t>Bronfenbrenner, U. (1961). Toward a theoretical model for the analysis of parent-child relationships in a social context. </a:t>
            </a:r>
            <a:r>
              <a:rPr lang="en-US" b="0" i="1" dirty="0">
                <a:solidFill>
                  <a:srgbClr val="222222"/>
                </a:solidFill>
                <a:effectLst/>
                <a:latin typeface="Arial" panose="020B0604020202020204" pitchFamily="34" charset="0"/>
              </a:rPr>
              <a:t>Parental attitudes and child behavior</a:t>
            </a:r>
            <a:r>
              <a:rPr lang="en-US" b="0" i="0" dirty="0">
                <a:solidFill>
                  <a:srgbClr val="222222"/>
                </a:solidFill>
                <a:effectLst/>
                <a:latin typeface="Arial" panose="020B0604020202020204" pitchFamily="34" charset="0"/>
              </a:rPr>
              <a:t>, 90-108.</a:t>
            </a:r>
          </a:p>
          <a:p>
            <a:pPr marL="0" marR="0" lvl="0" indent="0" algn="l" rtl="0">
              <a:lnSpc>
                <a:spcPct val="100000"/>
              </a:lnSpc>
              <a:spcBef>
                <a:spcPts val="0"/>
              </a:spcBef>
              <a:spcAft>
                <a:spcPts val="0"/>
              </a:spcAft>
              <a:buClr>
                <a:schemeClr val="dk1"/>
              </a:buClr>
              <a:buSzPts val="1200"/>
              <a:buFont typeface="Calibri"/>
              <a:buNone/>
            </a:pPr>
            <a:endParaRPr lang="en-US" dirty="0">
              <a:hlinkClick r:id="rId3"/>
            </a:endParaRPr>
          </a:p>
          <a:p>
            <a:pPr marL="0" marR="0" lvl="0" indent="0" algn="l" rtl="0">
              <a:lnSpc>
                <a:spcPct val="100000"/>
              </a:lnSpc>
              <a:spcBef>
                <a:spcPts val="0"/>
              </a:spcBef>
              <a:spcAft>
                <a:spcPts val="0"/>
              </a:spcAft>
              <a:buClr>
                <a:schemeClr val="dk1"/>
              </a:buClr>
              <a:buSzPts val="1200"/>
              <a:buFont typeface="Calibri"/>
              <a:buNone/>
            </a:pPr>
            <a:r>
              <a:rPr lang="en-US" dirty="0">
                <a:hlinkClick r:id="rId3"/>
              </a:rPr>
              <a:t>Rates of Part C Eligibility for Young Children Investigated by Child Welfare (sagepub.com)</a:t>
            </a:r>
            <a:endParaRPr lang="en-US" dirty="0"/>
          </a:p>
          <a:p>
            <a:pPr marL="0" marR="0" lvl="0" indent="0" algn="l" rtl="0">
              <a:lnSpc>
                <a:spcPct val="100000"/>
              </a:lnSpc>
              <a:spcBef>
                <a:spcPts val="0"/>
              </a:spcBef>
              <a:spcAft>
                <a:spcPts val="0"/>
              </a:spcAft>
              <a:buClr>
                <a:schemeClr val="dk1"/>
              </a:buClr>
              <a:buSzPts val="1200"/>
              <a:buFont typeface="Calibri"/>
              <a:buNone/>
            </a:pPr>
            <a:r>
              <a:rPr lang="en-US" dirty="0"/>
              <a:t>https://journals.sagepub.com/doi/pdf/10.1177/0271121408320348</a:t>
            </a:r>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dirty="0"/>
              <a:t>The Center to Mobilize Early Childhood Knowledge (CONNECT) and the Division for Early Childhood (DEC) Modules: </a:t>
            </a:r>
            <a:r>
              <a:rPr lang="en-US" u="sng" dirty="0">
                <a:solidFill>
                  <a:schemeClr val="hlink"/>
                </a:solidFill>
                <a:hlinkClick r:id="rId4"/>
              </a:rPr>
              <a:t>Module 4 – Family-Professional Partnerships</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https://connectmodules.dec-sped.org/connect-modules/learners/module-4/ </a:t>
            </a:r>
            <a:endParaRPr dirty="0"/>
          </a:p>
        </p:txBody>
      </p:sp>
      <p:sp>
        <p:nvSpPr>
          <p:cNvPr id="283" name="Google Shape;283;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9" name="Google Shape;289;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https://connectmodules.dec-sped.org/connect-modules/learners/module-4/step-3/a-definition/ </a:t>
            </a:r>
          </a:p>
          <a:p>
            <a:pPr marL="0" lvl="0" indent="0" algn="l" rtl="0">
              <a:spcBef>
                <a:spcPts val="0"/>
              </a:spcBef>
              <a:spcAft>
                <a:spcPts val="0"/>
              </a:spcAft>
              <a:buNone/>
            </a:pPr>
            <a:r>
              <a:rPr lang="en-US" dirty="0"/>
              <a:t>https://connectmodules.dec-sped.org/connect-modules/resources/videos/video-2-2/</a:t>
            </a:r>
          </a:p>
          <a:p>
            <a:pPr marL="0" lvl="0" indent="0" algn="l" rtl="0">
              <a:spcBef>
                <a:spcPts val="0"/>
              </a:spcBef>
              <a:spcAft>
                <a:spcPts val="0"/>
              </a:spcAft>
              <a:buNone/>
            </a:pPr>
            <a:r>
              <a:rPr lang="en-US" dirty="0">
                <a:hlinkClick r:id="rId3"/>
              </a:rPr>
              <a:t>A Review of Problem Solving and Reflection as Caregiver </a:t>
            </a:r>
            <a:r>
              <a:rPr lang="en-US" dirty="0" err="1">
                <a:hlinkClick r:id="rId3"/>
              </a:rPr>
              <a:t>Coac</a:t>
            </a:r>
            <a:r>
              <a:rPr lang="en-US" dirty="0">
                <a:hlinkClick r:id="rId3"/>
              </a:rPr>
              <a:t>... : Infants &amp; Young Children (lww.com)</a:t>
            </a:r>
            <a:r>
              <a:rPr lang="en-US" dirty="0"/>
              <a:t> </a:t>
            </a:r>
          </a:p>
          <a:p>
            <a:pPr marL="0" lvl="0" indent="0" algn="l" rtl="0">
              <a:spcBef>
                <a:spcPts val="0"/>
              </a:spcBef>
              <a:spcAft>
                <a:spcPts val="0"/>
              </a:spcAft>
              <a:buNone/>
            </a:pPr>
            <a:r>
              <a:rPr lang="en-US" dirty="0"/>
              <a:t>https://journals.lww.com/iycjournal/Fulltext/2020/01000/A_Review_of_Problem_Solving_and_Reflection_as.4.aspx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4"/>
              </a:rPr>
              <a:t>Definition - Connect Modules (dec-sped.org)</a:t>
            </a:r>
            <a:endParaRPr lang="en-US" dirty="0"/>
          </a:p>
          <a:p>
            <a:pPr marL="0" lvl="0" indent="0" algn="l" rtl="0">
              <a:spcBef>
                <a:spcPts val="0"/>
              </a:spcBef>
              <a:spcAft>
                <a:spcPts val="0"/>
              </a:spcAft>
              <a:buNone/>
            </a:pPr>
            <a:r>
              <a:rPr lang="en-US" dirty="0"/>
              <a:t>https://connectmodules.dec-sped.org/connect-modules/learners/module-4/step-3/a-definition/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5"/>
              </a:rPr>
              <a:t>Module 4: Family-Professional Partnerships - Connect Modules (dec-sped.org)</a:t>
            </a:r>
            <a:endParaRPr lang="en-US" dirty="0"/>
          </a:p>
          <a:p>
            <a:pPr marL="0" lvl="0" indent="0" algn="l" rtl="0">
              <a:spcBef>
                <a:spcPts val="0"/>
              </a:spcBef>
              <a:spcAft>
                <a:spcPts val="0"/>
              </a:spcAft>
              <a:buNone/>
            </a:pPr>
            <a:r>
              <a:rPr lang="en-US" dirty="0"/>
              <a:t>https://connectmodules.dec-sped.org/connect-modules/learners/module-4/</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6"/>
              </a:rPr>
              <a:t>Video 2.2: The family's viewpoint - Connect Modules (dec-sped.org)</a:t>
            </a:r>
            <a:endParaRPr lang="en-US" dirty="0"/>
          </a:p>
          <a:p>
            <a:pPr marL="0" lvl="0" indent="0" algn="l" rtl="0">
              <a:spcBef>
                <a:spcPts val="0"/>
              </a:spcBef>
              <a:spcAft>
                <a:spcPts val="0"/>
              </a:spcAft>
              <a:buNone/>
            </a:pPr>
            <a:r>
              <a:rPr lang="en-US" dirty="0"/>
              <a:t>https://connectmodules.dec-sped.org/connect-modules/resources/videos/video-2-2/</a:t>
            </a:r>
          </a:p>
          <a:p>
            <a:pPr marL="0" lvl="0" indent="0" algn="l" rtl="0">
              <a:spcBef>
                <a:spcPts val="0"/>
              </a:spcBef>
              <a:spcAft>
                <a:spcPts val="0"/>
              </a:spcAft>
              <a:buNone/>
            </a:pPr>
            <a:endParaRPr dirty="0"/>
          </a:p>
        </p:txBody>
      </p:sp>
      <p:sp>
        <p:nvSpPr>
          <p:cNvPr id="290" name="Google Shape;290;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0" i="0" dirty="0">
                <a:solidFill>
                  <a:srgbClr val="222222"/>
                </a:solidFill>
                <a:effectLst/>
                <a:latin typeface="Arial" panose="020B0604020202020204" pitchFamily="34" charset="0"/>
              </a:rPr>
              <a:t>Bronfenbrenner, U. (1961). Toward a theoretical model for the analysis of parent-child relationships in a social context. </a:t>
            </a:r>
            <a:r>
              <a:rPr lang="en-US" b="0" i="1" dirty="0">
                <a:solidFill>
                  <a:srgbClr val="222222"/>
                </a:solidFill>
                <a:effectLst/>
                <a:latin typeface="Arial" panose="020B0604020202020204" pitchFamily="34" charset="0"/>
              </a:rPr>
              <a:t>Parental attitudes and child behavior</a:t>
            </a:r>
            <a:r>
              <a:rPr lang="en-US" b="0" i="0" dirty="0">
                <a:solidFill>
                  <a:srgbClr val="222222"/>
                </a:solidFill>
                <a:effectLst/>
                <a:latin typeface="Arial" panose="020B0604020202020204" pitchFamily="34" charset="0"/>
              </a:rPr>
              <a:t>, 90-108.</a:t>
            </a:r>
          </a:p>
          <a:p>
            <a:pPr marL="0" lvl="0" indent="0" algn="l" rtl="0">
              <a:lnSpc>
                <a:spcPct val="170000"/>
              </a:lnSpc>
              <a:spcBef>
                <a:spcPts val="0"/>
              </a:spcBef>
              <a:spcAft>
                <a:spcPts val="0"/>
              </a:spcAft>
              <a:buNone/>
            </a:pPr>
            <a:r>
              <a:rPr lang="en-US" b="1" dirty="0"/>
              <a:t>Children grow and learn in the context of family, </a:t>
            </a:r>
            <a:r>
              <a:rPr lang="en-US" dirty="0"/>
              <a:t>which is nested in multiple bi-directionally interacting systems (e.g., Bronfenbrenner)</a:t>
            </a:r>
            <a:endParaRPr dirty="0"/>
          </a:p>
          <a:p>
            <a:pPr marL="0" lvl="0" indent="0" algn="l" rtl="0">
              <a:lnSpc>
                <a:spcPct val="170000"/>
              </a:lnSpc>
              <a:spcBef>
                <a:spcPts val="0"/>
              </a:spcBef>
              <a:spcAft>
                <a:spcPts val="0"/>
              </a:spcAft>
              <a:buNone/>
            </a:pPr>
            <a:endParaRPr dirty="0"/>
          </a:p>
          <a:p>
            <a:pPr marL="0" lvl="0" indent="0" algn="l" rtl="0">
              <a:lnSpc>
                <a:spcPct val="170000"/>
              </a:lnSpc>
              <a:spcBef>
                <a:spcPts val="0"/>
              </a:spcBef>
              <a:spcAft>
                <a:spcPts val="0"/>
              </a:spcAft>
              <a:buNone/>
            </a:pPr>
            <a:r>
              <a:rPr lang="en-US" b="1" dirty="0"/>
              <a:t>School and community </a:t>
            </a:r>
            <a:r>
              <a:rPr lang="en-US" dirty="0"/>
              <a:t>are extended environments in which children continue to practice and expand their emerging knowledge, and skills as home and school experiences continually impact each other</a:t>
            </a:r>
            <a:endParaRPr dirty="0"/>
          </a:p>
          <a:p>
            <a:pPr marL="0" lvl="0" indent="0" algn="l" rtl="0">
              <a:lnSpc>
                <a:spcPct val="170000"/>
              </a:lnSpc>
              <a:spcBef>
                <a:spcPts val="0"/>
              </a:spcBef>
              <a:spcAft>
                <a:spcPts val="0"/>
              </a:spcAft>
              <a:buNone/>
            </a:pPr>
            <a:endParaRPr dirty="0"/>
          </a:p>
          <a:p>
            <a:pPr marL="0" lvl="0" indent="0" algn="l" rtl="0">
              <a:lnSpc>
                <a:spcPct val="170000"/>
              </a:lnSpc>
              <a:spcBef>
                <a:spcPts val="0"/>
              </a:spcBef>
              <a:spcAft>
                <a:spcPts val="0"/>
              </a:spcAft>
              <a:buNone/>
            </a:pPr>
            <a:r>
              <a:rPr lang="en-US" b="1" dirty="0"/>
              <a:t>Adult experiences in larger systems impact child learning </a:t>
            </a:r>
            <a:r>
              <a:rPr lang="en-US" dirty="0"/>
              <a:t>and development in an ongoing cycle (e.g., adult well-being, employment, health, education)</a:t>
            </a:r>
            <a:endParaRPr dirty="0"/>
          </a:p>
          <a:p>
            <a:pPr marL="0" lvl="0" indent="0" algn="l" rtl="0">
              <a:spcBef>
                <a:spcPts val="0"/>
              </a:spcBef>
              <a:spcAft>
                <a:spcPts val="0"/>
              </a:spcAft>
              <a:buNone/>
            </a:pPr>
            <a:endParaRPr dirty="0"/>
          </a:p>
        </p:txBody>
      </p:sp>
      <p:sp>
        <p:nvSpPr>
          <p:cNvPr id="161" name="Google Shape;16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National Early Childhood Technical Assistance Center, 2008</a:t>
            </a:r>
            <a:endParaRPr/>
          </a:p>
        </p:txBody>
      </p:sp>
      <p:sp>
        <p:nvSpPr>
          <p:cNvPr id="168" name="Google Shape;16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[Question includes Part B and Part C services – based on participant experiences]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Support discussion that families may feel like they and their children are being judged – they may have had other interactions with professionals that have questioned the value of their parenting – often based heavily on assumptions about culture</a:t>
            </a:r>
            <a:endParaRPr dirty="0"/>
          </a:p>
          <a:p>
            <a:pPr marL="0" lvl="0" indent="0" algn="l" rtl="0">
              <a:spcBef>
                <a:spcPts val="0"/>
              </a:spcBef>
              <a:spcAft>
                <a:spcPts val="0"/>
              </a:spcAft>
              <a:buNone/>
            </a:pPr>
            <a:r>
              <a:rPr lang="en-US" dirty="0"/>
              <a:t>Families may feel overwhelmed and confused about the intricacies of the evaluation, planning and intervention processes</a:t>
            </a:r>
            <a:endParaRPr dirty="0"/>
          </a:p>
          <a:p>
            <a:pPr marL="0" lvl="0" indent="0" algn="l" rtl="0">
              <a:spcBef>
                <a:spcPts val="0"/>
              </a:spcBef>
              <a:spcAft>
                <a:spcPts val="0"/>
              </a:spcAft>
              <a:buNone/>
            </a:pPr>
            <a:r>
              <a:rPr lang="en-US" dirty="0"/>
              <a:t>Families may feel excluded or on the outside when IFSP or IEP meetings are done without taking clear steps to including them as decision makers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Discuss language barriers or immigration status as barriers.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Families of color less likely to engage in early intervention e.g., </a:t>
            </a:r>
            <a:r>
              <a:rPr lang="en-US" sz="1200" b="0" i="0" dirty="0">
                <a:solidFill>
                  <a:schemeClr val="dk1"/>
                </a:solidFill>
                <a:latin typeface="Calibri"/>
                <a:ea typeface="Calibri"/>
                <a:cs typeface="Calibri"/>
                <a:sym typeface="Calibri"/>
              </a:rPr>
              <a:t>Steven A. Rosenberg, Cordelia C. Robinson, Evelyn F. Shaw and </a:t>
            </a:r>
            <a:r>
              <a:rPr lang="en-US" sz="1200" b="0" i="0" dirty="0" err="1">
                <a:solidFill>
                  <a:schemeClr val="dk1"/>
                </a:solidFill>
                <a:latin typeface="Calibri"/>
                <a:ea typeface="Calibri"/>
                <a:cs typeface="Calibri"/>
                <a:sym typeface="Calibri"/>
              </a:rPr>
              <a:t>Misoo</a:t>
            </a:r>
            <a:r>
              <a:rPr lang="en-US" sz="1200" b="0" i="0" dirty="0">
                <a:solidFill>
                  <a:schemeClr val="dk1"/>
                </a:solidFill>
                <a:latin typeface="Calibri"/>
                <a:ea typeface="Calibri"/>
                <a:cs typeface="Calibri"/>
                <a:sym typeface="Calibri"/>
              </a:rPr>
              <a:t> C. Ellison</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Pediatrics January 2013, 131 (1) 38-46; DOI: https://doi.org/10.1542/peds.2012-166</a:t>
            </a:r>
            <a:endParaRPr dirty="0"/>
          </a:p>
          <a:p>
            <a:pPr marL="0" lvl="0" indent="0" algn="l" rtl="0">
              <a:spcBef>
                <a:spcPts val="0"/>
              </a:spcBef>
              <a:spcAft>
                <a:spcPts val="0"/>
              </a:spcAft>
              <a:buNone/>
            </a:pPr>
            <a:endParaRPr dirty="0"/>
          </a:p>
        </p:txBody>
      </p:sp>
      <p:sp>
        <p:nvSpPr>
          <p:cNvPr id="175" name="Google Shape;17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Benefits also indirectly serve the larger community when IDEA is fully implemented to evaluate, provide appropriate education in LRE, ensuring 4 national policy goals: equal opportunity, independent living, full participation and economic self-sufficiency</a:t>
            </a:r>
            <a:endParaRPr/>
          </a:p>
          <a:p>
            <a:pPr marL="0" lvl="0" indent="0" algn="l" rtl="0">
              <a:spcBef>
                <a:spcPts val="0"/>
              </a:spcBef>
              <a:spcAft>
                <a:spcPts val="0"/>
              </a:spcAft>
              <a:buNone/>
            </a:pPr>
            <a:endParaRPr/>
          </a:p>
        </p:txBody>
      </p:sp>
      <p:sp>
        <p:nvSpPr>
          <p:cNvPr id="182" name="Google Shape;18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Parents know their child best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Initiate discussion on the roles of the parent during assessment, IFSP / IEP process and during transition</a:t>
            </a:r>
            <a:endParaRPr dirty="0"/>
          </a:p>
        </p:txBody>
      </p:sp>
      <p:sp>
        <p:nvSpPr>
          <p:cNvPr id="188" name="Google Shape;18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9503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83538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9836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1B0E09F6-985B-094C-9604-A3B45E92B5D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359419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359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2261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417985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91043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280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0284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3112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9556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32274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2.ed.gov/policy/gen/guid/fpco/ferpa/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clkc.ohs.acf.hhs.gov/children-disabilities/specialquest-multimedia-training-library/session-3-when-concerns-arise-learning-families-experienc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view.vzaar.com/5598910/player?apiOn=true&amp;GAOn=tru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onnectmodules.dec-sped.org/connect-modules/resources/videos/video-2-2/"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onnectmodules.dec-sped.org/connect-modules/resources/videos/video-2-2/"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journals.lww.com/iycjournal/Fulltext/2020/01000/A_Review_of_Problem_Solving_and_Reflection_as.4.asp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connectmodules.dec-sped.org/connect-modules/resources/videos/video-2-2/" TargetMode="External"/><Relationship Id="rId4" Type="http://schemas.openxmlformats.org/officeDocument/2006/relationships/hyperlink" Target="https://connectmodules.dec-sped.org/connect-modules/learners/module-4/step-3/a-definition/"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400"/>
              <a:buFont typeface="Calibri"/>
              <a:buNone/>
            </a:pPr>
            <a:r>
              <a:rPr lang="en-US" sz="4400" dirty="0"/>
              <a:t>Family-Centered Practices</a:t>
            </a:r>
            <a:endParaRPr dirty="0"/>
          </a:p>
        </p:txBody>
      </p:sp>
      <p:sp>
        <p:nvSpPr>
          <p:cNvPr id="139" name="Google Shape;139;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 Based Professional Standards for Early Interventionists/Early Childhood Special Educators (EI/ECSE) </a:t>
            </a:r>
            <a:endParaRPr dirty="0"/>
          </a:p>
          <a:p>
            <a:pPr marL="0" lvl="0" indent="0" algn="ctr" rtl="0">
              <a:lnSpc>
                <a:spcPct val="90000"/>
              </a:lnSpc>
              <a:spcBef>
                <a:spcPts val="1000"/>
              </a:spcBef>
              <a:spcAft>
                <a:spcPts val="0"/>
              </a:spcAft>
              <a:buClr>
                <a:schemeClr val="dk1"/>
              </a:buClr>
              <a:buSzPts val="2400"/>
              <a:buNone/>
            </a:pPr>
            <a:r>
              <a:rPr lang="en-US" dirty="0"/>
              <a:t>2.3</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0"/>
          <p:cNvSpPr txBox="1">
            <a:spLocks noGrp="1"/>
          </p:cNvSpPr>
          <p:nvPr>
            <p:ph type="title"/>
          </p:nvPr>
        </p:nvSpPr>
        <p:spPr>
          <a:xfrm>
            <a:off x="628650" y="212726"/>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Creating Partnerships with Families</a:t>
            </a:r>
            <a:br>
              <a:rPr lang="en-US" sz="3600" dirty="0"/>
            </a:br>
            <a:r>
              <a:rPr lang="en-US" sz="1600" dirty="0"/>
              <a:t>(adapted from Turnbull, Turnbull et al., 2015)</a:t>
            </a:r>
            <a:endParaRPr dirty="0"/>
          </a:p>
        </p:txBody>
      </p:sp>
      <p:sp>
        <p:nvSpPr>
          <p:cNvPr id="198" name="Google Shape;198;p10"/>
          <p:cNvSpPr txBox="1">
            <a:spLocks noGrp="1"/>
          </p:cNvSpPr>
          <p:nvPr>
            <p:ph idx="1"/>
          </p:nvPr>
        </p:nvSpPr>
        <p:spPr>
          <a:xfrm>
            <a:off x="152400" y="1300164"/>
            <a:ext cx="8839200" cy="4833936"/>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60000"/>
              </a:lnSpc>
              <a:spcBef>
                <a:spcPts val="0"/>
              </a:spcBef>
              <a:spcAft>
                <a:spcPts val="0"/>
              </a:spcAft>
              <a:buClr>
                <a:schemeClr val="dk1"/>
              </a:buClr>
              <a:buSzPct val="100000"/>
              <a:buChar char="•"/>
            </a:pPr>
            <a:r>
              <a:rPr lang="en-US" b="1" dirty="0"/>
              <a:t>Trust</a:t>
            </a:r>
            <a:r>
              <a:rPr lang="en-US" dirty="0"/>
              <a:t>: families have the information they need, ensure confidentiality, and ensure permission to disagree with providers</a:t>
            </a:r>
            <a:endParaRPr dirty="0"/>
          </a:p>
          <a:p>
            <a:pPr marL="228600" lvl="0" indent="-228600" algn="l" rtl="0">
              <a:lnSpc>
                <a:spcPct val="160000"/>
              </a:lnSpc>
              <a:spcBef>
                <a:spcPts val="1000"/>
              </a:spcBef>
              <a:spcAft>
                <a:spcPts val="0"/>
              </a:spcAft>
              <a:buClr>
                <a:schemeClr val="dk1"/>
              </a:buClr>
              <a:buSzPct val="100000"/>
              <a:buChar char="•"/>
            </a:pPr>
            <a:r>
              <a:rPr lang="en-US" b="1" dirty="0"/>
              <a:t>Communication: </a:t>
            </a:r>
            <a:r>
              <a:rPr lang="en-US" dirty="0"/>
              <a:t>Families share their stories, dreams, priorities; information is shared without jargon at every step </a:t>
            </a:r>
            <a:endParaRPr dirty="0"/>
          </a:p>
          <a:p>
            <a:pPr marL="228600" lvl="0" indent="-228600" algn="l" rtl="0">
              <a:lnSpc>
                <a:spcPct val="160000"/>
              </a:lnSpc>
              <a:spcBef>
                <a:spcPts val="1000"/>
              </a:spcBef>
              <a:spcAft>
                <a:spcPts val="0"/>
              </a:spcAft>
              <a:buClr>
                <a:schemeClr val="dk1"/>
              </a:buClr>
              <a:buSzPct val="100000"/>
              <a:buChar char="•"/>
            </a:pPr>
            <a:r>
              <a:rPr lang="en-US" b="1" dirty="0"/>
              <a:t>Respect</a:t>
            </a:r>
            <a:r>
              <a:rPr lang="en-US" dirty="0"/>
              <a:t>: meetings scheduled when convenient to families, family perspective is invited and honored at every step</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11"/>
          <p:cNvSpPr txBox="1">
            <a:spLocks noGrp="1"/>
          </p:cNvSpPr>
          <p:nvPr>
            <p:ph idx="1"/>
          </p:nvPr>
        </p:nvSpPr>
        <p:spPr>
          <a:xfrm>
            <a:off x="628650" y="1484416"/>
            <a:ext cx="7886700" cy="4692547"/>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b="1" dirty="0"/>
              <a:t>Commitment</a:t>
            </a:r>
            <a:r>
              <a:rPr lang="en-US" dirty="0"/>
              <a:t>: Noticing and responding to how families feel about information, creating a predictable supportive presence</a:t>
            </a:r>
            <a:endParaRPr dirty="0"/>
          </a:p>
          <a:p>
            <a:pPr marL="228600" lvl="0" indent="-228600" algn="l" rtl="0">
              <a:lnSpc>
                <a:spcPct val="150000"/>
              </a:lnSpc>
              <a:spcBef>
                <a:spcPts val="1000"/>
              </a:spcBef>
              <a:spcAft>
                <a:spcPts val="0"/>
              </a:spcAft>
              <a:buClr>
                <a:schemeClr val="dk1"/>
              </a:buClr>
              <a:buSzPts val="2800"/>
              <a:buChar char="•"/>
            </a:pPr>
            <a:r>
              <a:rPr lang="en-US" b="1" dirty="0"/>
              <a:t>Advocacy</a:t>
            </a:r>
            <a:r>
              <a:rPr lang="en-US" dirty="0"/>
              <a:t>: Making sure families have the choice of who can attend evaluation and planning meetings. Practitioners act as an advocate for families and scaffold their advocacy for their children</a:t>
            </a:r>
            <a:endParaRPr dirty="0"/>
          </a:p>
          <a:p>
            <a:pPr marL="0" lvl="0" indent="0" algn="l" rtl="0">
              <a:lnSpc>
                <a:spcPct val="90000"/>
              </a:lnSpc>
              <a:spcBef>
                <a:spcPts val="1000"/>
              </a:spcBef>
              <a:spcAft>
                <a:spcPts val="0"/>
              </a:spcAft>
              <a:buClr>
                <a:schemeClr val="dk1"/>
              </a:buClr>
              <a:buSzPts val="2800"/>
              <a:buNone/>
            </a:pPr>
            <a:endParaRPr dirty="0"/>
          </a:p>
        </p:txBody>
      </p:sp>
      <p:sp>
        <p:nvSpPr>
          <p:cNvPr id="5" name="TextBox 4"/>
          <p:cNvSpPr txBox="1"/>
          <p:nvPr/>
        </p:nvSpPr>
        <p:spPr>
          <a:xfrm>
            <a:off x="1045028" y="391885"/>
            <a:ext cx="7053943" cy="892552"/>
          </a:xfrm>
          <a:prstGeom prst="rect">
            <a:avLst/>
          </a:prstGeom>
          <a:noFill/>
        </p:spPr>
        <p:txBody>
          <a:bodyPr wrap="square" rtlCol="0">
            <a:spAutoFit/>
          </a:bodyPr>
          <a:lstStyle/>
          <a:p>
            <a:pPr algn="ctr"/>
            <a:r>
              <a:rPr lang="en-US" sz="3600" b="1" kern="1200" dirty="0">
                <a:solidFill>
                  <a:srgbClr val="121F88"/>
                </a:solidFill>
                <a:latin typeface="Calibri" panose="020F0502020204030204"/>
                <a:ea typeface="+mj-ea"/>
                <a:cs typeface="+mj-cs"/>
              </a:rPr>
              <a:t>Creating Partnerships with Families</a:t>
            </a:r>
            <a:br>
              <a:rPr lang="en-US" sz="3600" b="1" kern="1200" dirty="0">
                <a:solidFill>
                  <a:srgbClr val="121F88"/>
                </a:solidFill>
                <a:latin typeface="Calibri" panose="020F0502020204030204"/>
                <a:ea typeface="+mj-ea"/>
                <a:cs typeface="+mj-cs"/>
              </a:rPr>
            </a:br>
            <a:r>
              <a:rPr lang="en-US" sz="1600" b="1" kern="1200" dirty="0">
                <a:solidFill>
                  <a:srgbClr val="121F88"/>
                </a:solidFill>
                <a:latin typeface="Calibri" panose="020F0502020204030204"/>
                <a:ea typeface="+mj-ea"/>
                <a:cs typeface="+mj-cs"/>
              </a:rPr>
              <a:t>(adapted from Turnbull, Turnbull et al., 2015)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Partnering with Families: </a:t>
            </a:r>
            <a:r>
              <a:rPr lang="en-US" sz="3600" b="1" dirty="0"/>
              <a:t>Assessment</a:t>
            </a:r>
            <a:endParaRPr dirty="0"/>
          </a:p>
        </p:txBody>
      </p:sp>
      <p:sp>
        <p:nvSpPr>
          <p:cNvPr id="210" name="Google Shape;210;p12"/>
          <p:cNvSpPr txBox="1">
            <a:spLocks noGrp="1"/>
          </p:cNvSpPr>
          <p:nvPr>
            <p:ph idx="1"/>
          </p:nvPr>
        </p:nvSpPr>
        <p:spPr>
          <a:xfrm>
            <a:off x="628650" y="1377538"/>
            <a:ext cx="7886700" cy="4799425"/>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Families share their stories</a:t>
            </a:r>
            <a:endParaRPr dirty="0"/>
          </a:p>
          <a:p>
            <a:pPr marL="228600" lvl="0" indent="-228600" algn="l" rtl="0">
              <a:lnSpc>
                <a:spcPct val="150000"/>
              </a:lnSpc>
              <a:spcBef>
                <a:spcPts val="1000"/>
              </a:spcBef>
              <a:spcAft>
                <a:spcPts val="0"/>
              </a:spcAft>
              <a:buClr>
                <a:schemeClr val="dk1"/>
              </a:buClr>
              <a:buSzPct val="100000"/>
              <a:buChar char="•"/>
            </a:pPr>
            <a:r>
              <a:rPr lang="en-US" dirty="0"/>
              <a:t>Express preferences, priorities, expectations for their child, and describe their child’s strengths and needs</a:t>
            </a:r>
            <a:endParaRPr dirty="0"/>
          </a:p>
          <a:p>
            <a:pPr marL="228600" lvl="0" indent="-228600" algn="l" rtl="0">
              <a:lnSpc>
                <a:spcPct val="150000"/>
              </a:lnSpc>
              <a:spcBef>
                <a:spcPts val="1000"/>
              </a:spcBef>
              <a:spcAft>
                <a:spcPts val="0"/>
              </a:spcAft>
              <a:buClr>
                <a:schemeClr val="dk1"/>
              </a:buClr>
              <a:buSzPct val="100000"/>
              <a:buChar char="•"/>
            </a:pPr>
            <a:r>
              <a:rPr lang="en-US" dirty="0"/>
              <a:t>Collaborate with professionals to contribute to or administer assessment procedures within authentic contexts and interactions</a:t>
            </a:r>
            <a:endParaRPr dirty="0"/>
          </a:p>
          <a:p>
            <a:pPr marL="228600" lvl="0" indent="-228600" algn="l" rtl="0">
              <a:lnSpc>
                <a:spcPct val="150000"/>
              </a:lnSpc>
              <a:spcBef>
                <a:spcPts val="1000"/>
              </a:spcBef>
              <a:spcAft>
                <a:spcPts val="0"/>
              </a:spcAft>
              <a:buClr>
                <a:schemeClr val="dk1"/>
              </a:buClr>
              <a:buSzPct val="100000"/>
              <a:buChar char="•"/>
            </a:pPr>
            <a:r>
              <a:rPr lang="en-US" dirty="0"/>
              <a:t>Hold role of the decision-maker at all points along the continuum of services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6" name="Google Shape;209;p12"/>
          <p:cNvSpPr txBox="1">
            <a:spLocks noGrp="1"/>
          </p:cNvSpPr>
          <p:nvPr>
            <p:ph type="title"/>
          </p:nvPr>
        </p:nvSpPr>
        <p:spPr>
          <a:xfrm>
            <a:off x="626442" y="212806"/>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Partnering with Families: </a:t>
            </a:r>
            <a:r>
              <a:rPr lang="en-US" sz="3600" b="1" dirty="0"/>
              <a:t>Assessment</a:t>
            </a:r>
            <a:endParaRPr dirty="0"/>
          </a:p>
        </p:txBody>
      </p:sp>
      <p:sp>
        <p:nvSpPr>
          <p:cNvPr id="217" name="Google Shape;217;p13"/>
          <p:cNvSpPr txBox="1">
            <a:spLocks noGrp="1"/>
          </p:cNvSpPr>
          <p:nvPr>
            <p:ph idx="1"/>
          </p:nvPr>
        </p:nvSpPr>
        <p:spPr>
          <a:xfrm>
            <a:off x="626442" y="1326868"/>
            <a:ext cx="7886700" cy="4598886"/>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latin typeface="Calibri"/>
                <a:ea typeface="Calibri"/>
                <a:cs typeface="Calibri"/>
                <a:sym typeface="Calibri"/>
              </a:rPr>
              <a:t>Service providers equal partners, families' experts on their child(</a:t>
            </a:r>
            <a:r>
              <a:rPr lang="en-US" dirty="0" err="1">
                <a:latin typeface="Calibri"/>
                <a:ea typeface="Calibri"/>
                <a:cs typeface="Calibri"/>
                <a:sym typeface="Calibri"/>
              </a:rPr>
              <a:t>ren</a:t>
            </a:r>
            <a:r>
              <a:rPr lang="en-US" dirty="0">
                <a:latin typeface="Calibri"/>
                <a:ea typeface="Calibri"/>
                <a:cs typeface="Calibri"/>
                <a:sym typeface="Calibri"/>
              </a:rPr>
              <a:t>) and family </a:t>
            </a:r>
            <a:endParaRPr dirty="0"/>
          </a:p>
          <a:p>
            <a:pPr marL="228600" lvl="0" indent="-228600" algn="l" rtl="0">
              <a:lnSpc>
                <a:spcPct val="150000"/>
              </a:lnSpc>
              <a:spcBef>
                <a:spcPts val="1000"/>
              </a:spcBef>
              <a:spcAft>
                <a:spcPts val="0"/>
              </a:spcAft>
              <a:buClr>
                <a:schemeClr val="dk1"/>
              </a:buClr>
              <a:buSzPct val="100000"/>
              <a:buChar char="•"/>
            </a:pPr>
            <a:r>
              <a:rPr lang="en-US" dirty="0">
                <a:latin typeface="Calibri"/>
                <a:ea typeface="Calibri"/>
                <a:cs typeface="Calibri"/>
                <a:sym typeface="Calibri"/>
              </a:rPr>
              <a:t>Recommendations align with family concerns and priorities</a:t>
            </a:r>
            <a:endParaRPr dirty="0"/>
          </a:p>
          <a:p>
            <a:pPr marL="228600" lvl="0" indent="-228600" algn="l" rtl="0">
              <a:lnSpc>
                <a:spcPct val="150000"/>
              </a:lnSpc>
              <a:spcBef>
                <a:spcPts val="1000"/>
              </a:spcBef>
              <a:spcAft>
                <a:spcPts val="0"/>
              </a:spcAft>
              <a:buClr>
                <a:schemeClr val="dk1"/>
              </a:buClr>
              <a:buSzPct val="100000"/>
              <a:buChar char="•"/>
            </a:pPr>
            <a:r>
              <a:rPr lang="en-US" dirty="0">
                <a:latin typeface="Calibri"/>
                <a:ea typeface="Calibri"/>
                <a:cs typeface="Calibri"/>
                <a:sym typeface="Calibri"/>
              </a:rPr>
              <a:t>Maintain confidentiality and educate parents on their rights within the system</a:t>
            </a:r>
            <a:endParaRPr dirty="0"/>
          </a:p>
          <a:p>
            <a:pPr marL="685800" lvl="1" indent="-228600" algn="l" rtl="0">
              <a:lnSpc>
                <a:spcPct val="150000"/>
              </a:lnSpc>
              <a:spcBef>
                <a:spcPts val="500"/>
              </a:spcBef>
              <a:spcAft>
                <a:spcPts val="0"/>
              </a:spcAft>
              <a:buClr>
                <a:schemeClr val="dk1"/>
              </a:buClr>
              <a:buSzPct val="100000"/>
              <a:buChar char="•"/>
            </a:pPr>
            <a:r>
              <a:rPr lang="en-US" u="sng" dirty="0">
                <a:solidFill>
                  <a:schemeClr val="hlink"/>
                </a:solidFill>
                <a:latin typeface="Calibri"/>
                <a:ea typeface="Calibri"/>
                <a:cs typeface="Calibri"/>
                <a:sym typeface="Calibri"/>
                <a:hlinkClick r:id="rId3"/>
              </a:rPr>
              <a:t>Family Educational Rights and Privacy Act (FERPA)</a:t>
            </a:r>
            <a:endParaRPr dirty="0">
              <a:latin typeface="Calibri"/>
              <a:ea typeface="Calibri"/>
              <a:cs typeface="Calibri"/>
              <a:sym typeface="Calibri"/>
            </a:endParaRPr>
          </a:p>
          <a:p>
            <a:pPr marL="228600" lvl="0" indent="-228600" algn="l" rtl="0">
              <a:lnSpc>
                <a:spcPct val="150000"/>
              </a:lnSpc>
              <a:spcBef>
                <a:spcPts val="1000"/>
              </a:spcBef>
              <a:spcAft>
                <a:spcPts val="0"/>
              </a:spcAft>
              <a:buClr>
                <a:schemeClr val="dk1"/>
              </a:buClr>
              <a:buSzPct val="100000"/>
              <a:buChar char="•"/>
            </a:pPr>
            <a:r>
              <a:rPr lang="en-US" dirty="0">
                <a:latin typeface="Calibri"/>
                <a:ea typeface="Calibri"/>
                <a:cs typeface="Calibri"/>
                <a:sym typeface="Calibri"/>
              </a:rPr>
              <a:t>Use jargon-free and effective communication</a:t>
            </a:r>
            <a:endParaRPr dirty="0"/>
          </a:p>
        </p:txBody>
      </p:sp>
      <p:pic>
        <p:nvPicPr>
          <p:cNvPr id="3" name="Picture 2"/>
          <p:cNvPicPr>
            <a:picLocks noChangeAspect="1"/>
          </p:cNvPicPr>
          <p:nvPr/>
        </p:nvPicPr>
        <p:blipFill>
          <a:blip r:embed="rId4"/>
          <a:stretch>
            <a:fillRect/>
          </a:stretch>
        </p:blipFill>
        <p:spPr>
          <a:xfrm>
            <a:off x="626442" y="1538369"/>
            <a:ext cx="7888908" cy="132294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sym typeface="Calibri"/>
              </a:rPr>
              <a:t>Strengths-Based and Family-Centered </a:t>
            </a:r>
            <a:r>
              <a:rPr lang="en-US" sz="3600" dirty="0"/>
              <a:t>Evaluation Summaries</a:t>
            </a:r>
            <a:endParaRPr dirty="0"/>
          </a:p>
        </p:txBody>
      </p:sp>
      <p:sp>
        <p:nvSpPr>
          <p:cNvPr id="224" name="Google Shape;224;p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Presents the child as competent </a:t>
            </a:r>
            <a:endParaRPr dirty="0"/>
          </a:p>
          <a:p>
            <a:pPr marL="228600" lvl="0" indent="-228600" algn="l" rtl="0">
              <a:lnSpc>
                <a:spcPct val="150000"/>
              </a:lnSpc>
              <a:spcBef>
                <a:spcPts val="1000"/>
              </a:spcBef>
              <a:spcAft>
                <a:spcPts val="0"/>
              </a:spcAft>
              <a:buClr>
                <a:schemeClr val="dk1"/>
              </a:buClr>
              <a:buSzPts val="2800"/>
              <a:buChar char="•"/>
            </a:pPr>
            <a:r>
              <a:rPr lang="en-US" dirty="0"/>
              <a:t>Delays described from a standpoint of ability</a:t>
            </a:r>
            <a:endParaRPr dirty="0"/>
          </a:p>
          <a:p>
            <a:pPr marL="228600" lvl="0" indent="-228600" algn="l" rtl="0">
              <a:lnSpc>
                <a:spcPct val="150000"/>
              </a:lnSpc>
              <a:spcBef>
                <a:spcPts val="1000"/>
              </a:spcBef>
              <a:spcAft>
                <a:spcPts val="0"/>
              </a:spcAft>
              <a:buClr>
                <a:schemeClr val="dk1"/>
              </a:buClr>
              <a:buSzPts val="2800"/>
              <a:buChar char="•"/>
            </a:pPr>
            <a:r>
              <a:rPr lang="en-US" dirty="0"/>
              <a:t>Intervention presented as a means to promote optimal functioning and inclusion</a:t>
            </a:r>
            <a:endParaRPr dirty="0"/>
          </a:p>
          <a:p>
            <a:pPr marL="228600" lvl="0" indent="-228600" algn="l" rtl="0">
              <a:lnSpc>
                <a:spcPct val="150000"/>
              </a:lnSpc>
              <a:spcBef>
                <a:spcPts val="1000"/>
              </a:spcBef>
              <a:spcAft>
                <a:spcPts val="0"/>
              </a:spcAft>
              <a:buClr>
                <a:schemeClr val="dk1"/>
              </a:buClr>
              <a:buSzPts val="2800"/>
              <a:buChar char="•"/>
            </a:pPr>
            <a:r>
              <a:rPr lang="en-US" dirty="0"/>
              <a:t>Adapted for primary language and culture of family</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Partnering With Families: </a:t>
            </a:r>
            <a:br>
              <a:rPr lang="en-US" sz="3600" dirty="0"/>
            </a:br>
            <a:r>
              <a:rPr lang="en-US" sz="3600" dirty="0"/>
              <a:t>IFSP and IEP Planning</a:t>
            </a:r>
            <a:endParaRPr sz="3600" b="0" dirty="0">
              <a:solidFill>
                <a:schemeClr val="dk1"/>
              </a:solidFill>
              <a:latin typeface="Calibri"/>
              <a:ea typeface="Calibri"/>
              <a:cs typeface="Calibri"/>
              <a:sym typeface="Calibri"/>
            </a:endParaRPr>
          </a:p>
        </p:txBody>
      </p:sp>
      <p:sp>
        <p:nvSpPr>
          <p:cNvPr id="231" name="Google Shape;231;p15"/>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Making sense of multiple sources of assessment and recommendations from a range of service providers can be overwhelming to families and challenging for professionals</a:t>
            </a:r>
            <a:endParaRPr dirty="0"/>
          </a:p>
          <a:p>
            <a:pPr marL="228600" lvl="0" indent="-228600" algn="l" rtl="0">
              <a:lnSpc>
                <a:spcPct val="150000"/>
              </a:lnSpc>
              <a:spcBef>
                <a:spcPts val="1000"/>
              </a:spcBef>
              <a:spcAft>
                <a:spcPts val="0"/>
              </a:spcAft>
              <a:buClr>
                <a:schemeClr val="dk1"/>
              </a:buClr>
              <a:buSzPct val="100000"/>
              <a:buChar char="•"/>
            </a:pPr>
            <a:r>
              <a:rPr lang="en-US" dirty="0"/>
              <a:t>During the assessment and planning period, service providers can engage in effective communication to create a unified plan about sharing results with families</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Partnering With Families: </a:t>
            </a:r>
            <a:br>
              <a:rPr lang="en-US" sz="3600" dirty="0"/>
            </a:br>
            <a:r>
              <a:rPr lang="en-US" sz="3600" dirty="0"/>
              <a:t>IFSP and IEP Planning</a:t>
            </a:r>
            <a:endParaRPr sz="3600" b="0" dirty="0">
              <a:solidFill>
                <a:schemeClr val="dk1"/>
              </a:solidFill>
              <a:latin typeface="Calibri"/>
              <a:ea typeface="Calibri"/>
              <a:cs typeface="Calibri"/>
              <a:sym typeface="Calibri"/>
            </a:endParaRPr>
          </a:p>
        </p:txBody>
      </p:sp>
      <p:sp>
        <p:nvSpPr>
          <p:cNvPr id="238" name="Google Shape;238;p1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With families, deciding on which practitioner will take the lead role for interacting &amp; communicating with families and supporting intervention strategies </a:t>
            </a:r>
            <a:endParaRPr dirty="0"/>
          </a:p>
          <a:p>
            <a:pPr marL="228600" lvl="0" indent="-228600" algn="l" rtl="0">
              <a:lnSpc>
                <a:spcPct val="150000"/>
              </a:lnSpc>
              <a:spcBef>
                <a:spcPts val="1000"/>
              </a:spcBef>
              <a:spcAft>
                <a:spcPts val="0"/>
              </a:spcAft>
              <a:buClr>
                <a:schemeClr val="dk1"/>
              </a:buClr>
              <a:buSzPts val="2800"/>
              <a:buChar char="•"/>
            </a:pPr>
            <a:r>
              <a:rPr lang="en-US" dirty="0"/>
              <a:t> Obtain consents from family to communicate across professions, keeping families in the center of all communications</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7"/>
          <p:cNvSpPr txBox="1">
            <a:spLocks noGrp="1"/>
          </p:cNvSpPr>
          <p:nvPr>
            <p:ph type="title"/>
          </p:nvPr>
        </p:nvSpPr>
        <p:spPr>
          <a:xfrm>
            <a:off x="628650" y="211407"/>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Video: When Concerns Arise</a:t>
            </a:r>
            <a:endParaRPr sz="3600" dirty="0"/>
          </a:p>
        </p:txBody>
      </p:sp>
      <p:sp>
        <p:nvSpPr>
          <p:cNvPr id="245" name="Google Shape;245;p17"/>
          <p:cNvSpPr txBox="1">
            <a:spLocks noGrp="1"/>
          </p:cNvSpPr>
          <p:nvPr>
            <p:ph idx="1"/>
          </p:nvPr>
        </p:nvSpPr>
        <p:spPr>
          <a:xfrm>
            <a:off x="628650" y="1536970"/>
            <a:ext cx="7886700" cy="4639993"/>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u="sng" dirty="0">
                <a:solidFill>
                  <a:schemeClr val="hlink"/>
                </a:solidFill>
                <a:hlinkClick r:id="rId3"/>
              </a:rPr>
              <a:t>Session 3: When Concerns Arise: Learning from Families' Experiences | ECLKC (hhs.gov)</a:t>
            </a:r>
            <a:endParaRPr dirty="0"/>
          </a:p>
          <a:p>
            <a:pPr marL="228600" lvl="0" indent="-228600" algn="l" rtl="0">
              <a:lnSpc>
                <a:spcPct val="150000"/>
              </a:lnSpc>
              <a:spcBef>
                <a:spcPts val="1000"/>
              </a:spcBef>
              <a:spcAft>
                <a:spcPts val="0"/>
              </a:spcAft>
              <a:buClr>
                <a:schemeClr val="dk1"/>
              </a:buClr>
              <a:buSzPct val="100000"/>
              <a:buChar char="•"/>
            </a:pPr>
            <a:r>
              <a:rPr lang="en-US" dirty="0"/>
              <a:t>What kind of support may be needed for families right away, sometimes even before they learn about instructional strategies? What supports did families gain access to support in this video?</a:t>
            </a:r>
            <a:endParaRPr dirty="0"/>
          </a:p>
          <a:p>
            <a:pPr marL="228600" lvl="0" indent="-228600" algn="l" rtl="0">
              <a:lnSpc>
                <a:spcPct val="150000"/>
              </a:lnSpc>
              <a:spcBef>
                <a:spcPts val="1000"/>
              </a:spcBef>
              <a:spcAft>
                <a:spcPts val="0"/>
              </a:spcAft>
              <a:buClr>
                <a:schemeClr val="dk1"/>
              </a:buClr>
              <a:buSzPct val="100000"/>
              <a:buChar char="•"/>
            </a:pPr>
            <a:r>
              <a:rPr lang="en-US" dirty="0"/>
              <a:t>How will clear information, access to support, and other resources positively impact family well-being and positive changes in child development?</a:t>
            </a:r>
            <a:endParaRPr dirty="0"/>
          </a:p>
          <a:p>
            <a:pPr marL="228600" lvl="0" indent="-7747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Video: When Concerns Arise: Learning from Families’ Experiences</a:t>
            </a:r>
          </a:p>
        </p:txBody>
      </p:sp>
      <p:pic>
        <p:nvPicPr>
          <p:cNvPr id="7" name="Picture 6">
            <a:hlinkClick r:id="rId3"/>
          </p:cNvPr>
          <p:cNvPicPr>
            <a:picLocks noChangeAspect="1"/>
          </p:cNvPicPr>
          <p:nvPr/>
        </p:nvPicPr>
        <p:blipFill>
          <a:blip r:embed="rId4"/>
          <a:stretch>
            <a:fillRect/>
          </a:stretch>
        </p:blipFill>
        <p:spPr>
          <a:xfrm>
            <a:off x="855954" y="1574726"/>
            <a:ext cx="7432092" cy="4114800"/>
          </a:xfrm>
          <a:prstGeom prst="rect">
            <a:avLst/>
          </a:prstGeom>
        </p:spPr>
      </p:pic>
      <p:sp>
        <p:nvSpPr>
          <p:cNvPr id="8" name="Rectangle 7"/>
          <p:cNvSpPr/>
          <p:nvPr/>
        </p:nvSpPr>
        <p:spPr>
          <a:xfrm>
            <a:off x="2286000" y="5769913"/>
            <a:ext cx="4572000" cy="246221"/>
          </a:xfrm>
          <a:prstGeom prst="rect">
            <a:avLst/>
          </a:prstGeom>
        </p:spPr>
        <p:txBody>
          <a:bodyPr>
            <a:spAutoFit/>
          </a:bodyPr>
          <a:lstStyle/>
          <a:p>
            <a:pPr algn="ctr"/>
            <a:r>
              <a:rPr lang="en-US" sz="1000" dirty="0">
                <a:solidFill>
                  <a:schemeClr val="dk1"/>
                </a:solidFill>
                <a:latin typeface="+mn-lt"/>
                <a:ea typeface="Calibri"/>
                <a:cs typeface="Calibri"/>
                <a:sym typeface="Calibri"/>
              </a:rPr>
              <a:t>https://view.vzaar.com/5598910/player?apiOn=true&amp;GAOn=true</a:t>
            </a:r>
            <a:endParaRPr lang="en-US" sz="1000" dirty="0">
              <a:latin typeface="+mn-lt"/>
            </a:endParaRPr>
          </a:p>
        </p:txBody>
      </p:sp>
    </p:spTree>
    <p:extLst>
      <p:ext uri="{BB962C8B-B14F-4D97-AF65-F5344CB8AC3E}">
        <p14:creationId xmlns:p14="http://schemas.microsoft.com/office/powerpoint/2010/main" val="3325548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Partnering With Families: Intervention</a:t>
            </a:r>
            <a:endParaRPr sz="3600" dirty="0"/>
          </a:p>
        </p:txBody>
      </p:sp>
      <p:sp>
        <p:nvSpPr>
          <p:cNvPr id="252" name="Google Shape;252;p18"/>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dirty="0"/>
              <a:t>When practitioners support relationships within family routines, practitioners build family capacity to engage in positive reciprocal interactions and individualized intervention strategies</a:t>
            </a:r>
            <a:endParaRPr dirty="0"/>
          </a:p>
          <a:p>
            <a:pPr marL="228600" lvl="0" indent="-228600" algn="l" rtl="0">
              <a:lnSpc>
                <a:spcPct val="150000"/>
              </a:lnSpc>
              <a:spcBef>
                <a:spcPts val="1000"/>
              </a:spcBef>
              <a:spcAft>
                <a:spcPts val="0"/>
              </a:spcAft>
              <a:buClr>
                <a:schemeClr val="dk1"/>
              </a:buClr>
              <a:buSzPct val="100000"/>
              <a:buChar char="•"/>
            </a:pPr>
            <a:r>
              <a:rPr lang="en-US" dirty="0"/>
              <a:t>Effective EI/ECSE practice is </a:t>
            </a:r>
            <a:r>
              <a:rPr lang="en-US" b="1" dirty="0"/>
              <a:t>triadic</a:t>
            </a:r>
            <a:r>
              <a:rPr lang="en-US" dirty="0"/>
              <a:t> – sharing information with families using a capacity-building approach so that they, in turn, can effectively use strategies with their child and understand how to support the use of those strategies by teachers in early care environments</a:t>
            </a:r>
            <a:endParaRPr dirty="0"/>
          </a:p>
          <a:p>
            <a:pPr marL="228600" lvl="0" indent="-228600" algn="l" rtl="0">
              <a:lnSpc>
                <a:spcPct val="150000"/>
              </a:lnSpc>
              <a:spcBef>
                <a:spcPts val="1000"/>
              </a:spcBef>
              <a:spcAft>
                <a:spcPts val="0"/>
              </a:spcAft>
              <a:buClr>
                <a:schemeClr val="dk1"/>
              </a:buClr>
              <a:buSzPct val="100000"/>
              <a:buChar char="•"/>
            </a:pPr>
            <a:r>
              <a:rPr lang="en-US" dirty="0"/>
              <a:t>Do not often work with a child in the absence of caregiving adults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Standard 2</a:t>
            </a:r>
            <a:endParaRPr dirty="0"/>
          </a:p>
        </p:txBody>
      </p:sp>
      <p:sp>
        <p:nvSpPr>
          <p:cNvPr id="145" name="Google Shape;145;p2"/>
          <p:cNvSpPr txBox="1">
            <a:spLocks noGrp="1"/>
          </p:cNvSpPr>
          <p:nvPr>
            <p:ph idx="1"/>
          </p:nvPr>
        </p:nvSpPr>
        <p:spPr>
          <a:xfrm>
            <a:off x="628650" y="1402080"/>
            <a:ext cx="7886700" cy="4774883"/>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150000"/>
              </a:lnSpc>
              <a:spcBef>
                <a:spcPts val="0"/>
              </a:spcBef>
              <a:spcAft>
                <a:spcPts val="0"/>
              </a:spcAft>
              <a:buClr>
                <a:schemeClr val="dk1"/>
              </a:buClr>
              <a:buSzPct val="140000"/>
              <a:buNone/>
            </a:pPr>
            <a:r>
              <a:rPr lang="en-US" dirty="0"/>
              <a:t>Candidates use their knowledge of family-centered practices and family systems theory to develop and maintain reciprocal partnerships with families. They apply family capacity-building practices as they support families to make informed decisions and advocate for their young children. They engage families in opportunities that build on their existing strengths, reflect current goals, and foster family competence and confidence to support their children’s development and learning.</a:t>
            </a:r>
            <a:endParaRP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Capacity-Building Coaching Strategies</a:t>
            </a:r>
            <a:br>
              <a:rPr lang="en-US" sz="3600" dirty="0"/>
            </a:br>
            <a:r>
              <a:rPr lang="en-US" sz="1600" dirty="0"/>
              <a:t>(</a:t>
            </a:r>
            <a:r>
              <a:rPr lang="en-US" sz="1600" dirty="0" err="1"/>
              <a:t>Lorio</a:t>
            </a:r>
            <a:r>
              <a:rPr lang="en-US" sz="1600" dirty="0"/>
              <a:t>, Romano et al., 2020)</a:t>
            </a:r>
            <a:br>
              <a:rPr lang="en-US" sz="3600" dirty="0"/>
            </a:br>
            <a:endParaRPr sz="3600" dirty="0"/>
          </a:p>
        </p:txBody>
      </p:sp>
      <p:sp>
        <p:nvSpPr>
          <p:cNvPr id="259" name="Google Shape;259;p19"/>
          <p:cNvSpPr txBox="1">
            <a:spLocks noGrp="1"/>
          </p:cNvSpPr>
          <p:nvPr>
            <p:ph idx="1"/>
          </p:nvPr>
        </p:nvSpPr>
        <p:spPr>
          <a:xfrm>
            <a:off x="628650" y="1388126"/>
            <a:ext cx="7886700" cy="4788838"/>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Joint planning</a:t>
            </a:r>
            <a:endParaRPr dirty="0"/>
          </a:p>
          <a:p>
            <a:pPr marL="228600" lvl="0" indent="-228600" algn="l" rtl="0">
              <a:lnSpc>
                <a:spcPct val="150000"/>
              </a:lnSpc>
              <a:spcBef>
                <a:spcPts val="1000"/>
              </a:spcBef>
              <a:spcAft>
                <a:spcPts val="0"/>
              </a:spcAft>
              <a:buClr>
                <a:schemeClr val="dk1"/>
              </a:buClr>
              <a:buSzPct val="100000"/>
              <a:buChar char="•"/>
            </a:pPr>
            <a:r>
              <a:rPr lang="en-US" dirty="0"/>
              <a:t>Information sharing</a:t>
            </a:r>
            <a:endParaRPr dirty="0"/>
          </a:p>
          <a:p>
            <a:pPr marL="228600" lvl="0" indent="-228600" algn="l" rtl="0">
              <a:lnSpc>
                <a:spcPct val="150000"/>
              </a:lnSpc>
              <a:spcBef>
                <a:spcPts val="1000"/>
              </a:spcBef>
              <a:spcAft>
                <a:spcPts val="0"/>
              </a:spcAft>
              <a:buClr>
                <a:schemeClr val="dk1"/>
              </a:buClr>
              <a:buSzPct val="100000"/>
              <a:buChar char="•"/>
            </a:pPr>
            <a:r>
              <a:rPr lang="en-US" dirty="0"/>
              <a:t>Observation</a:t>
            </a:r>
            <a:endParaRPr dirty="0"/>
          </a:p>
          <a:p>
            <a:pPr marL="228600" lvl="0" indent="-228600" algn="l" rtl="0">
              <a:lnSpc>
                <a:spcPct val="150000"/>
              </a:lnSpc>
              <a:spcBef>
                <a:spcPts val="1000"/>
              </a:spcBef>
              <a:spcAft>
                <a:spcPts val="0"/>
              </a:spcAft>
              <a:buClr>
                <a:schemeClr val="dk1"/>
              </a:buClr>
              <a:buSzPct val="100000"/>
              <a:buChar char="•"/>
            </a:pPr>
            <a:r>
              <a:rPr lang="en-US" dirty="0"/>
              <a:t>Direct teaching</a:t>
            </a:r>
            <a:endParaRPr dirty="0"/>
          </a:p>
          <a:p>
            <a:pPr marL="228600" lvl="0" indent="-228600" algn="l" rtl="0">
              <a:lnSpc>
                <a:spcPct val="150000"/>
              </a:lnSpc>
              <a:spcBef>
                <a:spcPts val="1000"/>
              </a:spcBef>
              <a:spcAft>
                <a:spcPts val="0"/>
              </a:spcAft>
              <a:buClr>
                <a:schemeClr val="dk1"/>
              </a:buClr>
              <a:buSzPct val="100000"/>
              <a:buChar char="•"/>
            </a:pPr>
            <a:r>
              <a:rPr lang="en-US" dirty="0"/>
              <a:t>Demonstration and modeling</a:t>
            </a:r>
            <a:endParaRPr dirty="0"/>
          </a:p>
          <a:p>
            <a:pPr marL="228600" lvl="0" indent="-228600" algn="l" rtl="0">
              <a:lnSpc>
                <a:spcPct val="150000"/>
              </a:lnSpc>
              <a:spcBef>
                <a:spcPts val="1000"/>
              </a:spcBef>
              <a:spcAft>
                <a:spcPts val="0"/>
              </a:spcAft>
              <a:buClr>
                <a:schemeClr val="dk1"/>
              </a:buClr>
              <a:buSzPct val="100000"/>
              <a:buChar char="•"/>
            </a:pPr>
            <a:r>
              <a:rPr lang="en-US" dirty="0"/>
              <a:t>Caregiver practice with feedback</a:t>
            </a:r>
            <a:endParaRPr dirty="0"/>
          </a:p>
          <a:p>
            <a:pPr marL="228600" lvl="0" indent="-228600" algn="l" rtl="0">
              <a:lnSpc>
                <a:spcPct val="150000"/>
              </a:lnSpc>
              <a:spcBef>
                <a:spcPts val="1000"/>
              </a:spcBef>
              <a:spcAft>
                <a:spcPts val="0"/>
              </a:spcAft>
              <a:buClr>
                <a:schemeClr val="dk1"/>
              </a:buClr>
              <a:buSzPct val="100000"/>
              <a:buChar char="•"/>
            </a:pPr>
            <a:r>
              <a:rPr lang="en-US" dirty="0"/>
              <a:t>Problem solving</a:t>
            </a:r>
            <a:endParaRPr dirty="0"/>
          </a:p>
          <a:p>
            <a:pPr marL="228600" lvl="0" indent="-228600" algn="l" rtl="0">
              <a:lnSpc>
                <a:spcPct val="150000"/>
              </a:lnSpc>
              <a:spcBef>
                <a:spcPts val="1000"/>
              </a:spcBef>
              <a:spcAft>
                <a:spcPts val="0"/>
              </a:spcAft>
              <a:buClr>
                <a:schemeClr val="dk1"/>
              </a:buClr>
              <a:buSzPct val="100000"/>
              <a:buChar char="•"/>
            </a:pPr>
            <a:r>
              <a:rPr lang="en-US" dirty="0"/>
              <a:t>Reflection</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Family-Centered Transition Practices</a:t>
            </a:r>
            <a:endParaRPr dirty="0"/>
          </a:p>
        </p:txBody>
      </p:sp>
      <p:sp>
        <p:nvSpPr>
          <p:cNvPr id="266" name="Google Shape;266;p20"/>
          <p:cNvSpPr txBox="1">
            <a:spLocks noGrp="1"/>
          </p:cNvSpPr>
          <p:nvPr>
            <p:ph idx="1"/>
          </p:nvPr>
        </p:nvSpPr>
        <p:spPr>
          <a:xfrm>
            <a:off x="628650" y="1871858"/>
            <a:ext cx="7886700" cy="3618114"/>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Family-centered approach/involvement in planning that promotes continuity of experiences</a:t>
            </a:r>
            <a:endParaRPr dirty="0"/>
          </a:p>
          <a:p>
            <a:pPr marL="228600" lvl="0" indent="-228600" algn="l" rtl="0">
              <a:lnSpc>
                <a:spcPct val="150000"/>
              </a:lnSpc>
              <a:spcBef>
                <a:spcPts val="1000"/>
              </a:spcBef>
              <a:spcAft>
                <a:spcPts val="0"/>
              </a:spcAft>
              <a:buClr>
                <a:schemeClr val="dk1"/>
              </a:buClr>
              <a:buSzPct val="100000"/>
              <a:buChar char="•"/>
            </a:pPr>
            <a:r>
              <a:rPr lang="en-US" dirty="0"/>
              <a:t>Providing clear, understandable, and accurate information </a:t>
            </a:r>
            <a:endParaRPr dirty="0"/>
          </a:p>
          <a:p>
            <a:pPr marL="228600" lvl="0" indent="-228600" algn="l" rtl="0">
              <a:lnSpc>
                <a:spcPct val="150000"/>
              </a:lnSpc>
              <a:spcBef>
                <a:spcPts val="1000"/>
              </a:spcBef>
              <a:spcAft>
                <a:spcPts val="0"/>
              </a:spcAft>
              <a:buClr>
                <a:schemeClr val="dk1"/>
              </a:buClr>
              <a:buSzPct val="100000"/>
              <a:buChar char="•"/>
            </a:pPr>
            <a:r>
              <a:rPr lang="en-US" dirty="0"/>
              <a:t>Foster relationships</a:t>
            </a:r>
            <a:endParaRPr dirty="0"/>
          </a:p>
          <a:p>
            <a:pPr marL="228600" lvl="0" indent="-228600" algn="l" rtl="0">
              <a:lnSpc>
                <a:spcPct val="150000"/>
              </a:lnSpc>
              <a:spcBef>
                <a:spcPts val="1000"/>
              </a:spcBef>
              <a:spcAft>
                <a:spcPts val="0"/>
              </a:spcAft>
              <a:buClr>
                <a:schemeClr val="dk1"/>
              </a:buClr>
              <a:buSzPct val="100000"/>
              <a:buChar char="•"/>
            </a:pPr>
            <a:r>
              <a:rPr lang="en-US" dirty="0"/>
              <a:t>Ongoing family support over time</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72;p21"/>
          <p:cNvSpPr txBox="1">
            <a:spLocks noGrp="1"/>
          </p:cNvSpPr>
          <p:nvPr>
            <p:ph type="title"/>
          </p:nvPr>
        </p:nvSpPr>
        <p:spPr>
          <a:prstGeom prst="rect">
            <a:avLst/>
          </a:prstGeom>
          <a:noFill/>
          <a:ln>
            <a:noFill/>
          </a:ln>
        </p:spPr>
        <p:txBody>
          <a:bodyPr spcFirstLastPara="1" vert="horz" wrap="square" lIns="68569" tIns="34275" rIns="68569" bIns="34275" rtlCol="0" anchor="ctr" anchorCtr="0">
            <a:noAutofit/>
          </a:bodyPr>
          <a:lstStyle/>
          <a:p>
            <a:pPr lvl="0" algn="ctr">
              <a:buSzPts val="3600"/>
            </a:pPr>
            <a:r>
              <a:rPr lang="en-US" sz="3600" dirty="0"/>
              <a:t>Family-Centered Transition Practices</a:t>
            </a:r>
            <a:endParaRPr sz="3600" dirty="0"/>
          </a:p>
        </p:txBody>
      </p:sp>
      <p:sp>
        <p:nvSpPr>
          <p:cNvPr id="3" name="Content Placeholder 2"/>
          <p:cNvSpPr>
            <a:spLocks noGrp="1"/>
          </p:cNvSpPr>
          <p:nvPr>
            <p:ph idx="1"/>
          </p:nvPr>
        </p:nvSpPr>
        <p:spPr>
          <a:xfrm>
            <a:off x="628650" y="1437005"/>
            <a:ext cx="7886700" cy="4351338"/>
          </a:xfrm>
        </p:spPr>
        <p:txBody>
          <a:bodyPr>
            <a:noAutofit/>
          </a:bodyPr>
          <a:lstStyle/>
          <a:p>
            <a:pPr lvl="0">
              <a:lnSpc>
                <a:spcPct val="170000"/>
              </a:lnSpc>
              <a:spcBef>
                <a:spcPts val="0"/>
              </a:spcBef>
              <a:buClr>
                <a:schemeClr val="dk1"/>
              </a:buClr>
              <a:buSzPts val="2400"/>
            </a:pPr>
            <a:r>
              <a:rPr lang="en-US" sz="2200" dirty="0"/>
              <a:t>Relationship-building: connection of families with new systems</a:t>
            </a:r>
          </a:p>
          <a:p>
            <a:pPr lvl="0">
              <a:lnSpc>
                <a:spcPct val="170000"/>
              </a:lnSpc>
              <a:buClr>
                <a:schemeClr val="dk1"/>
              </a:buClr>
              <a:buSzPts val="2400"/>
            </a:pPr>
            <a:r>
              <a:rPr lang="en-US" sz="2200" dirty="0"/>
              <a:t>Provide families with information about rights and responsibilities to make informed choices</a:t>
            </a:r>
          </a:p>
          <a:p>
            <a:pPr lvl="0">
              <a:lnSpc>
                <a:spcPct val="170000"/>
              </a:lnSpc>
              <a:buClr>
                <a:schemeClr val="dk1"/>
              </a:buClr>
              <a:buSzPts val="2400"/>
            </a:pPr>
            <a:r>
              <a:rPr lang="en-US" sz="2200" dirty="0"/>
              <a:t>Families choose who they want to invite to IEP</a:t>
            </a:r>
          </a:p>
          <a:p>
            <a:pPr lvl="0">
              <a:lnSpc>
                <a:spcPct val="170000"/>
              </a:lnSpc>
              <a:buClr>
                <a:schemeClr val="dk1"/>
              </a:buClr>
              <a:buSzPts val="2400"/>
            </a:pPr>
            <a:r>
              <a:rPr lang="en-US" sz="2200" dirty="0"/>
              <a:t>Include explicit steps for family members as they exit programs and prepare for the next steps</a:t>
            </a:r>
          </a:p>
          <a:p>
            <a:endParaRPr lang="en-US" sz="2200" dirty="0"/>
          </a:p>
        </p:txBody>
      </p:sp>
    </p:spTree>
    <p:extLst>
      <p:ext uri="{BB962C8B-B14F-4D97-AF65-F5344CB8AC3E}">
        <p14:creationId xmlns:p14="http://schemas.microsoft.com/office/powerpoint/2010/main" val="3126653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78;p22"/>
          <p:cNvSpPr txBox="1">
            <a:spLocks noGrp="1"/>
          </p:cNvSpPr>
          <p:nvPr>
            <p:ph type="title"/>
          </p:nvPr>
        </p:nvSpPr>
        <p:spPr>
          <a:xfrm>
            <a:off x="628650" y="227968"/>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b="1" kern="1200" dirty="0">
                <a:solidFill>
                  <a:srgbClr val="121F88"/>
                </a:solidFill>
                <a:ea typeface="+mj-ea"/>
                <a:cs typeface="+mj-cs"/>
              </a:rPr>
              <a:t>Activity</a:t>
            </a:r>
            <a:endParaRPr sz="3600" b="1" kern="1200" dirty="0">
              <a:solidFill>
                <a:srgbClr val="121F88"/>
              </a:solidFill>
              <a:ea typeface="+mj-ea"/>
              <a:cs typeface="+mj-cs"/>
            </a:endParaRPr>
          </a:p>
        </p:txBody>
      </p:sp>
      <p:sp>
        <p:nvSpPr>
          <p:cNvPr id="3" name="Content Placeholder 2"/>
          <p:cNvSpPr>
            <a:spLocks noGrp="1"/>
          </p:cNvSpPr>
          <p:nvPr>
            <p:ph idx="1"/>
          </p:nvPr>
        </p:nvSpPr>
        <p:spPr>
          <a:xfrm>
            <a:off x="628650" y="1425575"/>
            <a:ext cx="7886700" cy="4351338"/>
          </a:xfrm>
        </p:spPr>
        <p:txBody>
          <a:bodyPr>
            <a:normAutofit fontScale="77500" lnSpcReduction="20000"/>
          </a:bodyPr>
          <a:lstStyle/>
          <a:p>
            <a:pPr marL="0" indent="0">
              <a:buNone/>
            </a:pPr>
            <a:r>
              <a:rPr lang="en-US" dirty="0">
                <a:hlinkClick r:id="rId3"/>
              </a:rPr>
              <a:t>Video 2.2: The family's viewpoint - Connect Modules (dec-sped.org)</a:t>
            </a:r>
            <a:endParaRPr lang="en-US" dirty="0"/>
          </a:p>
          <a:p>
            <a:pPr lvl="0">
              <a:lnSpc>
                <a:spcPct val="150000"/>
              </a:lnSpc>
              <a:buClr>
                <a:schemeClr val="dk1"/>
              </a:buClr>
              <a:buSzPts val="2100"/>
            </a:pPr>
            <a:r>
              <a:rPr lang="en-US" dirty="0"/>
              <a:t>Watch this video and take note of the things this mother brings forward as she considers the transition of her daughter from Part C home-based services to Part B preschool services</a:t>
            </a:r>
          </a:p>
          <a:p>
            <a:pPr lvl="0">
              <a:lnSpc>
                <a:spcPct val="150000"/>
              </a:lnSpc>
              <a:buClr>
                <a:schemeClr val="dk1"/>
              </a:buClr>
              <a:buSzPts val="2100"/>
            </a:pPr>
            <a:r>
              <a:rPr lang="en-US" dirty="0"/>
              <a:t>What are their hopes for their child’s transition?</a:t>
            </a:r>
          </a:p>
          <a:p>
            <a:pPr lvl="0">
              <a:lnSpc>
                <a:spcPct val="150000"/>
              </a:lnSpc>
              <a:buClr>
                <a:schemeClr val="dk1"/>
              </a:buClr>
              <a:buSzPts val="2100"/>
            </a:pPr>
            <a:r>
              <a:rPr lang="en-US" dirty="0"/>
              <a:t> What are the things she is hoping the preschool staff will understand?</a:t>
            </a:r>
          </a:p>
          <a:p>
            <a:pPr lvl="0">
              <a:lnSpc>
                <a:spcPct val="150000"/>
              </a:lnSpc>
              <a:buClr>
                <a:schemeClr val="dk1"/>
              </a:buClr>
              <a:buSzPts val="2100"/>
            </a:pPr>
            <a:r>
              <a:rPr lang="en-US" dirty="0"/>
              <a:t>How would you use a capacity-building approach to making sure this transition goes smoothly?</a:t>
            </a:r>
          </a:p>
          <a:p>
            <a:pPr marL="0" indent="0">
              <a:buNone/>
            </a:pPr>
            <a:endParaRPr lang="en-US" dirty="0"/>
          </a:p>
        </p:txBody>
      </p:sp>
    </p:spTree>
    <p:extLst>
      <p:ext uri="{BB962C8B-B14F-4D97-AF65-F5344CB8AC3E}">
        <p14:creationId xmlns:p14="http://schemas.microsoft.com/office/powerpoint/2010/main" val="1073128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95" y="208372"/>
            <a:ext cx="7886700" cy="1325563"/>
          </a:xfrm>
        </p:spPr>
        <p:txBody>
          <a:bodyPr>
            <a:normAutofit/>
          </a:bodyPr>
          <a:lstStyle/>
          <a:p>
            <a:pPr algn="ctr"/>
            <a:r>
              <a:rPr lang="en-US" sz="3600" dirty="0"/>
              <a:t>Video: The Family’s Viewpoint</a:t>
            </a:r>
          </a:p>
        </p:txBody>
      </p:sp>
      <p:pic>
        <p:nvPicPr>
          <p:cNvPr id="5" name="Content Placeholder 4">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102106" y="1533935"/>
            <a:ext cx="6517678" cy="3657600"/>
          </a:xfrm>
        </p:spPr>
      </p:pic>
      <p:sp>
        <p:nvSpPr>
          <p:cNvPr id="7" name="Rectangle 6"/>
          <p:cNvSpPr/>
          <p:nvPr/>
        </p:nvSpPr>
        <p:spPr>
          <a:xfrm>
            <a:off x="1811176" y="5729720"/>
            <a:ext cx="5099538" cy="246221"/>
          </a:xfrm>
          <a:prstGeom prst="rect">
            <a:avLst/>
          </a:prstGeom>
        </p:spPr>
        <p:txBody>
          <a:bodyPr wrap="square">
            <a:spAutoFit/>
          </a:bodyPr>
          <a:lstStyle/>
          <a:p>
            <a:pPr algn="ctr"/>
            <a:r>
              <a:rPr lang="en-US" sz="1000" dirty="0">
                <a:latin typeface="+mn-lt"/>
              </a:rPr>
              <a:t>https://connectmodules.dec-sped.org/connect-modules/resources/videos/video-2-2/</a:t>
            </a:r>
          </a:p>
        </p:txBody>
      </p:sp>
    </p:spTree>
    <p:extLst>
      <p:ext uri="{BB962C8B-B14F-4D97-AF65-F5344CB8AC3E}">
        <p14:creationId xmlns:p14="http://schemas.microsoft.com/office/powerpoint/2010/main" val="3499453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86" name="Google Shape;286;p23"/>
          <p:cNvSpPr txBox="1">
            <a:spLocks noGrp="1"/>
          </p:cNvSpPr>
          <p:nvPr>
            <p:ph idx="1"/>
          </p:nvPr>
        </p:nvSpPr>
        <p:spPr>
          <a:xfrm>
            <a:off x="628650" y="1543792"/>
            <a:ext cx="7886700" cy="4633171"/>
          </a:xfrm>
          <a:prstGeom prst="rect">
            <a:avLst/>
          </a:prstGeom>
          <a:noFill/>
          <a:ln>
            <a:noFill/>
          </a:ln>
        </p:spPr>
        <p:txBody>
          <a:bodyPr spcFirstLastPara="1" wrap="square" lIns="91425" tIns="45700" rIns="91425" bIns="45700" anchor="t" anchorCtr="0">
            <a:normAutofit lnSpcReduction="10000"/>
          </a:bodyPr>
          <a:lstStyle/>
          <a:p>
            <a:pPr>
              <a:lnSpc>
                <a:spcPct val="150000"/>
              </a:lnSpc>
              <a:spcBef>
                <a:spcPts val="0"/>
              </a:spcBef>
              <a:buClr>
                <a:schemeClr val="dk1"/>
              </a:buClr>
              <a:buSzPct val="100000"/>
            </a:pPr>
            <a:r>
              <a:rPr lang="en-US" sz="2200" b="0" i="0" dirty="0">
                <a:solidFill>
                  <a:srgbClr val="222222"/>
                </a:solidFill>
                <a:effectLst/>
              </a:rPr>
              <a:t>Bronfenbrenner, U. (1961). Toward a theoretical model for the analysis of parent-child relationships in a social context. </a:t>
            </a:r>
            <a:r>
              <a:rPr lang="en-US" sz="2200" b="0" i="1" dirty="0">
                <a:solidFill>
                  <a:srgbClr val="222222"/>
                </a:solidFill>
                <a:effectLst/>
              </a:rPr>
              <a:t>Parental attitudes and child behavior</a:t>
            </a:r>
            <a:r>
              <a:rPr lang="en-US" sz="2200" b="0" i="0" dirty="0">
                <a:solidFill>
                  <a:srgbClr val="222222"/>
                </a:solidFill>
                <a:effectLst/>
              </a:rPr>
              <a:t>, 90-108.</a:t>
            </a:r>
            <a:endParaRPr lang="en-US" sz="2200" dirty="0"/>
          </a:p>
          <a:p>
            <a:pPr marL="228600" lvl="0" indent="-228600" algn="l" rtl="0">
              <a:lnSpc>
                <a:spcPct val="150000"/>
              </a:lnSpc>
              <a:spcBef>
                <a:spcPts val="0"/>
              </a:spcBef>
              <a:spcAft>
                <a:spcPts val="0"/>
              </a:spcAft>
              <a:buClr>
                <a:schemeClr val="dk1"/>
              </a:buClr>
              <a:buSzPct val="100000"/>
              <a:buChar char="•"/>
            </a:pPr>
            <a:r>
              <a:rPr lang="en-US" sz="2200" dirty="0"/>
              <a:t>Turnbull, A., Turnbull, R., Erwin, E.J., </a:t>
            </a:r>
            <a:r>
              <a:rPr lang="en-US" sz="2200" dirty="0" err="1"/>
              <a:t>Soodak</a:t>
            </a:r>
            <a:r>
              <a:rPr lang="en-US" sz="2200" dirty="0"/>
              <a:t>, L.C., </a:t>
            </a:r>
            <a:r>
              <a:rPr lang="en-US" sz="2200" dirty="0" err="1"/>
              <a:t>Shogren</a:t>
            </a:r>
            <a:r>
              <a:rPr lang="en-US" sz="2200" dirty="0"/>
              <a:t>, K.A. (2015) </a:t>
            </a:r>
            <a:r>
              <a:rPr lang="en-US" sz="2200" i="1" dirty="0"/>
              <a:t>Families, Professionals and Exceptionality: Positive Outcomes Through Partnerships and Trust</a:t>
            </a:r>
            <a:r>
              <a:rPr lang="en-US" sz="2200" dirty="0"/>
              <a:t>; Pearson</a:t>
            </a:r>
            <a:endParaRPr sz="2200" dirty="0"/>
          </a:p>
          <a:p>
            <a:pPr marL="228600" lvl="0" indent="-228600" algn="l" rtl="0">
              <a:lnSpc>
                <a:spcPct val="150000"/>
              </a:lnSpc>
              <a:spcBef>
                <a:spcPts val="1000"/>
              </a:spcBef>
              <a:spcAft>
                <a:spcPts val="0"/>
              </a:spcAft>
              <a:buClr>
                <a:schemeClr val="dk1"/>
              </a:buClr>
              <a:buSzPct val="100000"/>
              <a:buChar char="•"/>
            </a:pPr>
            <a:r>
              <a:rPr lang="en-US" sz="2200" dirty="0"/>
              <a:t>Rosenberg, S. A., &amp; Smith, E. G. (2008). Rates of Part C eligibility for young children investigated by child welfare. </a:t>
            </a:r>
            <a:r>
              <a:rPr lang="en-US" sz="2200" i="1" dirty="0"/>
              <a:t>Topics in Early Childhood Special Education</a:t>
            </a:r>
            <a:r>
              <a:rPr lang="en-US" sz="2200" dirty="0"/>
              <a:t>, </a:t>
            </a:r>
            <a:r>
              <a:rPr lang="en-US" sz="2200" i="1" dirty="0"/>
              <a:t>28</a:t>
            </a:r>
            <a:r>
              <a:rPr lang="en-US" sz="2200" dirty="0"/>
              <a:t>(2), 68-74.</a:t>
            </a:r>
            <a:endParaRPr sz="2200" dirty="0"/>
          </a:p>
          <a:p>
            <a:pPr marL="228600" lvl="0" indent="-64135" algn="l" rtl="0">
              <a:lnSpc>
                <a:spcPct val="150000"/>
              </a:lnSpc>
              <a:spcBef>
                <a:spcPts val="1000"/>
              </a:spcBef>
              <a:spcAft>
                <a:spcPts val="0"/>
              </a:spcAft>
              <a:buClr>
                <a:schemeClr val="dk1"/>
              </a:buClr>
              <a:buSzPct val="100000"/>
              <a:buNone/>
            </a:pPr>
            <a:endParaRPr sz="2200" dirty="0"/>
          </a:p>
          <a:p>
            <a:pPr marL="228600" lvl="0" indent="-64135" algn="l" rtl="0">
              <a:lnSpc>
                <a:spcPct val="150000"/>
              </a:lnSpc>
              <a:spcBef>
                <a:spcPts val="1000"/>
              </a:spcBef>
              <a:spcAft>
                <a:spcPts val="0"/>
              </a:spcAft>
              <a:buClr>
                <a:schemeClr val="dk1"/>
              </a:buClr>
              <a:buSzPct val="100000"/>
              <a:buNone/>
            </a:pPr>
            <a:endParaRPr sz="2200" dirty="0"/>
          </a:p>
          <a:p>
            <a:pPr marL="0" lvl="0" indent="0" algn="l" rtl="0">
              <a:lnSpc>
                <a:spcPct val="90000"/>
              </a:lnSpc>
              <a:spcBef>
                <a:spcPts val="1000"/>
              </a:spcBef>
              <a:spcAft>
                <a:spcPts val="0"/>
              </a:spcAft>
              <a:buClr>
                <a:schemeClr val="dk1"/>
              </a:buClr>
              <a:buSzPct val="100000"/>
              <a:buNone/>
            </a:pPr>
            <a:endParaRPr sz="2200" dirty="0"/>
          </a:p>
          <a:p>
            <a:pPr marL="228600" lvl="0" indent="-64135" algn="l" rtl="0">
              <a:lnSpc>
                <a:spcPct val="150000"/>
              </a:lnSpc>
              <a:spcBef>
                <a:spcPts val="1000"/>
              </a:spcBef>
              <a:spcAft>
                <a:spcPts val="0"/>
              </a:spcAft>
              <a:buClr>
                <a:schemeClr val="dk1"/>
              </a:buClr>
              <a:buSzPct val="100000"/>
              <a:buNone/>
            </a:pPr>
            <a:endParaRPr sz="2200" dirty="0"/>
          </a:p>
          <a:p>
            <a:pPr marL="228600" lvl="0" indent="-64135" algn="l" rtl="0">
              <a:lnSpc>
                <a:spcPct val="150000"/>
              </a:lnSpc>
              <a:spcBef>
                <a:spcPts val="1000"/>
              </a:spcBef>
              <a:spcAft>
                <a:spcPts val="0"/>
              </a:spcAft>
              <a:buClr>
                <a:schemeClr val="dk1"/>
              </a:buClr>
              <a:buSzPct val="100000"/>
              <a:buNone/>
            </a:pPr>
            <a:endParaRPr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References and Resources</a:t>
            </a:r>
            <a:endParaRPr/>
          </a:p>
        </p:txBody>
      </p:sp>
      <p:sp>
        <p:nvSpPr>
          <p:cNvPr id="293" name="Google Shape;293;p24"/>
          <p:cNvSpPr txBox="1">
            <a:spLocks noGrp="1"/>
          </p:cNvSpPr>
          <p:nvPr>
            <p:ph idx="1"/>
          </p:nvPr>
        </p:nvSpPr>
        <p:spPr>
          <a:xfrm>
            <a:off x="628650" y="1553378"/>
            <a:ext cx="7886700" cy="4623585"/>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dirty="0" err="1"/>
              <a:t>Lorio</a:t>
            </a:r>
            <a:r>
              <a:rPr lang="en-US" dirty="0"/>
              <a:t>, C. M., Romano, M., Woods, J.J., &amp; Brown, J. A. (2020). </a:t>
            </a:r>
            <a:r>
              <a:rPr lang="en-US" dirty="0">
                <a:hlinkClick r:id="rId3"/>
              </a:rPr>
              <a:t>Review of Problem Solving and Reflection as Caregiver Coaching Strategies in Early Intervention</a:t>
            </a:r>
            <a:r>
              <a:rPr lang="en-US" dirty="0"/>
              <a:t>, </a:t>
            </a:r>
            <a:r>
              <a:rPr lang="en-US" i="1" dirty="0"/>
              <a:t>Infants &amp; Young Children</a:t>
            </a:r>
            <a:r>
              <a:rPr lang="en-US" dirty="0"/>
              <a:t>: Vol. 33 (1); pp. 35-70. </a:t>
            </a:r>
            <a:endParaRPr dirty="0"/>
          </a:p>
          <a:p>
            <a:pPr marL="228600" lvl="0" indent="-228600" algn="l" rtl="0">
              <a:lnSpc>
                <a:spcPct val="150000"/>
              </a:lnSpc>
              <a:spcBef>
                <a:spcPts val="1000"/>
              </a:spcBef>
              <a:spcAft>
                <a:spcPts val="0"/>
              </a:spcAft>
              <a:buClr>
                <a:schemeClr val="dk1"/>
              </a:buClr>
              <a:buSzPct val="100000"/>
              <a:buChar char="•"/>
            </a:pPr>
            <a:r>
              <a:rPr lang="en-US" dirty="0"/>
              <a:t>The Center to Mobilize Early Childhood Knowledge (CONNECT) and the Division for Early Childhood (DEC) Modules: </a:t>
            </a:r>
            <a:r>
              <a:rPr lang="en-US" u="sng" dirty="0">
                <a:solidFill>
                  <a:schemeClr val="hlink"/>
                </a:solidFill>
                <a:hlinkClick r:id="rId4"/>
              </a:rPr>
              <a:t>Module 4 – Family-Professional Partnerships</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5"/>
              </a:rPr>
              <a:t>Video 2.2: Transition: The family's viewpoint | Connect Modules (dec-sped.org)</a:t>
            </a:r>
            <a:endParaRPr dirty="0"/>
          </a:p>
          <a:p>
            <a:pPr marL="228600" lvl="0" indent="-90804"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37A732-D006-4673-BF17-BC6E5A3868B4}"/>
              </a:ext>
            </a:extLst>
          </p:cNvPr>
          <p:cNvSpPr txBox="1"/>
          <p:nvPr/>
        </p:nvSpPr>
        <p:spPr>
          <a:xfrm>
            <a:off x="1056640" y="447040"/>
            <a:ext cx="7203440" cy="646331"/>
          </a:xfrm>
          <a:prstGeom prst="rect">
            <a:avLst/>
          </a:prstGeom>
          <a:noFill/>
        </p:spPr>
        <p:txBody>
          <a:bodyPr wrap="square" rtlCol="0">
            <a:spAutoFit/>
          </a:bodyPr>
          <a:lstStyle/>
          <a:p>
            <a:pPr algn="ctr"/>
            <a:r>
              <a:rPr lang="en-US" sz="3600" b="1" dirty="0">
                <a:solidFill>
                  <a:srgbClr val="002060"/>
                </a:solidFill>
                <a:latin typeface="+mn-lt"/>
              </a:rPr>
              <a:t>Disclaimer</a:t>
            </a:r>
          </a:p>
        </p:txBody>
      </p:sp>
    </p:spTree>
    <p:extLst>
      <p:ext uri="{BB962C8B-B14F-4D97-AF65-F5344CB8AC3E}">
        <p14:creationId xmlns:p14="http://schemas.microsoft.com/office/powerpoint/2010/main" val="79230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2.3</a:t>
            </a:r>
            <a:endParaRPr dirty="0"/>
          </a:p>
        </p:txBody>
      </p:sp>
      <p:sp>
        <p:nvSpPr>
          <p:cNvPr id="151" name="Google Shape;151;p3"/>
          <p:cNvSpPr txBox="1">
            <a:spLocks noGrp="1"/>
          </p:cNvSpPr>
          <p:nvPr>
            <p:ph idx="1"/>
          </p:nvPr>
        </p:nvSpPr>
        <p:spPr>
          <a:xfrm>
            <a:off x="628650" y="1508166"/>
            <a:ext cx="7886700" cy="4668797"/>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Candidates engage families in identifying their strengths, priorities, and concerns; support families to achieve the goals they have for their family and their young child’s development and learning; and promote families’ competence and confidence during assessments, individualized planning, intervention, instruction, and transition processes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157" name="Google Shape;157;p4"/>
          <p:cNvSpPr txBox="1">
            <a:spLocks noGrp="1"/>
          </p:cNvSpPr>
          <p:nvPr>
            <p:ph idx="1"/>
          </p:nvPr>
        </p:nvSpPr>
        <p:spPr>
          <a:xfrm>
            <a:off x="628650" y="1384917"/>
            <a:ext cx="7886700" cy="4792046"/>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dirty="0"/>
              <a:t>Describe strategies to engage families in identifying their strengths, priorities, and concerns</a:t>
            </a:r>
            <a:endParaRPr dirty="0"/>
          </a:p>
          <a:p>
            <a:pPr marL="228600" lvl="0" indent="-228600" algn="l" rtl="0">
              <a:lnSpc>
                <a:spcPct val="150000"/>
              </a:lnSpc>
              <a:spcBef>
                <a:spcPts val="1000"/>
              </a:spcBef>
              <a:spcAft>
                <a:spcPts val="0"/>
              </a:spcAft>
              <a:buClr>
                <a:schemeClr val="dk1"/>
              </a:buClr>
              <a:buSzPct val="100000"/>
              <a:buChar char="•"/>
            </a:pPr>
            <a:r>
              <a:rPr lang="en-US" dirty="0"/>
              <a:t>Describe strategies to support families to achieve the goals they have for their family and their child’s development and learning</a:t>
            </a:r>
            <a:endParaRPr dirty="0"/>
          </a:p>
          <a:p>
            <a:pPr marL="228600" lvl="0" indent="-228600" algn="l" rtl="0">
              <a:lnSpc>
                <a:spcPct val="150000"/>
              </a:lnSpc>
              <a:spcBef>
                <a:spcPts val="1000"/>
              </a:spcBef>
              <a:spcAft>
                <a:spcPts val="0"/>
              </a:spcAft>
              <a:buClr>
                <a:schemeClr val="dk1"/>
              </a:buClr>
              <a:buSzPct val="100000"/>
              <a:buChar char="•"/>
            </a:pPr>
            <a:r>
              <a:rPr lang="en-US" dirty="0"/>
              <a:t>Describe strategies to promote family’s competence and confidence during assessment, individualized planning, intervention, instruction, and transition processes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Families Are Where Children Learn</a:t>
            </a:r>
            <a:endParaRPr dirty="0"/>
          </a:p>
        </p:txBody>
      </p:sp>
      <p:sp>
        <p:nvSpPr>
          <p:cNvPr id="164" name="Google Shape;164;p5"/>
          <p:cNvSpPr txBox="1">
            <a:spLocks noGrp="1"/>
          </p:cNvSpPr>
          <p:nvPr>
            <p:ph idx="1"/>
          </p:nvPr>
        </p:nvSpPr>
        <p:spPr>
          <a:xfrm>
            <a:off x="628650" y="1591294"/>
            <a:ext cx="7886700" cy="4585669"/>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70000"/>
              </a:lnSpc>
              <a:spcBef>
                <a:spcPts val="0"/>
              </a:spcBef>
              <a:spcAft>
                <a:spcPts val="0"/>
              </a:spcAft>
              <a:buClr>
                <a:schemeClr val="dk1"/>
              </a:buClr>
              <a:buSzPct val="100000"/>
              <a:buChar char="•"/>
            </a:pPr>
            <a:r>
              <a:rPr lang="en-US" b="1" dirty="0"/>
              <a:t>Children grow and learn in the context of family</a:t>
            </a:r>
            <a:endParaRPr dirty="0"/>
          </a:p>
          <a:p>
            <a:pPr marL="228600" lvl="0" indent="-228600" algn="l" rtl="0">
              <a:lnSpc>
                <a:spcPct val="170000"/>
              </a:lnSpc>
              <a:spcBef>
                <a:spcPts val="1000"/>
              </a:spcBef>
              <a:spcAft>
                <a:spcPts val="0"/>
              </a:spcAft>
              <a:buClr>
                <a:schemeClr val="dk1"/>
              </a:buClr>
              <a:buSzPct val="100000"/>
              <a:buChar char="•"/>
            </a:pPr>
            <a:r>
              <a:rPr lang="en-US" b="1" dirty="0"/>
              <a:t>School and community </a:t>
            </a:r>
            <a:r>
              <a:rPr lang="en-US" dirty="0"/>
              <a:t>are extended environments in which children continue to practice and expand their emerging knowledge</a:t>
            </a:r>
            <a:endParaRPr dirty="0"/>
          </a:p>
          <a:p>
            <a:pPr marL="228600" lvl="0" indent="-228600" algn="l" rtl="0">
              <a:lnSpc>
                <a:spcPct val="170000"/>
              </a:lnSpc>
              <a:spcBef>
                <a:spcPts val="1000"/>
              </a:spcBef>
              <a:spcAft>
                <a:spcPts val="0"/>
              </a:spcAft>
              <a:buClr>
                <a:schemeClr val="dk1"/>
              </a:buClr>
              <a:buSzPct val="100000"/>
              <a:buChar char="•"/>
            </a:pPr>
            <a:r>
              <a:rPr lang="en-US" b="1" dirty="0"/>
              <a:t>Adult experiences in larger systems impact child learning </a:t>
            </a:r>
            <a:r>
              <a:rPr lang="en-US" dirty="0"/>
              <a:t>and development in an ongoing cycle (e.g., adult well-being, employment, health, education)</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Engaging Families in EI/ECSE </a:t>
            </a:r>
            <a:endParaRPr dirty="0"/>
          </a:p>
        </p:txBody>
      </p:sp>
      <p:sp>
        <p:nvSpPr>
          <p:cNvPr id="171" name="Google Shape;171;p6"/>
          <p:cNvSpPr txBox="1">
            <a:spLocks noGrp="1"/>
          </p:cNvSpPr>
          <p:nvPr>
            <p:ph idx="1"/>
          </p:nvPr>
        </p:nvSpPr>
        <p:spPr>
          <a:xfrm>
            <a:off x="628650" y="1404594"/>
            <a:ext cx="7886700" cy="477236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Family engagement is mandated through IDEA</a:t>
            </a:r>
            <a:endParaRPr dirty="0"/>
          </a:p>
          <a:p>
            <a:pPr marL="228600" lvl="0" indent="-228600" algn="l" rtl="0">
              <a:lnSpc>
                <a:spcPct val="150000"/>
              </a:lnSpc>
              <a:spcBef>
                <a:spcPts val="1000"/>
              </a:spcBef>
              <a:spcAft>
                <a:spcPts val="0"/>
              </a:spcAft>
              <a:buClr>
                <a:schemeClr val="dk1"/>
              </a:buClr>
              <a:buSzPts val="2800"/>
              <a:buChar char="•"/>
            </a:pPr>
            <a:r>
              <a:rPr lang="en-US" dirty="0"/>
              <a:t>Effective family engagement is central to the effectiveness of early childhood special education programming</a:t>
            </a:r>
            <a:endParaRPr dirty="0"/>
          </a:p>
          <a:p>
            <a:pPr marL="0" lvl="0" indent="0" algn="l" rtl="0">
              <a:lnSpc>
                <a:spcPct val="150000"/>
              </a:lnSpc>
              <a:spcBef>
                <a:spcPts val="1000"/>
              </a:spcBef>
              <a:spcAft>
                <a:spcPts val="0"/>
              </a:spcAft>
              <a:buClr>
                <a:schemeClr val="dk1"/>
              </a:buClr>
              <a:buSzPts val="2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Discussion: Barriers to Family Engagement</a:t>
            </a:r>
            <a:endParaRPr dirty="0"/>
          </a:p>
        </p:txBody>
      </p:sp>
      <p:sp>
        <p:nvSpPr>
          <p:cNvPr id="178" name="Google Shape;178;p7"/>
          <p:cNvSpPr txBox="1">
            <a:spLocks noGrp="1"/>
          </p:cNvSpPr>
          <p:nvPr>
            <p:ph idx="1"/>
          </p:nvPr>
        </p:nvSpPr>
        <p:spPr>
          <a:xfrm>
            <a:off x="628650" y="1455938"/>
            <a:ext cx="7886700" cy="4721025"/>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When families feel disconnected from systems of service provision, they are less likely to participate, and child outcomes are negatively impacted</a:t>
            </a:r>
            <a:endParaRPr dirty="0"/>
          </a:p>
          <a:p>
            <a:pPr marL="228600" lvl="0" indent="-228600" algn="l" rtl="0">
              <a:lnSpc>
                <a:spcPct val="150000"/>
              </a:lnSpc>
              <a:spcBef>
                <a:spcPts val="1000"/>
              </a:spcBef>
              <a:spcAft>
                <a:spcPts val="0"/>
              </a:spcAft>
              <a:buClr>
                <a:schemeClr val="dk1"/>
              </a:buClr>
              <a:buSzPts val="2800"/>
              <a:buChar char="•"/>
            </a:pPr>
            <a:r>
              <a:rPr lang="en-US" dirty="0"/>
              <a:t>What might make families feel alienated or disconnected from EI/ECSE services, based on your experiences?</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Families as Partners</a:t>
            </a:r>
            <a:br>
              <a:rPr lang="en-US" sz="3600" dirty="0"/>
            </a:br>
            <a:r>
              <a:rPr lang="en-US" sz="1400" dirty="0"/>
              <a:t>(Turnbull, Turnbull et al., 2015 pp. 161)</a:t>
            </a:r>
            <a:endParaRPr dirty="0"/>
          </a:p>
        </p:txBody>
      </p:sp>
      <p:sp>
        <p:nvSpPr>
          <p:cNvPr id="185" name="Google Shape;185;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dirty="0"/>
              <a:t>Family-Professional Partnership:</a:t>
            </a:r>
            <a:endParaRPr dirty="0"/>
          </a:p>
          <a:p>
            <a:pPr marL="228600" lvl="0" indent="-228600" algn="l" rtl="0">
              <a:lnSpc>
                <a:spcPct val="150000"/>
              </a:lnSpc>
              <a:spcBef>
                <a:spcPts val="1000"/>
              </a:spcBef>
              <a:spcAft>
                <a:spcPts val="0"/>
              </a:spcAft>
              <a:buClr>
                <a:schemeClr val="dk1"/>
              </a:buClr>
              <a:buSzPts val="2800"/>
              <a:buChar char="•"/>
            </a:pPr>
            <a:r>
              <a:rPr lang="en-US" dirty="0"/>
              <a:t>A relationship in which families and professionals agree to build on each other’s expertise and resources for the purpose of making and implementing decisions that directly benefit children and their families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Partnering with Families: IDEA</a:t>
            </a:r>
            <a:endParaRPr dirty="0"/>
          </a:p>
        </p:txBody>
      </p:sp>
      <p:sp>
        <p:nvSpPr>
          <p:cNvPr id="191" name="Google Shape;191;p9"/>
          <p:cNvSpPr txBox="1">
            <a:spLocks noGrp="1"/>
          </p:cNvSpPr>
          <p:nvPr>
            <p:ph idx="1"/>
          </p:nvPr>
        </p:nvSpPr>
        <p:spPr>
          <a:xfrm>
            <a:off x="628649" y="1341912"/>
            <a:ext cx="8429625" cy="483505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Parent participation is required to complete nondiscriminatory assessment, create an IFSP or IEP plan and transition plan</a:t>
            </a:r>
            <a:endParaRPr dirty="0"/>
          </a:p>
          <a:p>
            <a:pPr marL="228600" lvl="0" indent="-228600" algn="l" rtl="0">
              <a:lnSpc>
                <a:spcPct val="150000"/>
              </a:lnSpc>
              <a:spcBef>
                <a:spcPts val="1000"/>
              </a:spcBef>
              <a:spcAft>
                <a:spcPts val="0"/>
              </a:spcAft>
              <a:buClr>
                <a:schemeClr val="dk1"/>
              </a:buClr>
              <a:buSzPts val="2800"/>
              <a:buChar char="•"/>
            </a:pPr>
            <a:r>
              <a:rPr lang="en-US" dirty="0"/>
              <a:t>Parents have the right to access educational records</a:t>
            </a:r>
            <a:endParaRPr dirty="0"/>
          </a:p>
          <a:p>
            <a:pPr marL="228600" lvl="0" indent="-228600" algn="l" rtl="0">
              <a:lnSpc>
                <a:spcPct val="150000"/>
              </a:lnSpc>
              <a:spcBef>
                <a:spcPts val="1000"/>
              </a:spcBef>
              <a:spcAft>
                <a:spcPts val="0"/>
              </a:spcAft>
              <a:buClr>
                <a:schemeClr val="dk1"/>
              </a:buClr>
              <a:buSzPts val="2800"/>
              <a:buChar char="•"/>
            </a:pPr>
            <a:r>
              <a:rPr lang="en-US" dirty="0"/>
              <a:t>Hold the right to serve on state and local special education advisory committees</a:t>
            </a:r>
            <a:endParaRPr dirty="0"/>
          </a:p>
        </p:txBody>
      </p:sp>
    </p:spTree>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3100</Words>
  <Application>Microsoft Office PowerPoint</Application>
  <PresentationFormat>On-screen Show (4:3)</PresentationFormat>
  <Paragraphs>226</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1_Office Theme</vt:lpstr>
      <vt:lpstr>Family-Centered Practices</vt:lpstr>
      <vt:lpstr>Standard 2</vt:lpstr>
      <vt:lpstr>Component: 2.3</vt:lpstr>
      <vt:lpstr>Objectives</vt:lpstr>
      <vt:lpstr>Families Are Where Children Learn</vt:lpstr>
      <vt:lpstr>Engaging Families in EI/ECSE </vt:lpstr>
      <vt:lpstr>Discussion: Barriers to Family Engagement</vt:lpstr>
      <vt:lpstr>Families as Partners (Turnbull, Turnbull et al., 2015 pp. 161)</vt:lpstr>
      <vt:lpstr>Partnering with Families: IDEA</vt:lpstr>
      <vt:lpstr>Creating Partnerships with Families (adapted from Turnbull, Turnbull et al., 2015)</vt:lpstr>
      <vt:lpstr>PowerPoint Presentation</vt:lpstr>
      <vt:lpstr>Partnering with Families: Assessment</vt:lpstr>
      <vt:lpstr>Partnering with Families: Assessment</vt:lpstr>
      <vt:lpstr>Strengths-Based and Family-Centered Evaluation Summaries</vt:lpstr>
      <vt:lpstr>Partnering With Families:  IFSP and IEP Planning</vt:lpstr>
      <vt:lpstr>Partnering With Families:  IFSP and IEP Planning</vt:lpstr>
      <vt:lpstr>Video: When Concerns Arise</vt:lpstr>
      <vt:lpstr>Video: When Concerns Arise: Learning from Families’ Experiences</vt:lpstr>
      <vt:lpstr>Partnering With Families: Intervention</vt:lpstr>
      <vt:lpstr>Capacity-Building Coaching Strategies (Lorio, Romano et al., 2020) </vt:lpstr>
      <vt:lpstr>Family-Centered Transition Practices</vt:lpstr>
      <vt:lpstr>Family-Centered Transition Practices</vt:lpstr>
      <vt:lpstr>Activity</vt:lpstr>
      <vt:lpstr>Video: The Family’s Viewpoint</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Family-Centered Practices</dc:title>
  <dc:creator>Bruder,Mary Elizabeth</dc:creator>
  <cp:lastModifiedBy>Darla Gundler</cp:lastModifiedBy>
  <cp:revision>18</cp:revision>
  <dcterms:created xsi:type="dcterms:W3CDTF">2019-01-16T15:23:53Z</dcterms:created>
  <dcterms:modified xsi:type="dcterms:W3CDTF">2023-09-14T20:53:36Z</dcterms:modified>
</cp:coreProperties>
</file>