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88" r:id="rId25"/>
    <p:sldId id="289" r:id="rId26"/>
    <p:sldId id="279" r:id="rId27"/>
    <p:sldId id="280" r:id="rId28"/>
    <p:sldId id="281" r:id="rId29"/>
    <p:sldId id="282" r:id="rId30"/>
    <p:sldId id="287" r:id="rId31"/>
    <p:sldId id="283" r:id="rId32"/>
    <p:sldId id="284" r:id="rId33"/>
    <p:sldId id="285" r:id="rId34"/>
    <p:sldId id="290"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xP/hLCLmIU5shtmus9fh6Ro6Q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8" autoAdjust="0"/>
    <p:restoredTop sz="73563" autoAdjust="0"/>
  </p:normalViewPr>
  <p:slideViewPr>
    <p:cSldViewPr snapToGrid="0">
      <p:cViewPr varScale="1">
        <p:scale>
          <a:sx n="72" d="100"/>
          <a:sy n="72" d="100"/>
        </p:scale>
        <p:origin x="2472" y="72"/>
      </p:cViewPr>
      <p:guideLst>
        <p:guide orient="horz" pos="2160"/>
        <p:guide pos="2880"/>
      </p:guideLst>
    </p:cSldViewPr>
  </p:slideViewPr>
  <p:outlineViewPr>
    <p:cViewPr>
      <p:scale>
        <a:sx n="33" d="100"/>
        <a:sy n="33" d="100"/>
      </p:scale>
      <p:origin x="0" y="-33996"/>
    </p:cViewPr>
  </p:outlin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87" d="100"/>
          <a:sy n="87" d="100"/>
        </p:scale>
        <p:origin x="100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RgHZq-qJHe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RgHZq-qJHe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adreworks.org/resources/cadre-materials-state-resource/tale-two-convers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RVNrRJ9Kr8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watch?v=IogiEKNt1eE"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IogiEKNt1e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journals.sagepub.com/doi/full/10.1177/1096250616674516"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journals.sagepub.com/doi/10.1177/0040059918758163" TargetMode="External"/><Relationship Id="rId4" Type="http://schemas.openxmlformats.org/officeDocument/2006/relationships/hyperlink" Target="https://files.eric.ed.gov/fulltext/ED485881.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may choose to create breakout groups for participants to explore their state and local resources for translated form and assessments, and/or resources for interpreters]</a:t>
            </a:r>
          </a:p>
          <a:p>
            <a:pPr marL="0" lvl="0" indent="0" algn="l" rtl="0">
              <a:spcBef>
                <a:spcPts val="0"/>
              </a:spcBef>
              <a:spcAft>
                <a:spcPts val="0"/>
              </a:spcAft>
              <a:buNone/>
            </a:pPr>
            <a:r>
              <a:rPr lang="en-US" dirty="0"/>
              <a:t>https://www.birth23.org/providers/provider-resources/translated/ </a:t>
            </a:r>
          </a:p>
          <a:p>
            <a:pPr marL="0" lvl="0" indent="0" algn="l" rtl="0">
              <a:spcBef>
                <a:spcPts val="0"/>
              </a:spcBef>
              <a:spcAft>
                <a:spcPts val="0"/>
              </a:spcAft>
              <a:buNone/>
            </a:pPr>
            <a:r>
              <a:rPr lang="en-US" dirty="0"/>
              <a:t>https://found-in-translation.org/</a:t>
            </a:r>
            <a:endParaRPr dirty="0"/>
          </a:p>
        </p:txBody>
      </p:sp>
      <p:sp>
        <p:nvSpPr>
          <p:cNvPr id="120" name="Google Shape;12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Acar</a:t>
            </a:r>
            <a:r>
              <a:rPr lang="en-US" dirty="0"/>
              <a:t>, S. &amp; </a:t>
            </a:r>
            <a:r>
              <a:rPr lang="en-US" dirty="0" err="1"/>
              <a:t>Blasco</a:t>
            </a:r>
            <a:r>
              <a:rPr lang="en-US" dirty="0"/>
              <a:t>, P.M. (2016). Guidelines for collaborating with interpreters in early intervention/early childhood special education, Young Exceptional Children; Vol. 21(3),pp.170-174</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dirty="0">
                <a:effectLst/>
                <a:latin typeface="Calibri" panose="020F0502020204030204" pitchFamily="34" charset="0"/>
                <a:ea typeface="Calibri" panose="020F0502020204030204" pitchFamily="34" charset="0"/>
              </a:rPr>
              <a:t>Note, service provider and interpreter should touch base PRIOR to meeting with the family, to discuss key points of the meeting and for the service provider to answer any of the interpreter’s questions regarding information that is going to be presented.</a:t>
            </a:r>
            <a:endParaRPr dirty="0"/>
          </a:p>
        </p:txBody>
      </p:sp>
      <p:sp>
        <p:nvSpPr>
          <p:cNvPr id="133" name="Google Shape;1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Hepburn, K.S., (2004). Building culturally and linguistically competent services to support young children, their families, and school readiness. The Annie E. Casey Foundation.</a:t>
            </a:r>
            <a:endParaRPr/>
          </a:p>
        </p:txBody>
      </p:sp>
      <p:sp>
        <p:nvSpPr>
          <p:cNvPr id="140" name="Google Shape;1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https://www.youtube.com/watch?v=RgHZq-qJHeY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Support discussion around the reality that typical child behaviors in preschool – that often involve testing boundaries and boisterous behaviors – are more quickly labeled as problematic when children are black or brown, especially boys.  How can we examine our own definitions of “challenging behavior” in ways that keeps the child safe from broader judgements about who s/he is and about the community s/he is from?</a:t>
            </a:r>
            <a:endParaRPr dirty="0"/>
          </a:p>
        </p:txBody>
      </p:sp>
      <p:sp>
        <p:nvSpPr>
          <p:cNvPr id="160" name="Google Shape;1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https://www.youtube.com/watch?v=RgHZq-qJHeY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Support discussion around the reality that typical child behaviors in preschool – that often involve testing boundaries and boisterous behaviors – are more quickly labeled as problematic when children are black or brown, especially boys.  How can we examine our own definitions of “challenging behavior” in ways that keeps the child safe from broader judgements about who s/he is and about the community s/he is from?</a:t>
            </a:r>
            <a:endParaRPr dirty="0"/>
          </a:p>
        </p:txBody>
      </p:sp>
      <p:sp>
        <p:nvSpPr>
          <p:cNvPr id="153" name="Google Shape;15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can invite discussion of the many ways communication can break down, especially in first meetings when a trust relationship has not been identified.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What can EI/ECSE staff do when they notice that family members are sending these kinds of signals that communication is not open and reciprocal? Ask participants to share their experiences.</a:t>
            </a:r>
            <a:endParaRPr/>
          </a:p>
          <a:p>
            <a:pPr marL="0" lvl="0" indent="0" algn="l" rtl="0">
              <a:spcBef>
                <a:spcPts val="0"/>
              </a:spcBef>
              <a:spcAft>
                <a:spcPts val="0"/>
              </a:spcAft>
              <a:buNone/>
            </a:pPr>
            <a:endParaRPr/>
          </a:p>
          <a:p>
            <a:pPr marL="0" lvl="0" indent="0" algn="l" rtl="0">
              <a:spcBef>
                <a:spcPts val="0"/>
              </a:spcBef>
              <a:spcAft>
                <a:spcPts val="0"/>
              </a:spcAft>
              <a:buNone/>
            </a:pPr>
            <a:r>
              <a:rPr lang="en-US"/>
              <a:t> Discuss with the group how we can set the stage with families an equal partner in the interaction – which may mean noticing aloud that the family member may not be sure about this process – taking a step back to allow opportunity for expression of doubts or concerns </a:t>
            </a:r>
            <a:endParaRPr/>
          </a:p>
          <a:p>
            <a:pPr marL="0" lvl="0" indent="0" algn="l" rtl="0">
              <a:spcBef>
                <a:spcPts val="0"/>
              </a:spcBef>
              <a:spcAft>
                <a:spcPts val="0"/>
              </a:spcAft>
              <a:buNone/>
            </a:pPr>
            <a:endParaRPr/>
          </a:p>
          <a:p>
            <a:pPr marL="0" lvl="0" indent="0" algn="l" rtl="0">
              <a:spcBef>
                <a:spcPts val="0"/>
              </a:spcBef>
              <a:spcAft>
                <a:spcPts val="0"/>
              </a:spcAft>
              <a:buNone/>
            </a:pPr>
            <a:r>
              <a:rPr lang="en-US"/>
              <a:t>Support discussion about how previous experiences with formal systems, and ongoing experiences of racial inequity and associated intergenerational trauma may create barriers to establishing a trust relationship for some family members </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the reality that in some cultural groups, families want and expect us to present as the experts – how do we do this while keeping relationships respectful and reciprocal?</a:t>
            </a:r>
            <a:endParaRPr/>
          </a:p>
        </p:txBody>
      </p:sp>
      <p:sp>
        <p:nvSpPr>
          <p:cNvPr id="173" name="Google Shape;1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dirty="0"/>
              <a:t>Respect: Honors behavior as valid and authentic – represents that person alone at the moment in time</a:t>
            </a:r>
            <a:endParaRPr dirty="0"/>
          </a:p>
          <a:p>
            <a:pPr marL="0" lvl="0" indent="0" algn="l" rtl="0">
              <a:lnSpc>
                <a:spcPct val="150000"/>
              </a:lnSpc>
              <a:spcBef>
                <a:spcPts val="0"/>
              </a:spcBef>
              <a:spcAft>
                <a:spcPts val="0"/>
              </a:spcAft>
              <a:buNone/>
            </a:pPr>
            <a:r>
              <a:rPr lang="en-US" dirty="0"/>
              <a:t>Reciprocity: Value the power of the family member’s voice as a resource that brings as much to the interaction as your own</a:t>
            </a:r>
            <a:endParaRPr dirty="0"/>
          </a:p>
          <a:p>
            <a:pPr marL="0" lvl="0" indent="0" algn="l" rtl="0">
              <a:lnSpc>
                <a:spcPct val="150000"/>
              </a:lnSpc>
              <a:spcBef>
                <a:spcPts val="0"/>
              </a:spcBef>
              <a:spcAft>
                <a:spcPts val="0"/>
              </a:spcAft>
              <a:buNone/>
            </a:pPr>
            <a:r>
              <a:rPr lang="en-US" dirty="0"/>
              <a:t>Responsiveness: Each individual has something to contribute – connection is always the focus</a:t>
            </a:r>
            <a:endParaRPr dirty="0"/>
          </a:p>
          <a:p>
            <a:pPr marL="0" lvl="0" indent="0" algn="l" rtl="0">
              <a:spcBef>
                <a:spcPts val="0"/>
              </a:spcBef>
              <a:spcAft>
                <a:spcPts val="0"/>
              </a:spcAft>
              <a:buNone/>
            </a:pPr>
            <a:endParaRPr dirty="0"/>
          </a:p>
        </p:txBody>
      </p:sp>
      <p:sp>
        <p:nvSpPr>
          <p:cNvPr id="198" name="Google Shape;19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Facilitator: Each video is around 7 minutes long – if you are time-limited you may want to move on and simply bring these points into the activity at the end of this presentation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3"/>
              </a:rPr>
              <a:t>A Tale of Two Conversations | CADRE (cadreworks.org)</a:t>
            </a:r>
            <a:endParaRPr lang="en-US" dirty="0"/>
          </a:p>
          <a:p>
            <a:pPr marL="0" lvl="0" indent="0" algn="l" rtl="0">
              <a:spcBef>
                <a:spcPts val="0"/>
              </a:spcBef>
              <a:spcAft>
                <a:spcPts val="0"/>
              </a:spcAft>
              <a:buNone/>
            </a:pPr>
            <a:r>
              <a:rPr lang="en-US" dirty="0"/>
              <a:t>https://www.cadreworks.org/resources/cadre-materials-state-resource/tale-two-conversations</a:t>
            </a:r>
          </a:p>
          <a:p>
            <a:pPr marL="0" lvl="0" indent="0" algn="l" rtl="0">
              <a:spcBef>
                <a:spcPts val="0"/>
              </a:spcBef>
              <a:spcAft>
                <a:spcPts val="0"/>
              </a:spcAft>
              <a:buNone/>
            </a:pPr>
            <a:endParaRPr lang="en-US" dirty="0"/>
          </a:p>
        </p:txBody>
      </p:sp>
      <p:sp>
        <p:nvSpPr>
          <p:cNvPr id="205" name="Google Shape;2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 Tale of Two Conversations: Take One – YouTube</a:t>
            </a:r>
            <a:endParaRPr lang="en-US" dirty="0"/>
          </a:p>
          <a:p>
            <a:r>
              <a:rPr lang="en-US" dirty="0"/>
              <a:t>https://www.youtube.com/watch?v=RVNrRJ9Kr88</a:t>
            </a:r>
          </a:p>
          <a:p>
            <a:endParaRPr lang="en-US" dirty="0"/>
          </a:p>
          <a:p>
            <a:r>
              <a:rPr lang="en-US" dirty="0">
                <a:hlinkClick r:id="rId4"/>
              </a:rPr>
              <a:t>A Tale of Two Conversations: Take Two – YouTube</a:t>
            </a:r>
            <a:endParaRPr lang="en-US" dirty="0"/>
          </a:p>
          <a:p>
            <a:r>
              <a:rPr lang="en-US" dirty="0"/>
              <a:t>https://www.youtube.com/watch?v=IogiEKNt1eE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63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 Tale of Two Conversations: Take Two – YouTube</a:t>
            </a:r>
            <a:endParaRPr lang="en-US" dirty="0"/>
          </a:p>
          <a:p>
            <a:r>
              <a:rPr lang="en-US" dirty="0"/>
              <a:t>https://www.youtube.com/watch?v=IogiEKNt1eE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437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Support discussion that family members may not be able to fully attend to or engage in early intervention services until their basic needs are met – they need to establish predictability and safety in their daily lives first.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may be barriers that you can’t see around why family members do not act on referrals to, for instance, housing or child care. We want to remain curious and open to factors that may lead family members to avoid interacting with formal systems, including fear that their child may be taken away, fear of change when they are already overwhelmed, influences from other important relationships.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Can help to offer to make contact with agencies together when a trust relationship has been forged</a:t>
            </a:r>
            <a:endParaRPr dirty="0"/>
          </a:p>
          <a:p>
            <a:pPr marL="0" lvl="0" indent="0" algn="l" rtl="0">
              <a:spcBef>
                <a:spcPts val="0"/>
              </a:spcBef>
              <a:spcAft>
                <a:spcPts val="0"/>
              </a:spcAft>
              <a:buNone/>
            </a:pPr>
            <a:endParaRPr dirty="0"/>
          </a:p>
        </p:txBody>
      </p:sp>
      <p:sp>
        <p:nvSpPr>
          <p:cNvPr id="218" name="Google Shape;2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https://autisticadvocacy.org/book/welcome-to-the-autistic-community/</a:t>
            </a:r>
            <a:endParaRPr dirty="0"/>
          </a:p>
          <a:p>
            <a:pPr marL="0" lvl="0" indent="0" algn="l" rtl="0">
              <a:spcBef>
                <a:spcPts val="0"/>
              </a:spcBef>
              <a:spcAft>
                <a:spcPts val="0"/>
              </a:spcAft>
              <a:buNone/>
            </a:pPr>
            <a:r>
              <a:rPr lang="en-US" dirty="0"/>
              <a:t>https://www.parentcenterhub.org/find-your-center/</a:t>
            </a:r>
            <a:endParaRPr dirty="0"/>
          </a:p>
          <a:p>
            <a:pPr marL="0" lvl="0" indent="0" algn="l" rtl="0">
              <a:spcBef>
                <a:spcPts val="0"/>
              </a:spcBef>
              <a:spcAft>
                <a:spcPts val="0"/>
              </a:spcAft>
              <a:buNone/>
            </a:pPr>
            <a:r>
              <a:rPr lang="en-US" dirty="0"/>
              <a:t>https://autisticadvocacy.org/book/welcome-to-the-autistic-community/</a:t>
            </a:r>
            <a:endParaRPr dirty="0"/>
          </a:p>
          <a:p>
            <a:pPr marL="0" lvl="0" indent="0" algn="l" rtl="0">
              <a:spcBef>
                <a:spcPts val="0"/>
              </a:spcBef>
              <a:spcAft>
                <a:spcPts val="0"/>
              </a:spcAft>
              <a:buNone/>
            </a:pPr>
            <a:r>
              <a:rPr lang="en-US" dirty="0"/>
              <a:t>https://www.autismspeaks.org/autism-support-family-help</a:t>
            </a:r>
            <a:endParaRPr dirty="0"/>
          </a:p>
          <a:p>
            <a:pPr marL="0" lvl="0" indent="0" algn="l" rtl="0">
              <a:spcBef>
                <a:spcPts val="0"/>
              </a:spcBef>
              <a:spcAft>
                <a:spcPts val="0"/>
              </a:spcAft>
              <a:buNone/>
            </a:pPr>
            <a:r>
              <a:rPr lang="en-US" dirty="0"/>
              <a:t>https://thearc.org/our-initiatives/</a:t>
            </a:r>
            <a:endParaRPr dirty="0"/>
          </a:p>
          <a:p>
            <a:pPr marL="0" lvl="0" indent="0" algn="l" rtl="0">
              <a:spcBef>
                <a:spcPts val="0"/>
              </a:spcBef>
              <a:spcAft>
                <a:spcPts val="0"/>
              </a:spcAft>
              <a:buNone/>
            </a:pPr>
            <a:r>
              <a:rPr lang="en-US" dirty="0"/>
              <a:t>https://www.fhi360.org/projects/national-dissemination-center-children-disabilities-nichcy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Facilitator may choose to have groups identify resources to connect families they know to parent support</a:t>
            </a:r>
            <a:endParaRPr dirty="0"/>
          </a:p>
        </p:txBody>
      </p:sp>
      <p:sp>
        <p:nvSpPr>
          <p:cNvPr id="225" name="Google Shape;22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https://www.cde.state.co.us/resultsmatter/RMVideoSeries_EarlyIntervention </a:t>
            </a:r>
            <a:endParaRPr dirty="0"/>
          </a:p>
        </p:txBody>
      </p:sp>
      <p:sp>
        <p:nvSpPr>
          <p:cNvPr id="231" name="Google Shape;23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https://youtu.be/RqR5OfRWvgw</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3395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hlinkClick r:id="rId3"/>
              </a:rPr>
              <a:t>Guidelines for Collaborating With Interpreters in Early Intervention/Early Childhood Special Education - Serra </a:t>
            </a:r>
            <a:r>
              <a:rPr lang="en-US" dirty="0" err="1">
                <a:hlinkClick r:id="rId3"/>
              </a:rPr>
              <a:t>Acar</a:t>
            </a:r>
            <a:r>
              <a:rPr lang="en-US" dirty="0">
                <a:hlinkClick r:id="rId3"/>
              </a:rPr>
              <a:t>, Patricia M. </a:t>
            </a:r>
            <a:r>
              <a:rPr lang="en-US" dirty="0" err="1">
                <a:hlinkClick r:id="rId3"/>
              </a:rPr>
              <a:t>Blasco</a:t>
            </a:r>
            <a:r>
              <a:rPr lang="en-US" dirty="0">
                <a:hlinkClick r:id="rId3"/>
              </a:rPr>
              <a:t>, 2018 (sagepub.com)</a:t>
            </a:r>
            <a:r>
              <a:rPr lang="en-US" dirty="0"/>
              <a:t> https://journals.sagepub.com/doi/full/10.1177/1096250616674516</a:t>
            </a:r>
            <a:endParaRPr lang="en-US" dirty="0">
              <a:hlinkClick r:id="rId4"/>
            </a:endParaRPr>
          </a:p>
          <a:p>
            <a:pPr marL="0" lvl="0" indent="0" algn="l" rtl="0">
              <a:spcBef>
                <a:spcPts val="0"/>
              </a:spcBef>
              <a:spcAft>
                <a:spcPts val="0"/>
              </a:spcAft>
              <a:buNone/>
            </a:pPr>
            <a:endParaRPr lang="en-US" dirty="0">
              <a:hlinkClick r:id="rId4"/>
            </a:endParaRPr>
          </a:p>
          <a:p>
            <a:pPr marL="0" lvl="0" indent="0" algn="l" rtl="0">
              <a:spcBef>
                <a:spcPts val="0"/>
              </a:spcBef>
              <a:spcAft>
                <a:spcPts val="0"/>
              </a:spcAft>
              <a:buNone/>
            </a:pPr>
            <a:r>
              <a:rPr lang="en-US" dirty="0">
                <a:hlinkClick r:id="rId4"/>
              </a:rPr>
              <a:t>Building Culturally &amp; Linguistically Competent Services (ed.gov)</a:t>
            </a:r>
            <a:r>
              <a:rPr lang="en-US" dirty="0"/>
              <a:t> https://files.eric.ed.gov/fulltext/ED485881.pdf</a:t>
            </a:r>
            <a:endParaRPr lang="en-US" dirty="0">
              <a:hlinkClick r:id="rId5"/>
            </a:endParaRPr>
          </a:p>
          <a:p>
            <a:pPr marL="0" lvl="0" indent="0" algn="l" rtl="0">
              <a:spcBef>
                <a:spcPts val="0"/>
              </a:spcBef>
              <a:spcAft>
                <a:spcPts val="0"/>
              </a:spcAft>
              <a:buNone/>
            </a:pPr>
            <a:endParaRPr lang="en-US" dirty="0">
              <a:hlinkClick r:id="rId5"/>
            </a:endParaRPr>
          </a:p>
          <a:p>
            <a:pPr marL="0" lvl="0" indent="0" algn="l" rtl="0">
              <a:spcBef>
                <a:spcPts val="0"/>
              </a:spcBef>
              <a:spcAft>
                <a:spcPts val="0"/>
              </a:spcAft>
              <a:buNone/>
            </a:pPr>
            <a:r>
              <a:rPr lang="en-US" dirty="0">
                <a:hlinkClick r:id="rId5"/>
              </a:rPr>
              <a:t>Developing Collaborative Partnerships With Culturally and Linguistically Diverse Families During the IEP Process - Zachary Rossetti, Janet Story Sauer, </a:t>
            </a:r>
            <a:r>
              <a:rPr lang="en-US" dirty="0" err="1">
                <a:hlinkClick r:id="rId5"/>
              </a:rPr>
              <a:t>Oanh</a:t>
            </a:r>
            <a:r>
              <a:rPr lang="en-US" dirty="0">
                <a:hlinkClick r:id="rId5"/>
              </a:rPr>
              <a:t> Bui, Susan </a:t>
            </a:r>
            <a:r>
              <a:rPr lang="en-US" dirty="0" err="1">
                <a:hlinkClick r:id="rId5"/>
              </a:rPr>
              <a:t>Ou</a:t>
            </a:r>
            <a:r>
              <a:rPr lang="en-US" dirty="0">
                <a:hlinkClick r:id="rId5"/>
              </a:rPr>
              <a:t>, 2018 (sagepub.com)</a:t>
            </a:r>
            <a:endParaRPr lang="en-US" dirty="0"/>
          </a:p>
          <a:p>
            <a:pPr marL="0" lvl="0" indent="0" algn="l" rtl="0">
              <a:spcBef>
                <a:spcPts val="0"/>
              </a:spcBef>
              <a:spcAft>
                <a:spcPts val="0"/>
              </a:spcAft>
              <a:buNone/>
            </a:pPr>
            <a:r>
              <a:rPr lang="en-US" dirty="0"/>
              <a:t>https://doi.org/10.1177%2F0040059918758163</a:t>
            </a:r>
            <a:endParaRPr dirty="0"/>
          </a:p>
        </p:txBody>
      </p:sp>
      <p:sp>
        <p:nvSpPr>
          <p:cNvPr id="237" name="Google Shape;23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https://www.pearson.com/us/higher-education/product/Turnbull-Families-Professionals-and-Exceptionality-Positive-Outcomes-Through-Partnerships-and-Trust-6th-Edition/9780137070480.html</a:t>
            </a:r>
            <a:endParaRPr dirty="0"/>
          </a:p>
        </p:txBody>
      </p:sp>
      <p:sp>
        <p:nvSpPr>
          <p:cNvPr id="244" name="Google Shape;24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https://www.birth23.org/providers/provider-resources/translated/</a:t>
            </a:r>
          </a:p>
          <a:p>
            <a:pPr marL="0" lvl="0" indent="0" algn="l" rtl="0">
              <a:spcBef>
                <a:spcPts val="0"/>
              </a:spcBef>
              <a:spcAft>
                <a:spcPts val="0"/>
              </a:spcAft>
              <a:buNone/>
            </a:pPr>
            <a:r>
              <a:rPr lang="en-US" dirty="0"/>
              <a:t>https://www.youtube.com/watch?app=desktop&amp;v=RgHZq-qJHeY</a:t>
            </a:r>
          </a:p>
          <a:p>
            <a:pPr marL="0" lvl="0" indent="0" algn="l" rtl="0">
              <a:spcBef>
                <a:spcPts val="0"/>
              </a:spcBef>
              <a:spcAft>
                <a:spcPts val="0"/>
              </a:spcAft>
              <a:buNone/>
            </a:pPr>
            <a:r>
              <a:rPr lang="en-US" dirty="0"/>
              <a:t>https://eclkc.ohs.acf.hhs.gov/children-disabilities/specialquest-multimedia-training-library/session-6-inclusion-story </a:t>
            </a:r>
            <a:endParaRPr dirty="0"/>
          </a:p>
        </p:txBody>
      </p:sp>
      <p:sp>
        <p:nvSpPr>
          <p:cNvPr id="251" name="Google Shape;25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Rossetti, Z. Sauer, J.S., Bui, O. Ou, S. (2017). Developing collaborative partnerships with culturally and linguistically diverse families during the IEP process. TEACHING Exceptional Children, Vol. 49(5) pp. 328-338.</a:t>
            </a:r>
            <a:endParaRPr/>
          </a:p>
          <a:p>
            <a:pPr marL="0" lvl="0" indent="0" algn="l" rtl="0">
              <a:spcBef>
                <a:spcPts val="0"/>
              </a:spcBef>
              <a:spcAft>
                <a:spcPts val="0"/>
              </a:spcAft>
              <a:buNone/>
            </a:pPr>
            <a:endParaRPr/>
          </a:p>
          <a:p>
            <a:pPr marL="0" lvl="0" indent="0" algn="l" rtl="0">
              <a:spcBef>
                <a:spcPts val="0"/>
              </a:spcBef>
              <a:spcAft>
                <a:spcPts val="0"/>
              </a:spcAft>
              <a:buNone/>
            </a:pPr>
            <a:r>
              <a:rPr lang="en-US"/>
              <a:t>These are some of the most foundational elements of effective communication. (read through the list)</a:t>
            </a:r>
            <a:endParaRPr/>
          </a:p>
          <a:p>
            <a:pPr marL="0" lvl="0" indent="0" algn="l" rtl="0">
              <a:spcBef>
                <a:spcPts val="0"/>
              </a:spcBef>
              <a:spcAft>
                <a:spcPts val="0"/>
              </a:spcAft>
              <a:buNone/>
            </a:pPr>
            <a:endParaRPr/>
          </a:p>
          <a:p>
            <a:pPr marL="0" lvl="0" indent="0" algn="l" rtl="0">
              <a:spcBef>
                <a:spcPts val="0"/>
              </a:spcBef>
              <a:spcAft>
                <a:spcPts val="0"/>
              </a:spcAft>
              <a:buNone/>
            </a:pPr>
            <a:r>
              <a:rPr lang="en-US"/>
              <a:t>We aim to meet families where they are using words and practices that make sense to them. We use their primary language, we talk about abilities that they feel relate to their own child in the world they live in, including home, school, community. </a:t>
            </a:r>
            <a:endParaRPr/>
          </a:p>
          <a:p>
            <a:pPr marL="0" lvl="0" indent="0" algn="l" rtl="0">
              <a:spcBef>
                <a:spcPts val="0"/>
              </a:spcBef>
              <a:spcAft>
                <a:spcPts val="0"/>
              </a:spcAft>
              <a:buNone/>
            </a:pPr>
            <a:endParaRPr/>
          </a:p>
          <a:p>
            <a:pPr marL="0" lvl="0" indent="0" algn="l" rtl="0">
              <a:spcBef>
                <a:spcPts val="0"/>
              </a:spcBef>
              <a:spcAft>
                <a:spcPts val="0"/>
              </a:spcAft>
              <a:buNone/>
            </a:pPr>
            <a:r>
              <a:rPr lang="en-US"/>
              <a:t>We refrain from the use of jargon, acronyms, deficit based language. </a:t>
            </a:r>
            <a:endParaRPr/>
          </a:p>
          <a:p>
            <a:pPr marL="0" lvl="0" indent="0" algn="l" rtl="0">
              <a:spcBef>
                <a:spcPts val="0"/>
              </a:spcBef>
              <a:spcAft>
                <a:spcPts val="0"/>
              </a:spcAft>
              <a:buNone/>
            </a:pPr>
            <a:endParaRPr/>
          </a:p>
          <a:p>
            <a:pPr marL="0" lvl="0" indent="0" algn="l" rtl="0">
              <a:spcBef>
                <a:spcPts val="0"/>
              </a:spcBef>
              <a:spcAft>
                <a:spcPts val="0"/>
              </a:spcAft>
              <a:buNone/>
            </a:pPr>
            <a:r>
              <a:rPr lang="en-US"/>
              <a:t>We treat every family member and child with respect, and we ensure that the information they share with us is confidential. </a:t>
            </a:r>
            <a:endParaRPr/>
          </a:p>
          <a:p>
            <a:pPr marL="0" lvl="0" indent="0" algn="l" rtl="0">
              <a:spcBef>
                <a:spcPts val="0"/>
              </a:spcBef>
              <a:spcAft>
                <a:spcPts val="0"/>
              </a:spcAft>
              <a:buNone/>
            </a:pPr>
            <a:endParaRPr/>
          </a:p>
          <a:p>
            <a:pPr marL="0" lvl="0" indent="0" algn="l" rtl="0">
              <a:spcBef>
                <a:spcPts val="0"/>
              </a:spcBef>
              <a:spcAft>
                <a:spcPts val="0"/>
              </a:spcAft>
              <a:buNone/>
            </a:pPr>
            <a:r>
              <a:rPr lang="en-US"/>
              <a:t>We always accept the reality that family members are competent in their own unique context, even if we don’t understand their values from our own perspective. </a:t>
            </a:r>
            <a:endParaRPr/>
          </a:p>
          <a:p>
            <a:pPr marL="0" lvl="0" indent="0" algn="l" rtl="0">
              <a:spcBef>
                <a:spcPts val="0"/>
              </a:spcBef>
              <a:spcAft>
                <a:spcPts val="0"/>
              </a:spcAft>
              <a:buNone/>
            </a:pPr>
            <a:endParaRPr/>
          </a:p>
          <a:p>
            <a:pPr marL="0" lvl="0" indent="0" algn="l" rtl="0">
              <a:spcBef>
                <a:spcPts val="0"/>
              </a:spcBef>
              <a:spcAft>
                <a:spcPts val="0"/>
              </a:spcAft>
              <a:buNone/>
            </a:pPr>
            <a:r>
              <a:rPr lang="en-US"/>
              <a:t>We make sure that interactions go both ways – always – and are horizontal vs. vertical in nature. </a:t>
            </a:r>
            <a:endParaRPr/>
          </a:p>
          <a:p>
            <a:pPr marL="0" lvl="0" indent="0" algn="l" rtl="0">
              <a:spcBef>
                <a:spcPts val="0"/>
              </a:spcBef>
              <a:spcAft>
                <a:spcPts val="0"/>
              </a:spcAft>
              <a:buNone/>
            </a:pPr>
            <a:endParaRPr/>
          </a:p>
        </p:txBody>
      </p:sp>
      <p:sp>
        <p:nvSpPr>
          <p:cNvPr id="92" name="Google Shape;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talk a little bit about what we mean when we talk about making early intervention services “linguistically accessible”  (read slide)</a:t>
            </a:r>
            <a:endParaRPr/>
          </a:p>
        </p:txBody>
      </p:sp>
      <p:sp>
        <p:nvSpPr>
          <p:cNvPr id="99" name="Google Shape;9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Families from diverse linguistic and cultural backgrounds may not have access to clear information about services</a:t>
            </a:r>
            <a:endParaRPr/>
          </a:p>
          <a:p>
            <a:pPr marL="0" lvl="0" indent="0" algn="l" rtl="0">
              <a:lnSpc>
                <a:spcPct val="150000"/>
              </a:lnSpc>
              <a:spcBef>
                <a:spcPts val="0"/>
              </a:spcBef>
              <a:spcAft>
                <a:spcPts val="0"/>
              </a:spcAft>
              <a:buNone/>
            </a:pPr>
            <a:r>
              <a:rPr lang="en-US"/>
              <a:t>May hesitate to request clarification</a:t>
            </a:r>
            <a:endParaRPr/>
          </a:p>
          <a:p>
            <a:pPr marL="0" lvl="0" indent="0" algn="l" rtl="0">
              <a:lnSpc>
                <a:spcPct val="150000"/>
              </a:lnSpc>
              <a:spcBef>
                <a:spcPts val="0"/>
              </a:spcBef>
              <a:spcAft>
                <a:spcPts val="0"/>
              </a:spcAft>
              <a:buNone/>
            </a:pPr>
            <a:r>
              <a:rPr lang="en-US"/>
              <a:t>Poor communication due to language barriers compromises engagement and quality of services</a:t>
            </a:r>
            <a:endParaRPr/>
          </a:p>
          <a:p>
            <a:pPr marL="0" lvl="0" indent="0" algn="l" rtl="0">
              <a:spcBef>
                <a:spcPts val="0"/>
              </a:spcBef>
              <a:spcAft>
                <a:spcPts val="0"/>
              </a:spcAft>
              <a:buNone/>
            </a:pPr>
            <a:endParaRPr/>
          </a:p>
        </p:txBody>
      </p:sp>
      <p:sp>
        <p:nvSpPr>
          <p:cNvPr id="106" name="Google Shape;1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Acar, S. &amp; Blasco, P.M. (2016). Guidelines for collaborating with interpreters in early intervention/early childhood special education, Young Exceptional Children; Vol. 21(3),pp.170-174</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[Facilitator can encourage discussion about availability of qualified interpreters in their communities – and brainstorm ways to increase capacity of this resource locally]</a:t>
            </a:r>
            <a:endParaRPr/>
          </a:p>
          <a:p>
            <a:pPr marL="0" lvl="0" indent="0" algn="l" rtl="0">
              <a:spcBef>
                <a:spcPts val="0"/>
              </a:spcBef>
              <a:spcAft>
                <a:spcPts val="0"/>
              </a:spcAft>
              <a:buNone/>
            </a:pPr>
            <a:endParaRPr/>
          </a:p>
        </p:txBody>
      </p:sp>
      <p:sp>
        <p:nvSpPr>
          <p:cNvPr id="113" name="Google Shape;11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3704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5938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65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B0E09F6-985B-094C-9604-A3B45E92B5D3}"/>
              </a:ext>
            </a:extLst>
          </p:cNvPr>
          <p:cNvSpPr txBox="1"/>
          <p:nvPr userDrawn="1"/>
        </p:nvSpPr>
        <p:spPr>
          <a:xfrm>
            <a:off x="178068" y="2152657"/>
            <a:ext cx="8787865" cy="25526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the content does not necessarily represent the policy of the Department of Education, and you should not assume endorsement by the Federal Government. University of Connecticut Center for Excellence in Developmental Disabilities Education, Research and Service© 2022. All rights reserved.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263 Farmington Avenue, Farmington, CT 06030-6222 • 860.679.1500 • infoucedd@uchc.edu</a:t>
            </a:r>
          </a:p>
        </p:txBody>
      </p:sp>
    </p:spTree>
    <p:extLst>
      <p:ext uri="{BB962C8B-B14F-4D97-AF65-F5344CB8AC3E}">
        <p14:creationId xmlns:p14="http://schemas.microsoft.com/office/powerpoint/2010/main" val="355196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474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303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63791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97686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88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341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070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755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2529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rth23.org/providers/provider-resources/translat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found-in-translation.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gHZq-qJHe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gHZq-qJHe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dreworks.org/resources/tale-two-conversations-study-guid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RVNrRJ9Kr8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ogiEKNt1e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arentcenterhub.org/find-your-center/" TargetMode="External"/><Relationship Id="rId7" Type="http://schemas.openxmlformats.org/officeDocument/2006/relationships/hyperlink" Target="https://www.fhi360.org/projects/national-dissemination-center-children-disabilities-nichc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autisticadvocacy.org/book/welcome-to-the-autistic-community/" TargetMode="External"/><Relationship Id="rId5" Type="http://schemas.openxmlformats.org/officeDocument/2006/relationships/hyperlink" Target="https://thearc.org/our-initiatives/" TargetMode="External"/><Relationship Id="rId4" Type="http://schemas.openxmlformats.org/officeDocument/2006/relationships/hyperlink" Target="https://www.autismspeaks.org/autism-support-family-hel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resultsmatter/RMVideoSeries_EarlyInterven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youtu.be/RqR5OfRWvgw"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journals.sagepub.com/doi/full/10.1177/109625061667451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journals.sagepub.com/doi/10.1177/0040059918758163" TargetMode="External"/><Relationship Id="rId4" Type="http://schemas.openxmlformats.org/officeDocument/2006/relationships/hyperlink" Target="https://files.eric.ed.gov/fulltext/ED485881.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rth23.org/providers/provider-resources/translate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eclkc.ohs.acf.hhs.gov/children-disabilities/specialquest-multimedia-training-library/session-6-inclusion-story" TargetMode="External"/><Relationship Id="rId4" Type="http://schemas.openxmlformats.org/officeDocument/2006/relationships/hyperlink" Target="https://www.youtube.com/watch?app=desktop&amp;v=RgHZq-qJHe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685800" y="553953"/>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b="1" dirty="0"/>
              <a:t>Family-Centered Practices</a:t>
            </a:r>
            <a:endParaRPr sz="4000" b="1" dirty="0"/>
          </a:p>
        </p:txBody>
      </p:sp>
      <p:sp>
        <p:nvSpPr>
          <p:cNvPr id="64" name="Google Shape;64;p1"/>
          <p:cNvSpPr txBox="1">
            <a:spLocks noGrp="1"/>
          </p:cNvSpPr>
          <p:nvPr>
            <p:ph type="subTitle" idx="1"/>
          </p:nvPr>
        </p:nvSpPr>
        <p:spPr>
          <a:xfrm>
            <a:off x="1143000" y="2941553"/>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Initial Practice Based Professional Standards for Early Interventionists/Early Childhood Special Educators (EI/ECSE) </a:t>
            </a:r>
            <a:endParaRPr dirty="0"/>
          </a:p>
          <a:p>
            <a:pPr marL="0" lvl="0" indent="0" algn="ctr" rtl="0">
              <a:lnSpc>
                <a:spcPct val="90000"/>
              </a:lnSpc>
              <a:spcBef>
                <a:spcPts val="1000"/>
              </a:spcBef>
              <a:spcAft>
                <a:spcPts val="0"/>
              </a:spcAft>
              <a:buClr>
                <a:schemeClr val="dk1"/>
              </a:buClr>
              <a:buSzPts val="2400"/>
              <a:buNone/>
            </a:pPr>
            <a:r>
              <a:rPr lang="en-US" dirty="0"/>
              <a:t>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Strategies to Locate Translation and Interpreter Resources</a:t>
            </a:r>
            <a:br>
              <a:rPr lang="en-US" sz="3600" dirty="0"/>
            </a:br>
            <a:r>
              <a:rPr lang="en-US" sz="1300" dirty="0"/>
              <a:t>(Rossetti, Sauer et al., (2017)</a:t>
            </a:r>
            <a:endParaRPr dirty="0"/>
          </a:p>
        </p:txBody>
      </p:sp>
      <p:sp>
        <p:nvSpPr>
          <p:cNvPr id="123" name="Google Shape;123;p1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Locate materials that have already been translated: check local and state websites, e.g., </a:t>
            </a:r>
            <a:r>
              <a:rPr lang="en-US" u="sng" dirty="0">
                <a:solidFill>
                  <a:schemeClr val="hlink"/>
                </a:solidFill>
                <a:hlinkClick r:id="rId3"/>
              </a:rPr>
              <a:t>Connecticut’s Birth to Three </a:t>
            </a:r>
            <a:r>
              <a:rPr lang="en-US" dirty="0"/>
              <a:t>web platform</a:t>
            </a:r>
            <a:endParaRPr dirty="0"/>
          </a:p>
          <a:p>
            <a:pPr marL="228600" lvl="0" indent="-228600" algn="l" rtl="0">
              <a:lnSpc>
                <a:spcPct val="150000"/>
              </a:lnSpc>
              <a:spcBef>
                <a:spcPts val="1000"/>
              </a:spcBef>
              <a:spcAft>
                <a:spcPts val="0"/>
              </a:spcAft>
              <a:buClr>
                <a:schemeClr val="dk1"/>
              </a:buClr>
              <a:buSzPts val="2800"/>
              <a:buChar char="•"/>
            </a:pPr>
            <a:r>
              <a:rPr lang="en-US" dirty="0"/>
              <a:t>Train bilingual staff in your district to be translators or interpreters, and explore resources for training in your community, e.g., </a:t>
            </a:r>
            <a:r>
              <a:rPr lang="en-US" u="sng" dirty="0">
                <a:solidFill>
                  <a:schemeClr val="hlink"/>
                </a:solidFill>
                <a:hlinkClick r:id="rId4"/>
              </a:rPr>
              <a:t>Found in Translation.org</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Strategies to Locate Translation and Interpreter Resources, cont.</a:t>
            </a:r>
            <a:endParaRPr dirty="0"/>
          </a:p>
        </p:txBody>
      </p:sp>
      <p:sp>
        <p:nvSpPr>
          <p:cNvPr id="129" name="Google Shape;129;p11"/>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dirty="0"/>
              <a:t>Collaborate with local universities to identify students in language programs who may need practicum hours</a:t>
            </a:r>
            <a:endParaRPr dirty="0"/>
          </a:p>
          <a:p>
            <a:pPr marL="228600" lvl="0" indent="-228600" algn="l" rtl="0">
              <a:lnSpc>
                <a:spcPct val="150000"/>
              </a:lnSpc>
              <a:spcBef>
                <a:spcPts val="1000"/>
              </a:spcBef>
              <a:spcAft>
                <a:spcPts val="0"/>
              </a:spcAft>
              <a:buClr>
                <a:schemeClr val="dk1"/>
              </a:buClr>
              <a:buSzPct val="100000"/>
              <a:buChar char="•"/>
            </a:pPr>
            <a:r>
              <a:rPr lang="en-US" dirty="0"/>
              <a:t>Collaborate with other non-profit or other community agencies that have bilingual staff to help with translations or to identify community members who may want to be trained as an interpreter</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Strategies for Service Providers Working With Interpreters</a:t>
            </a:r>
            <a:br>
              <a:rPr lang="en-US" sz="3600" dirty="0"/>
            </a:br>
            <a:r>
              <a:rPr lang="en-US" sz="1600" dirty="0"/>
              <a:t>(</a:t>
            </a:r>
            <a:r>
              <a:rPr lang="en-US" sz="1600" dirty="0" err="1"/>
              <a:t>Acar</a:t>
            </a:r>
            <a:r>
              <a:rPr lang="en-US" sz="1600" dirty="0"/>
              <a:t> &amp; </a:t>
            </a:r>
            <a:r>
              <a:rPr lang="en-US" sz="1600" dirty="0" err="1"/>
              <a:t>Blasco</a:t>
            </a:r>
            <a:r>
              <a:rPr lang="en-US" sz="1600" dirty="0"/>
              <a:t>, 2016)</a:t>
            </a:r>
            <a:endParaRPr dirty="0"/>
          </a:p>
        </p:txBody>
      </p:sp>
      <p:sp>
        <p:nvSpPr>
          <p:cNvPr id="136" name="Google Shape;136;p12"/>
          <p:cNvSpPr txBox="1">
            <a:spLocks noGrp="1"/>
          </p:cNvSpPr>
          <p:nvPr>
            <p:ph idx="1"/>
          </p:nvPr>
        </p:nvSpPr>
        <p:spPr>
          <a:xfrm>
            <a:off x="628650" y="1571348"/>
            <a:ext cx="7886700" cy="4605615"/>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dk1"/>
              </a:buClr>
              <a:buSzPct val="100000"/>
              <a:buChar char="•"/>
            </a:pPr>
            <a:r>
              <a:rPr lang="en-US" dirty="0"/>
              <a:t>Introduce all parties and explain roles</a:t>
            </a:r>
            <a:endParaRPr dirty="0"/>
          </a:p>
          <a:p>
            <a:pPr marL="228600" lvl="0" indent="-228600" algn="l" rtl="0">
              <a:lnSpc>
                <a:spcPct val="150000"/>
              </a:lnSpc>
              <a:spcBef>
                <a:spcPts val="1000"/>
              </a:spcBef>
              <a:spcAft>
                <a:spcPts val="0"/>
              </a:spcAft>
              <a:buClr>
                <a:schemeClr val="dk1"/>
              </a:buClr>
              <a:buSzPct val="100000"/>
              <a:buChar char="•"/>
            </a:pPr>
            <a:r>
              <a:rPr lang="en-US" dirty="0"/>
              <a:t>Always look at and talk directly to family members rather than to the interpreter – avoid side comments</a:t>
            </a:r>
            <a:endParaRPr dirty="0"/>
          </a:p>
          <a:p>
            <a:pPr marL="228600" lvl="0" indent="-228600" algn="l" rtl="0">
              <a:lnSpc>
                <a:spcPct val="150000"/>
              </a:lnSpc>
              <a:spcBef>
                <a:spcPts val="1000"/>
              </a:spcBef>
              <a:spcAft>
                <a:spcPts val="0"/>
              </a:spcAft>
              <a:buClr>
                <a:schemeClr val="dk1"/>
              </a:buClr>
              <a:buSzPct val="100000"/>
              <a:buChar char="•"/>
            </a:pPr>
            <a:r>
              <a:rPr lang="en-US" dirty="0"/>
              <a:t>Clarify the need for precise translations at all times</a:t>
            </a:r>
            <a:endParaRPr dirty="0"/>
          </a:p>
          <a:p>
            <a:pPr marL="228600" lvl="0" indent="-228600" algn="l" rtl="0">
              <a:lnSpc>
                <a:spcPct val="150000"/>
              </a:lnSpc>
              <a:spcBef>
                <a:spcPts val="1000"/>
              </a:spcBef>
              <a:spcAft>
                <a:spcPts val="0"/>
              </a:spcAft>
              <a:buClr>
                <a:schemeClr val="dk1"/>
              </a:buClr>
              <a:buSzPct val="100000"/>
              <a:buChar char="•"/>
            </a:pPr>
            <a:r>
              <a:rPr lang="en-US" dirty="0"/>
              <a:t>Never enlist children to interpret</a:t>
            </a:r>
            <a:endParaRPr dirty="0"/>
          </a:p>
          <a:p>
            <a:pPr marL="228600" lvl="0" indent="-228600">
              <a:lnSpc>
                <a:spcPct val="150000"/>
              </a:lnSpc>
              <a:buSzPct val="100000"/>
            </a:pPr>
            <a:r>
              <a:rPr lang="en-US" dirty="0"/>
              <a:t>Avoid asking “do you understand?” and instead ask which details could be better explained – focus on specifics</a:t>
            </a:r>
            <a:endParaRPr dirty="0"/>
          </a:p>
          <a:p>
            <a:pPr marL="228600" lvl="0" indent="-228600" algn="l" rtl="0">
              <a:lnSpc>
                <a:spcPct val="150000"/>
              </a:lnSpc>
              <a:spcBef>
                <a:spcPts val="1000"/>
              </a:spcBef>
              <a:spcAft>
                <a:spcPts val="0"/>
              </a:spcAft>
              <a:buClr>
                <a:schemeClr val="dk1"/>
              </a:buClr>
              <a:buSzPct val="100000"/>
              <a:buChar char="•"/>
            </a:pPr>
            <a:r>
              <a:rPr lang="en-US" dirty="0"/>
              <a:t>Speak in a measured pace – and pause often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Implementing Culturally</a:t>
            </a:r>
            <a:br>
              <a:rPr lang="en-US" sz="3600" dirty="0"/>
            </a:br>
            <a:r>
              <a:rPr lang="en-US" sz="3600" dirty="0"/>
              <a:t> Normative Practices</a:t>
            </a:r>
            <a:endParaRPr dirty="0"/>
          </a:p>
        </p:txBody>
      </p:sp>
      <p:sp>
        <p:nvSpPr>
          <p:cNvPr id="143" name="Google Shape;143;p13"/>
          <p:cNvSpPr txBox="1">
            <a:spLocks noGrp="1"/>
          </p:cNvSpPr>
          <p:nvPr>
            <p:ph idx="1"/>
          </p:nvPr>
        </p:nvSpPr>
        <p:spPr>
          <a:xfrm>
            <a:off x="628650" y="1607736"/>
            <a:ext cx="7886700" cy="456922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Char char="•"/>
            </a:pPr>
            <a:r>
              <a:rPr lang="en-US" dirty="0"/>
              <a:t>Everyone carries culture with them</a:t>
            </a:r>
            <a:endParaRPr dirty="0"/>
          </a:p>
          <a:p>
            <a:pPr marL="228600" lvl="0" indent="-228600" algn="l" rtl="0">
              <a:lnSpc>
                <a:spcPct val="150000"/>
              </a:lnSpc>
              <a:spcBef>
                <a:spcPts val="1000"/>
              </a:spcBef>
              <a:spcAft>
                <a:spcPts val="0"/>
              </a:spcAft>
              <a:buClr>
                <a:schemeClr val="dk1"/>
              </a:buClr>
              <a:buSzPct val="100000"/>
              <a:buChar char="•"/>
            </a:pPr>
            <a:r>
              <a:rPr lang="en-US" dirty="0"/>
              <a:t>Systems of education and care most often based on tenets of the dominant culture</a:t>
            </a:r>
            <a:endParaRPr dirty="0"/>
          </a:p>
          <a:p>
            <a:pPr marL="228600" lvl="0" indent="-228600" algn="l" rtl="0">
              <a:lnSpc>
                <a:spcPct val="150000"/>
              </a:lnSpc>
              <a:spcBef>
                <a:spcPts val="1000"/>
              </a:spcBef>
              <a:spcAft>
                <a:spcPts val="0"/>
              </a:spcAft>
              <a:buClr>
                <a:schemeClr val="dk1"/>
              </a:buClr>
              <a:buSzPct val="100000"/>
              <a:buChar char="•"/>
            </a:pPr>
            <a:r>
              <a:rPr lang="en-US" dirty="0"/>
              <a:t>Children and families learn and use communication, behavior, and prioritize goals in the context of their own culture</a:t>
            </a:r>
            <a:endParaRPr dirty="0"/>
          </a:p>
          <a:p>
            <a:pPr marL="228600" lvl="0" indent="-228600" algn="l" rtl="0">
              <a:lnSpc>
                <a:spcPct val="150000"/>
              </a:lnSpc>
              <a:spcBef>
                <a:spcPts val="1000"/>
              </a:spcBef>
              <a:spcAft>
                <a:spcPts val="0"/>
              </a:spcAft>
              <a:buClr>
                <a:schemeClr val="dk1"/>
              </a:buClr>
              <a:buSzPct val="100000"/>
              <a:buChar char="•"/>
            </a:pPr>
            <a:r>
              <a:rPr lang="en-US" dirty="0"/>
              <a:t>EI/ECSE providers acknowledge and normalize the unique culture of families and create bridges into early care and education environments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4"/>
          <p:cNvSpPr txBox="1">
            <a:spLocks noGrp="1"/>
          </p:cNvSpPr>
          <p:nvPr>
            <p:ph type="title"/>
          </p:nvPr>
        </p:nvSpPr>
        <p:spPr>
          <a:xfrm>
            <a:off x="639282" y="170822"/>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Building Trust Through Respectful Interactions</a:t>
            </a:r>
            <a:endParaRPr dirty="0"/>
          </a:p>
        </p:txBody>
      </p:sp>
      <p:sp>
        <p:nvSpPr>
          <p:cNvPr id="149" name="Google Shape;149;p14"/>
          <p:cNvSpPr txBox="1">
            <a:spLocks noGrp="1"/>
          </p:cNvSpPr>
          <p:nvPr>
            <p:ph idx="1"/>
          </p:nvPr>
        </p:nvSpPr>
        <p:spPr>
          <a:xfrm>
            <a:off x="21264" y="1211699"/>
            <a:ext cx="9122735" cy="5646301"/>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ct val="100000"/>
              <a:buChar char="•"/>
            </a:pPr>
            <a:r>
              <a:rPr lang="en-US" sz="2200" dirty="0"/>
              <a:t>Being predictable – doing what you say you will do, being on time</a:t>
            </a:r>
            <a:endParaRPr sz="2200" dirty="0"/>
          </a:p>
          <a:p>
            <a:pPr marL="228600" lvl="0" indent="-228600" algn="l" rtl="0">
              <a:lnSpc>
                <a:spcPct val="150000"/>
              </a:lnSpc>
              <a:spcBef>
                <a:spcPts val="1000"/>
              </a:spcBef>
              <a:spcAft>
                <a:spcPts val="0"/>
              </a:spcAft>
              <a:buClr>
                <a:schemeClr val="dk1"/>
              </a:buClr>
              <a:buSzPct val="100000"/>
              <a:buChar char="•"/>
            </a:pPr>
            <a:r>
              <a:rPr lang="en-US" sz="2200" dirty="0"/>
              <a:t>Providing clear information about assessments and programming - creating space for questions</a:t>
            </a:r>
            <a:endParaRPr sz="2200" dirty="0"/>
          </a:p>
          <a:p>
            <a:pPr marL="228600" lvl="0" indent="-228600" algn="l" rtl="0">
              <a:lnSpc>
                <a:spcPct val="150000"/>
              </a:lnSpc>
              <a:spcBef>
                <a:spcPts val="1000"/>
              </a:spcBef>
              <a:spcAft>
                <a:spcPts val="0"/>
              </a:spcAft>
              <a:buClr>
                <a:schemeClr val="dk1"/>
              </a:buClr>
              <a:buSzPct val="100000"/>
              <a:buChar char="•"/>
            </a:pPr>
            <a:r>
              <a:rPr lang="en-US" sz="2200" dirty="0"/>
              <a:t>Making sure that families are the decision-makers</a:t>
            </a:r>
            <a:endParaRPr sz="2200" dirty="0"/>
          </a:p>
          <a:p>
            <a:pPr marL="228600" lvl="0" indent="-228600" algn="l" rtl="0">
              <a:lnSpc>
                <a:spcPct val="150000"/>
              </a:lnSpc>
              <a:spcBef>
                <a:spcPts val="1000"/>
              </a:spcBef>
              <a:spcAft>
                <a:spcPts val="0"/>
              </a:spcAft>
              <a:buClr>
                <a:schemeClr val="dk1"/>
              </a:buClr>
              <a:buSzPct val="100000"/>
              <a:buChar char="•"/>
            </a:pPr>
            <a:r>
              <a:rPr lang="en-US" sz="2200" dirty="0"/>
              <a:t>Frequent communication – check-ins, texts, pictures</a:t>
            </a:r>
            <a:endParaRPr sz="2200" dirty="0"/>
          </a:p>
          <a:p>
            <a:pPr marL="228600" lvl="0" indent="-228600" algn="l" rtl="0">
              <a:lnSpc>
                <a:spcPct val="150000"/>
              </a:lnSpc>
              <a:spcBef>
                <a:spcPts val="1000"/>
              </a:spcBef>
              <a:spcAft>
                <a:spcPts val="0"/>
              </a:spcAft>
              <a:buClr>
                <a:schemeClr val="dk1"/>
              </a:buClr>
              <a:buSzPct val="100000"/>
              <a:buChar char="•"/>
            </a:pPr>
            <a:r>
              <a:rPr lang="en-US" sz="2200" dirty="0"/>
              <a:t>Responding to family needs rather than jumping in – So, what did you try? How did that work?</a:t>
            </a:r>
            <a:endParaRPr sz="2200" dirty="0"/>
          </a:p>
          <a:p>
            <a:pPr marL="228600" lvl="0" indent="-228600" algn="l" rtl="0">
              <a:lnSpc>
                <a:spcPct val="150000"/>
              </a:lnSpc>
              <a:spcBef>
                <a:spcPts val="1000"/>
              </a:spcBef>
              <a:spcAft>
                <a:spcPts val="0"/>
              </a:spcAft>
              <a:buClr>
                <a:schemeClr val="dk1"/>
              </a:buClr>
              <a:buSzPct val="100000"/>
              <a:buChar char="•"/>
            </a:pPr>
            <a:r>
              <a:rPr lang="en-US" sz="2200" dirty="0"/>
              <a:t>Celebrating small steps forward when families are overwhelmed/struggling </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Video: Including Culture</a:t>
            </a:r>
            <a:endParaRPr dirty="0"/>
          </a:p>
        </p:txBody>
      </p:sp>
      <p:sp>
        <p:nvSpPr>
          <p:cNvPr id="163" name="Google Shape;163;p16"/>
          <p:cNvSpPr txBox="1">
            <a:spLocks noGrp="1"/>
          </p:cNvSpPr>
          <p:nvPr>
            <p:ph idx="1"/>
          </p:nvPr>
        </p:nvSpPr>
        <p:spPr>
          <a:xfrm>
            <a:off x="372140" y="1305017"/>
            <a:ext cx="8143210" cy="4871946"/>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Clr>
                <a:schemeClr val="dk1"/>
              </a:buClr>
              <a:buSzPts val="2800"/>
              <a:buNone/>
            </a:pPr>
            <a:r>
              <a:rPr lang="en-US" dirty="0"/>
              <a:t>Watch the ‘</a:t>
            </a:r>
            <a:r>
              <a:rPr lang="en-US" dirty="0">
                <a:hlinkClick r:id="rId3"/>
              </a:rPr>
              <a:t>Including Culture</a:t>
            </a:r>
            <a:r>
              <a:rPr lang="en-US" dirty="0"/>
              <a:t>’ video on the next slide, than discuss the following questions;</a:t>
            </a:r>
          </a:p>
          <a:p>
            <a:pPr marL="228600" lvl="0" indent="-228600" algn="l" rtl="0">
              <a:lnSpc>
                <a:spcPct val="150000"/>
              </a:lnSpc>
              <a:spcBef>
                <a:spcPts val="0"/>
              </a:spcBef>
              <a:spcAft>
                <a:spcPts val="0"/>
              </a:spcAft>
              <a:buClr>
                <a:schemeClr val="dk1"/>
              </a:buClr>
              <a:buSzPts val="2800"/>
              <a:buChar char="•"/>
            </a:pPr>
            <a:r>
              <a:rPr lang="en-US" dirty="0"/>
              <a:t>How does this teacher talk about how she includes the concept of culture in her classroom?</a:t>
            </a:r>
            <a:endParaRPr dirty="0"/>
          </a:p>
          <a:p>
            <a:pPr marL="228600" lvl="0" indent="-228600" algn="l" rtl="0">
              <a:lnSpc>
                <a:spcPct val="150000"/>
              </a:lnSpc>
              <a:spcBef>
                <a:spcPts val="1000"/>
              </a:spcBef>
              <a:spcAft>
                <a:spcPts val="0"/>
              </a:spcAft>
              <a:buClr>
                <a:schemeClr val="dk1"/>
              </a:buClr>
              <a:buSzPts val="2800"/>
              <a:buChar char="•"/>
            </a:pPr>
            <a:r>
              <a:rPr lang="en-US" dirty="0"/>
              <a:t> She mentioned one example – are there other child behaviors connected to culture that can be misinterpreted?</a:t>
            </a:r>
            <a:endParaRPr dirty="0"/>
          </a:p>
          <a:p>
            <a:pPr marL="228600" lvl="0" indent="-228600" algn="l" rtl="0">
              <a:lnSpc>
                <a:spcPct val="150000"/>
              </a:lnSpc>
              <a:spcBef>
                <a:spcPts val="1000"/>
              </a:spcBef>
              <a:spcAft>
                <a:spcPts val="0"/>
              </a:spcAft>
              <a:buClr>
                <a:schemeClr val="dk1"/>
              </a:buClr>
              <a:buSzPts val="2800"/>
              <a:buChar char="•"/>
            </a:pPr>
            <a:r>
              <a:rPr lang="en-US" dirty="0"/>
              <a:t>Are there differences in the way we might interpret child behaviors based on implicit/explicit biases?</a:t>
            </a:r>
            <a:endParaRPr dirty="0"/>
          </a:p>
          <a:p>
            <a:pPr marL="228600" lvl="0" indent="-50800" algn="l" rtl="0">
              <a:lnSpc>
                <a:spcPct val="150000"/>
              </a:lnSpc>
              <a:spcBef>
                <a:spcPts val="1000"/>
              </a:spcBef>
              <a:spcAft>
                <a:spcPts val="0"/>
              </a:spcAft>
              <a:buClr>
                <a:schemeClr val="dk1"/>
              </a:buClr>
              <a:buSzPts val="2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Video: </a:t>
            </a:r>
            <a:r>
              <a:rPr lang="en-US" sz="3600" dirty="0">
                <a:hlinkClick r:id="rId3"/>
              </a:rPr>
              <a:t>Including Culture</a:t>
            </a:r>
            <a:endParaRPr dirty="0"/>
          </a:p>
        </p:txBody>
      </p:sp>
      <p:pic>
        <p:nvPicPr>
          <p:cNvPr id="2" name="Picture 1">
            <a:hlinkClick r:id="rId3"/>
          </p:cNvPr>
          <p:cNvPicPr>
            <a:picLocks noChangeAspect="1"/>
          </p:cNvPicPr>
          <p:nvPr/>
        </p:nvPicPr>
        <p:blipFill>
          <a:blip r:embed="rId4"/>
          <a:stretch>
            <a:fillRect/>
          </a:stretch>
        </p:blipFill>
        <p:spPr>
          <a:xfrm>
            <a:off x="650656" y="1535556"/>
            <a:ext cx="7842686" cy="4114800"/>
          </a:xfrm>
          <a:prstGeom prst="rect">
            <a:avLst/>
          </a:prstGeom>
        </p:spPr>
      </p:pic>
      <p:sp>
        <p:nvSpPr>
          <p:cNvPr id="4" name="Rectangle 3"/>
          <p:cNvSpPr/>
          <p:nvPr/>
        </p:nvSpPr>
        <p:spPr>
          <a:xfrm>
            <a:off x="3061810" y="5736090"/>
            <a:ext cx="3020379" cy="246221"/>
          </a:xfrm>
          <a:prstGeom prst="rect">
            <a:avLst/>
          </a:prstGeom>
        </p:spPr>
        <p:txBody>
          <a:bodyPr wrap="none">
            <a:spAutoFit/>
          </a:bodyPr>
          <a:lstStyle/>
          <a:p>
            <a:pPr lvl="0" algn="ctr">
              <a:buClr>
                <a:schemeClr val="dk1"/>
              </a:buClr>
              <a:buSzPts val="1200"/>
            </a:pPr>
            <a:r>
              <a:rPr lang="en-US" sz="1000" u="sng" dirty="0">
                <a:solidFill>
                  <a:schemeClr val="hlink"/>
                </a:solidFill>
                <a:hlinkClick r:id="rId3"/>
              </a:rPr>
              <a:t>https://www.youtube.com/watch?v=RgHZq-qJHeY</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Effective Communication</a:t>
            </a:r>
            <a:endParaRPr dirty="0"/>
          </a:p>
        </p:txBody>
      </p:sp>
      <p:sp>
        <p:nvSpPr>
          <p:cNvPr id="169" name="Google Shape;169;p17"/>
          <p:cNvSpPr txBox="1">
            <a:spLocks noGrp="1"/>
          </p:cNvSpPr>
          <p:nvPr>
            <p:ph idx="1"/>
          </p:nvPr>
        </p:nvSpPr>
        <p:spPr>
          <a:xfrm>
            <a:off x="318977" y="1306286"/>
            <a:ext cx="8196373" cy="4870677"/>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dk1"/>
              </a:buClr>
              <a:buSzPct val="100000"/>
              <a:buChar char="•"/>
            </a:pPr>
            <a:r>
              <a:rPr lang="en-US" dirty="0"/>
              <a:t>Effective communication is the cornerstone of family-centered practice</a:t>
            </a:r>
            <a:endParaRPr dirty="0"/>
          </a:p>
          <a:p>
            <a:pPr marL="228600" lvl="0" indent="-228600" algn="l" rtl="0">
              <a:lnSpc>
                <a:spcPct val="150000"/>
              </a:lnSpc>
              <a:spcBef>
                <a:spcPts val="1000"/>
              </a:spcBef>
              <a:spcAft>
                <a:spcPts val="0"/>
              </a:spcAft>
              <a:buClr>
                <a:schemeClr val="dk1"/>
              </a:buClr>
              <a:buSzPct val="100000"/>
              <a:buChar char="•"/>
            </a:pPr>
            <a:r>
              <a:rPr lang="en-US" dirty="0"/>
              <a:t>Currently, there are too many families of children who are eligible for EI services (in Part C or Part B) who do not engage with early intervention services (ITCA, 2020) </a:t>
            </a:r>
            <a:endParaRPr dirty="0"/>
          </a:p>
          <a:p>
            <a:pPr marL="228600" lvl="0" indent="-228600" algn="l" rtl="0">
              <a:lnSpc>
                <a:spcPct val="150000"/>
              </a:lnSpc>
              <a:spcBef>
                <a:spcPts val="1000"/>
              </a:spcBef>
              <a:spcAft>
                <a:spcPts val="0"/>
              </a:spcAft>
              <a:buClr>
                <a:schemeClr val="dk1"/>
              </a:buClr>
              <a:buSzPct val="100000"/>
              <a:buChar char="•"/>
            </a:pPr>
            <a:r>
              <a:rPr lang="en-US" dirty="0"/>
              <a:t>Families of color less likely to engage with and remain in EI services</a:t>
            </a:r>
            <a:endParaRPr dirty="0"/>
          </a:p>
          <a:p>
            <a:pPr marL="228600" lvl="0" indent="-228600" algn="l" rtl="0">
              <a:lnSpc>
                <a:spcPct val="150000"/>
              </a:lnSpc>
              <a:spcBef>
                <a:spcPts val="1000"/>
              </a:spcBef>
              <a:spcAft>
                <a:spcPts val="0"/>
              </a:spcAft>
              <a:buClr>
                <a:schemeClr val="dk1"/>
              </a:buClr>
              <a:buSzPct val="100000"/>
              <a:buChar char="•"/>
            </a:pPr>
            <a:r>
              <a:rPr lang="en-US" dirty="0"/>
              <a:t>EI/ECSE practitioners can use effective communication to increase the likelihood of family engagement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Identify and Address </a:t>
            </a:r>
            <a:br>
              <a:rPr lang="en-US" sz="3600" dirty="0"/>
            </a:br>
            <a:r>
              <a:rPr lang="en-US" sz="3600" dirty="0"/>
              <a:t>Communication Breakdowns</a:t>
            </a:r>
            <a:br>
              <a:rPr lang="en-US" sz="3600" dirty="0"/>
            </a:br>
            <a:r>
              <a:rPr lang="en-US" sz="1400" dirty="0"/>
              <a:t>Turnbull, Turnbull et al., (2015)</a:t>
            </a:r>
            <a:endParaRPr dirty="0"/>
          </a:p>
        </p:txBody>
      </p:sp>
      <p:sp>
        <p:nvSpPr>
          <p:cNvPr id="176" name="Google Shape;176;p18"/>
          <p:cNvSpPr txBox="1">
            <a:spLocks noGrp="1"/>
          </p:cNvSpPr>
          <p:nvPr>
            <p:ph idx="1"/>
          </p:nvPr>
        </p:nvSpPr>
        <p:spPr>
          <a:xfrm>
            <a:off x="628650" y="1597688"/>
            <a:ext cx="7886700" cy="4579275"/>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dirty="0"/>
              <a:t>Family member may be relatively silent (nod, “uh-huh”) or may appear distracted (e.g., looks down at phone)</a:t>
            </a:r>
            <a:endParaRPr dirty="0"/>
          </a:p>
          <a:p>
            <a:pPr marL="685800" lvl="1" indent="-228600" algn="l" rtl="0">
              <a:lnSpc>
                <a:spcPct val="150000"/>
              </a:lnSpc>
              <a:spcBef>
                <a:spcPts val="500"/>
              </a:spcBef>
              <a:spcAft>
                <a:spcPts val="0"/>
              </a:spcAft>
              <a:buClr>
                <a:schemeClr val="dk1"/>
              </a:buClr>
              <a:buSzPct val="100000"/>
              <a:buChar char="•"/>
            </a:pPr>
            <a:r>
              <a:rPr lang="en-US" dirty="0"/>
              <a:t>May be confused, overwhelmed, or may feel alienated from the process</a:t>
            </a:r>
            <a:endParaRPr dirty="0"/>
          </a:p>
          <a:p>
            <a:pPr marL="685800" lvl="1" indent="-228600" algn="l" rtl="0">
              <a:lnSpc>
                <a:spcPct val="150000"/>
              </a:lnSpc>
              <a:spcBef>
                <a:spcPts val="500"/>
              </a:spcBef>
              <a:spcAft>
                <a:spcPts val="0"/>
              </a:spcAft>
              <a:buClr>
                <a:schemeClr val="dk1"/>
              </a:buClr>
              <a:buSzPct val="100000"/>
              <a:buChar char="•"/>
            </a:pPr>
            <a:r>
              <a:rPr lang="en-US" dirty="0"/>
              <a:t>May feel they must “comply”</a:t>
            </a:r>
            <a:endParaRPr dirty="0"/>
          </a:p>
          <a:p>
            <a:pPr marL="685800" lvl="1" indent="-228600" algn="l" rtl="0">
              <a:lnSpc>
                <a:spcPct val="150000"/>
              </a:lnSpc>
              <a:spcBef>
                <a:spcPts val="500"/>
              </a:spcBef>
              <a:spcAft>
                <a:spcPts val="0"/>
              </a:spcAft>
              <a:buClr>
                <a:schemeClr val="dk1"/>
              </a:buClr>
              <a:buSzPct val="100000"/>
              <a:buChar char="•"/>
            </a:pPr>
            <a:r>
              <a:rPr lang="en-US" dirty="0"/>
              <a:t>Professionals may unintentionally dominate the interaction taking the position of “expert”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sz="3200" dirty="0"/>
              <a:t>Positive Communication Skills</a:t>
            </a:r>
            <a:br>
              <a:rPr lang="en-US" sz="3200" dirty="0"/>
            </a:br>
            <a:r>
              <a:rPr lang="en-US" sz="1400" dirty="0">
                <a:solidFill>
                  <a:srgbClr val="000000"/>
                </a:solidFill>
              </a:rPr>
              <a:t>Turnbull, Turnbull et al., (2015)</a:t>
            </a:r>
            <a:endParaRPr sz="3200" dirty="0"/>
          </a:p>
        </p:txBody>
      </p:sp>
      <p:sp>
        <p:nvSpPr>
          <p:cNvPr id="182" name="Google Shape;182;p19"/>
          <p:cNvSpPr txBox="1">
            <a:spLocks noGrp="1"/>
          </p:cNvSpPr>
          <p:nvPr>
            <p:ph idx="1"/>
          </p:nvPr>
        </p:nvSpPr>
        <p:spPr>
          <a:xfrm>
            <a:off x="628650" y="1577591"/>
            <a:ext cx="7886700" cy="459937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en-US" dirty="0"/>
              <a:t>Nonverbal communication</a:t>
            </a:r>
            <a:endParaRPr dirty="0"/>
          </a:p>
          <a:p>
            <a:pPr marL="228600" lvl="0" indent="-228600" algn="l" rtl="0">
              <a:lnSpc>
                <a:spcPct val="150000"/>
              </a:lnSpc>
              <a:spcBef>
                <a:spcPts val="1000"/>
              </a:spcBef>
              <a:spcAft>
                <a:spcPts val="0"/>
              </a:spcAft>
              <a:buClr>
                <a:schemeClr val="dk1"/>
              </a:buClr>
              <a:buSzPct val="100000"/>
              <a:buChar char="•"/>
            </a:pPr>
            <a:r>
              <a:rPr lang="en-US" dirty="0"/>
              <a:t>Physical proximity – face to face, on the same level</a:t>
            </a:r>
            <a:endParaRPr dirty="0"/>
          </a:p>
          <a:p>
            <a:pPr marL="228600" lvl="0" indent="-228600" algn="l" rtl="0">
              <a:lnSpc>
                <a:spcPct val="150000"/>
              </a:lnSpc>
              <a:spcBef>
                <a:spcPts val="1000"/>
              </a:spcBef>
              <a:spcAft>
                <a:spcPts val="0"/>
              </a:spcAft>
              <a:buClr>
                <a:schemeClr val="dk1"/>
              </a:buClr>
              <a:buSzPct val="100000"/>
              <a:buChar char="•"/>
            </a:pPr>
            <a:r>
              <a:rPr lang="en-US" dirty="0"/>
              <a:t>Appropriate use of eye contact, making sure to notice how family member uses sustained eye contact </a:t>
            </a:r>
            <a:endParaRPr dirty="0"/>
          </a:p>
          <a:p>
            <a:pPr marL="228600" lvl="0" indent="-228600" algn="l" rtl="0">
              <a:lnSpc>
                <a:spcPct val="150000"/>
              </a:lnSpc>
              <a:spcBef>
                <a:spcPts val="1000"/>
              </a:spcBef>
              <a:spcAft>
                <a:spcPts val="0"/>
              </a:spcAft>
              <a:buClr>
                <a:schemeClr val="dk1"/>
              </a:buClr>
              <a:buSzPct val="100000"/>
              <a:buChar char="•"/>
            </a:pPr>
            <a:r>
              <a:rPr lang="en-US" dirty="0"/>
              <a:t>Attending to the speaker rather than to paperwork</a:t>
            </a:r>
            <a:endParaRPr dirty="0"/>
          </a:p>
          <a:p>
            <a:pPr marL="228600" lvl="0" indent="-228600" algn="l" rtl="0">
              <a:lnSpc>
                <a:spcPct val="150000"/>
              </a:lnSpc>
              <a:spcBef>
                <a:spcPts val="1000"/>
              </a:spcBef>
              <a:spcAft>
                <a:spcPts val="0"/>
              </a:spcAft>
              <a:buClr>
                <a:schemeClr val="dk1"/>
              </a:buClr>
              <a:buSzPct val="100000"/>
              <a:buChar char="•"/>
            </a:pPr>
            <a:r>
              <a:rPr lang="en-US" dirty="0"/>
              <a:t>Noticing how your body expresses your interest in listening to the speaker</a:t>
            </a:r>
            <a:endParaRPr dirty="0"/>
          </a:p>
          <a:p>
            <a:pPr marL="0" lvl="0" indent="0"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Standard 2</a:t>
            </a:r>
            <a:endParaRPr dirty="0"/>
          </a:p>
        </p:txBody>
      </p:sp>
      <p:sp>
        <p:nvSpPr>
          <p:cNvPr id="70" name="Google Shape;70;p2"/>
          <p:cNvSpPr txBox="1">
            <a:spLocks noGrp="1"/>
          </p:cNvSpPr>
          <p:nvPr>
            <p:ph idx="1"/>
          </p:nvPr>
        </p:nvSpPr>
        <p:spPr>
          <a:xfrm>
            <a:off x="628650" y="1402080"/>
            <a:ext cx="7886700" cy="4774883"/>
          </a:xfrm>
          <a:prstGeom prst="rect">
            <a:avLst/>
          </a:prstGeom>
          <a:noFill/>
          <a:ln>
            <a:noFill/>
          </a:ln>
        </p:spPr>
        <p:txBody>
          <a:bodyPr spcFirstLastPara="1" wrap="square" lIns="91425" tIns="45700" rIns="91425" bIns="45700" anchor="t" anchorCtr="0">
            <a:normAutofit fontScale="85000" lnSpcReduction="10000"/>
          </a:bodyPr>
          <a:lstStyle/>
          <a:p>
            <a:pPr marL="0" lvl="0" indent="0">
              <a:lnSpc>
                <a:spcPct val="150000"/>
              </a:lnSpc>
              <a:spcBef>
                <a:spcPts val="0"/>
              </a:spcBef>
              <a:buSzPct val="140000"/>
              <a:buNone/>
            </a:pPr>
            <a:r>
              <a:rPr lang="en-US" dirty="0"/>
              <a:t>Candidates use their knowledge of family-centered practices and family systems theory to develop and maintain reciprocal partnerships with families. They apply family capacity-building practices to support families in making informed decisions and advocating for their young children. They engage families in opportunities that build on their existing strengths, reflect current goals, and foster family competence and confidence to support their children’s development and learning.</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Positive Communication Skills: Listening</a:t>
            </a:r>
            <a:br>
              <a:rPr lang="en-US" sz="3600"/>
            </a:br>
            <a:endParaRPr sz="3600"/>
          </a:p>
        </p:txBody>
      </p:sp>
      <p:pic>
        <p:nvPicPr>
          <p:cNvPr id="188" name="Google Shape;188;p20"/>
          <p:cNvPicPr preferRelativeResize="0">
            <a:picLocks noGrp="1"/>
          </p:cNvPicPr>
          <p:nvPr>
            <p:ph idx="1"/>
          </p:nvPr>
        </p:nvPicPr>
        <p:blipFill rotWithShape="1">
          <a:blip r:embed="rId3">
            <a:alphaModFix/>
          </a:blip>
          <a:srcRect/>
          <a:stretch/>
        </p:blipFill>
        <p:spPr>
          <a:xfrm>
            <a:off x="2396331" y="1574425"/>
            <a:ext cx="4351338" cy="43513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title"/>
          </p:nvPr>
        </p:nvSpPr>
        <p:spPr>
          <a:xfrm>
            <a:off x="628650" y="15154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dirty="0"/>
              <a:t>Effective Listening </a:t>
            </a:r>
            <a:br>
              <a:rPr lang="en-US" dirty="0"/>
            </a:br>
            <a:r>
              <a:rPr lang="en-US" sz="1400" dirty="0">
                <a:solidFill>
                  <a:srgbClr val="000000"/>
                </a:solidFill>
              </a:rPr>
              <a:t>Turnbull, Turnbull et al., (2015)</a:t>
            </a:r>
            <a:endParaRPr dirty="0"/>
          </a:p>
        </p:txBody>
      </p:sp>
      <p:sp>
        <p:nvSpPr>
          <p:cNvPr id="194" name="Google Shape;194;p21"/>
          <p:cNvSpPr txBox="1">
            <a:spLocks noGrp="1"/>
          </p:cNvSpPr>
          <p:nvPr>
            <p:ph idx="1"/>
          </p:nvPr>
        </p:nvSpPr>
        <p:spPr>
          <a:xfrm>
            <a:off x="628650" y="1477108"/>
            <a:ext cx="7886700" cy="469985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b="1" dirty="0"/>
              <a:t>Create space </a:t>
            </a:r>
            <a:r>
              <a:rPr lang="en-US" dirty="0"/>
              <a:t>for the family member to speak – we often rush to fill moments of silence</a:t>
            </a:r>
            <a:endParaRPr dirty="0"/>
          </a:p>
          <a:p>
            <a:pPr marL="228600" lvl="0" indent="-228600" algn="l" rtl="0">
              <a:lnSpc>
                <a:spcPct val="150000"/>
              </a:lnSpc>
              <a:spcBef>
                <a:spcPts val="1000"/>
              </a:spcBef>
              <a:spcAft>
                <a:spcPts val="0"/>
              </a:spcAft>
              <a:buClr>
                <a:schemeClr val="dk1"/>
              </a:buClr>
              <a:buSzPct val="100000"/>
              <a:buChar char="•"/>
            </a:pPr>
            <a:r>
              <a:rPr lang="en-US" b="1" dirty="0"/>
              <a:t>Ask open-ended questions </a:t>
            </a:r>
            <a:r>
              <a:rPr lang="en-US" dirty="0"/>
              <a:t>that are relevant to what the family member is communicating about</a:t>
            </a:r>
            <a:endParaRPr dirty="0"/>
          </a:p>
          <a:p>
            <a:pPr marL="228600" lvl="0" indent="-228600" algn="l" rtl="0">
              <a:lnSpc>
                <a:spcPct val="150000"/>
              </a:lnSpc>
              <a:spcBef>
                <a:spcPts val="1000"/>
              </a:spcBef>
              <a:spcAft>
                <a:spcPts val="0"/>
              </a:spcAft>
              <a:buClr>
                <a:schemeClr val="dk1"/>
              </a:buClr>
              <a:buSzPct val="100000"/>
              <a:buChar char="•"/>
            </a:pPr>
            <a:r>
              <a:rPr lang="en-US" b="1" dirty="0"/>
              <a:t>Paraphrase</a:t>
            </a:r>
            <a:r>
              <a:rPr lang="en-US" dirty="0"/>
              <a:t> what the family member said to clarify your understanding</a:t>
            </a:r>
            <a:endParaRPr dirty="0"/>
          </a:p>
          <a:p>
            <a:pPr marL="228600" lvl="0" indent="-228600" algn="l" rtl="0">
              <a:lnSpc>
                <a:spcPct val="150000"/>
              </a:lnSpc>
              <a:spcBef>
                <a:spcPts val="1000"/>
              </a:spcBef>
              <a:spcAft>
                <a:spcPts val="0"/>
              </a:spcAft>
              <a:buClr>
                <a:schemeClr val="dk1"/>
              </a:buClr>
              <a:buSzPct val="100000"/>
              <a:buChar char="•"/>
            </a:pPr>
            <a:r>
              <a:rPr lang="en-US" b="1" dirty="0"/>
              <a:t>Respond to affect </a:t>
            </a:r>
            <a:r>
              <a:rPr lang="en-US" dirty="0"/>
              <a:t>– acknowledge emotions when you hear them expressed</a:t>
            </a:r>
            <a:endParaRPr dirty="0"/>
          </a:p>
          <a:p>
            <a:pPr marL="228600" lvl="0" indent="-64135" algn="l" rtl="0">
              <a:lnSpc>
                <a:spcPct val="150000"/>
              </a:lnSpc>
              <a:spcBef>
                <a:spcPts val="1000"/>
              </a:spcBef>
              <a:spcAft>
                <a:spcPts val="0"/>
              </a:spcAft>
              <a:buClr>
                <a:schemeClr val="dk1"/>
              </a:buClr>
              <a:buSzPct val="1000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Establishing Partnerships with </a:t>
            </a:r>
            <a:br>
              <a:rPr lang="en-US" sz="3600" dirty="0"/>
            </a:br>
            <a:r>
              <a:rPr lang="en-US" sz="3600" dirty="0"/>
              <a:t>a Diverse Array of Families</a:t>
            </a:r>
            <a:br>
              <a:rPr lang="en-US" sz="3600" dirty="0"/>
            </a:br>
            <a:r>
              <a:rPr lang="en-US" sz="1400" dirty="0">
                <a:solidFill>
                  <a:srgbClr val="000000"/>
                </a:solidFill>
              </a:rPr>
              <a:t>Turnbull, Turnbull et al., (2015) pp. 196-197</a:t>
            </a:r>
            <a:endParaRPr sz="3600" dirty="0"/>
          </a:p>
        </p:txBody>
      </p:sp>
      <p:sp>
        <p:nvSpPr>
          <p:cNvPr id="201" name="Google Shape;201;p22"/>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chemeClr val="dk1"/>
              </a:buClr>
              <a:buSzPct val="100000"/>
              <a:buNone/>
            </a:pPr>
            <a:r>
              <a:rPr lang="en-US" dirty="0"/>
              <a:t>Enhancing </a:t>
            </a:r>
            <a:r>
              <a:rPr lang="en-US" b="1" dirty="0"/>
              <a:t>shared power </a:t>
            </a:r>
            <a:r>
              <a:rPr lang="en-US" dirty="0"/>
              <a:t>and</a:t>
            </a:r>
            <a:r>
              <a:rPr lang="en-US" b="1" dirty="0"/>
              <a:t> connection</a:t>
            </a:r>
            <a:r>
              <a:rPr lang="en-US" dirty="0"/>
              <a:t>:</a:t>
            </a:r>
            <a:endParaRPr dirty="0"/>
          </a:p>
          <a:p>
            <a:pPr marL="228600" lvl="0" indent="-228600" algn="l" rtl="0">
              <a:lnSpc>
                <a:spcPct val="150000"/>
              </a:lnSpc>
              <a:spcBef>
                <a:spcPts val="1000"/>
              </a:spcBef>
              <a:spcAft>
                <a:spcPts val="0"/>
              </a:spcAft>
              <a:buClr>
                <a:schemeClr val="dk1"/>
              </a:buClr>
              <a:buSzPct val="100000"/>
              <a:buChar char="•"/>
            </a:pPr>
            <a:r>
              <a:rPr lang="en-US" b="1" dirty="0"/>
              <a:t>Respect</a:t>
            </a:r>
            <a:r>
              <a:rPr lang="en-US" dirty="0"/>
              <a:t>: Honors all communication as valid and authentic</a:t>
            </a:r>
            <a:endParaRPr dirty="0"/>
          </a:p>
          <a:p>
            <a:pPr marL="228600" lvl="0" indent="-228600" algn="l" rtl="0">
              <a:lnSpc>
                <a:spcPct val="150000"/>
              </a:lnSpc>
              <a:spcBef>
                <a:spcPts val="1000"/>
              </a:spcBef>
              <a:spcAft>
                <a:spcPts val="0"/>
              </a:spcAft>
              <a:buClr>
                <a:schemeClr val="dk1"/>
              </a:buClr>
              <a:buSzPct val="100000"/>
              <a:buChar char="•"/>
            </a:pPr>
            <a:r>
              <a:rPr lang="en-US" b="1" dirty="0"/>
              <a:t>Reciprocity</a:t>
            </a:r>
            <a:r>
              <a:rPr lang="en-US" dirty="0"/>
              <a:t>: Values the power of the family member’s voice, brings as much to the interaction as your own</a:t>
            </a:r>
            <a:endParaRPr dirty="0"/>
          </a:p>
          <a:p>
            <a:pPr marL="228600" lvl="0" indent="-228600" algn="l" rtl="0">
              <a:lnSpc>
                <a:spcPct val="150000"/>
              </a:lnSpc>
              <a:spcBef>
                <a:spcPts val="1000"/>
              </a:spcBef>
              <a:spcAft>
                <a:spcPts val="0"/>
              </a:spcAft>
              <a:buClr>
                <a:schemeClr val="dk1"/>
              </a:buClr>
              <a:buSzPct val="100000"/>
              <a:buChar char="•"/>
            </a:pPr>
            <a:r>
              <a:rPr lang="en-US" b="1" dirty="0"/>
              <a:t>Responsiveness</a:t>
            </a:r>
            <a:r>
              <a:rPr lang="en-US" dirty="0"/>
              <a:t>: Each individual has something to contribute – connection is always the focus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 A Tale of 2 conversations</a:t>
            </a:r>
            <a:endParaRPr dirty="0"/>
          </a:p>
        </p:txBody>
      </p:sp>
      <p:sp>
        <p:nvSpPr>
          <p:cNvPr id="208" name="Google Shape;208;p23"/>
          <p:cNvSpPr txBox="1">
            <a:spLocks noGrp="1"/>
          </p:cNvSpPr>
          <p:nvPr>
            <p:ph idx="1"/>
          </p:nvPr>
        </p:nvSpPr>
        <p:spPr>
          <a:xfrm>
            <a:off x="628650" y="1387366"/>
            <a:ext cx="7886700" cy="4789597"/>
          </a:xfrm>
          <a:prstGeom prst="rect">
            <a:avLst/>
          </a:prstGeom>
          <a:noFill/>
          <a:ln>
            <a:noFill/>
          </a:ln>
        </p:spPr>
        <p:txBody>
          <a:bodyPr spcFirstLastPara="1" wrap="square" lIns="91425" tIns="45700" rIns="91425" bIns="45700" anchor="t" anchorCtr="0">
            <a:normAutofit/>
          </a:bodyPr>
          <a:lstStyle/>
          <a:p>
            <a:pPr lvl="0">
              <a:lnSpc>
                <a:spcPct val="150000"/>
              </a:lnSpc>
              <a:buClr>
                <a:schemeClr val="dk1"/>
              </a:buClr>
              <a:buSzPct val="100000"/>
            </a:pPr>
            <a:r>
              <a:rPr lang="en-US" dirty="0"/>
              <a:t>Watch the first of the </a:t>
            </a:r>
            <a:r>
              <a:rPr lang="en-US" dirty="0">
                <a:hlinkClick r:id="rId3"/>
              </a:rPr>
              <a:t>“Tale of Two Conversations” </a:t>
            </a:r>
            <a:r>
              <a:rPr lang="en-US" dirty="0"/>
              <a:t> videos on the next slide, and identify aspects of the interaction that contributed to a lack of connection</a:t>
            </a:r>
            <a:endParaRPr dirty="0"/>
          </a:p>
          <a:p>
            <a:pPr marL="228600" lvl="0" indent="-228600" algn="l" rtl="0">
              <a:lnSpc>
                <a:spcPct val="150000"/>
              </a:lnSpc>
              <a:spcBef>
                <a:spcPts val="1000"/>
              </a:spcBef>
              <a:spcAft>
                <a:spcPts val="0"/>
              </a:spcAft>
              <a:buClr>
                <a:schemeClr val="dk1"/>
              </a:buClr>
              <a:buSzPct val="100000"/>
              <a:buChar char="•"/>
            </a:pPr>
            <a:r>
              <a:rPr lang="en-US" dirty="0"/>
              <a:t>Watch the second video and identify some of the positive communication strategies we reviewed</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Tale of 2 Conversations: </a:t>
            </a:r>
            <a:r>
              <a:rPr lang="en-US" sz="3600" dirty="0">
                <a:hlinkClick r:id="rId3"/>
              </a:rPr>
              <a:t>Take One</a:t>
            </a:r>
            <a:endParaRPr lang="en-US" sz="3600" dirty="0"/>
          </a:p>
        </p:txBody>
      </p:sp>
      <p:pic>
        <p:nvPicPr>
          <p:cNvPr id="7" name="Content Placeholder 6">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20800" y="1690689"/>
            <a:ext cx="6502400" cy="3657600"/>
          </a:xfrm>
        </p:spPr>
      </p:pic>
      <p:sp>
        <p:nvSpPr>
          <p:cNvPr id="8" name="Rectangle 7"/>
          <p:cNvSpPr/>
          <p:nvPr/>
        </p:nvSpPr>
        <p:spPr>
          <a:xfrm>
            <a:off x="3072230" y="5724801"/>
            <a:ext cx="2999539" cy="246221"/>
          </a:xfrm>
          <a:prstGeom prst="rect">
            <a:avLst/>
          </a:prstGeom>
        </p:spPr>
        <p:txBody>
          <a:bodyPr wrap="none">
            <a:spAutoFit/>
          </a:bodyPr>
          <a:lstStyle/>
          <a:p>
            <a:pPr algn="ctr"/>
            <a:r>
              <a:rPr lang="en-US" sz="1000" dirty="0"/>
              <a:t>https://www.youtube.com/watch?v=RVNrRJ9Kr88</a:t>
            </a:r>
          </a:p>
        </p:txBody>
      </p:sp>
    </p:spTree>
    <p:extLst>
      <p:ext uri="{BB962C8B-B14F-4D97-AF65-F5344CB8AC3E}">
        <p14:creationId xmlns:p14="http://schemas.microsoft.com/office/powerpoint/2010/main" val="122125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Tale of 2 Conversations: </a:t>
            </a:r>
            <a:r>
              <a:rPr lang="en-US" sz="3600" dirty="0">
                <a:hlinkClick r:id="rId3"/>
              </a:rPr>
              <a:t>Take Two</a:t>
            </a:r>
            <a:endParaRPr lang="en-US" sz="3600"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0" y="1690689"/>
            <a:ext cx="6502400" cy="3657600"/>
          </a:xfrm>
          <a:prstGeom prst="rect">
            <a:avLst/>
          </a:prstGeom>
        </p:spPr>
      </p:pic>
      <p:sp>
        <p:nvSpPr>
          <p:cNvPr id="6" name="Rectangle 5"/>
          <p:cNvSpPr/>
          <p:nvPr/>
        </p:nvSpPr>
        <p:spPr>
          <a:xfrm>
            <a:off x="3113107" y="5758667"/>
            <a:ext cx="2917786" cy="246221"/>
          </a:xfrm>
          <a:prstGeom prst="rect">
            <a:avLst/>
          </a:prstGeom>
        </p:spPr>
        <p:txBody>
          <a:bodyPr wrap="none">
            <a:spAutoFit/>
          </a:bodyPr>
          <a:lstStyle/>
          <a:p>
            <a:pPr algn="ctr"/>
            <a:r>
              <a:rPr lang="en-US" sz="1000" dirty="0"/>
              <a:t>https://www.youtube.com/watch?v=IogiEKNt1eE</a:t>
            </a:r>
          </a:p>
        </p:txBody>
      </p:sp>
    </p:spTree>
    <p:extLst>
      <p:ext uri="{BB962C8B-B14F-4D97-AF65-F5344CB8AC3E}">
        <p14:creationId xmlns:p14="http://schemas.microsoft.com/office/powerpoint/2010/main" val="144156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607385" y="280065"/>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Communicating with Families</a:t>
            </a:r>
            <a:endParaRPr dirty="0"/>
          </a:p>
        </p:txBody>
      </p:sp>
      <p:sp>
        <p:nvSpPr>
          <p:cNvPr id="214" name="Google Shape;214;p24"/>
          <p:cNvSpPr txBox="1">
            <a:spLocks noGrp="1"/>
          </p:cNvSpPr>
          <p:nvPr>
            <p:ph idx="1"/>
          </p:nvPr>
        </p:nvSpPr>
        <p:spPr>
          <a:xfrm>
            <a:off x="85061" y="1497204"/>
            <a:ext cx="8931348" cy="4679759"/>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dk1"/>
              </a:buClr>
              <a:buSzPct val="100000"/>
              <a:buChar char="•"/>
            </a:pPr>
            <a:r>
              <a:rPr lang="en-US" dirty="0"/>
              <a:t>Establish preferred method of contact and best time to talk</a:t>
            </a:r>
            <a:endParaRPr dirty="0"/>
          </a:p>
          <a:p>
            <a:pPr marL="228600" lvl="0" indent="-228600" algn="l" rtl="0">
              <a:lnSpc>
                <a:spcPct val="150000"/>
              </a:lnSpc>
              <a:spcBef>
                <a:spcPts val="1000"/>
              </a:spcBef>
              <a:spcAft>
                <a:spcPts val="0"/>
              </a:spcAft>
              <a:buClr>
                <a:schemeClr val="dk1"/>
              </a:buClr>
              <a:buSzPct val="100000"/>
              <a:buChar char="•"/>
            </a:pPr>
            <a:r>
              <a:rPr lang="en-US" dirty="0"/>
              <a:t>Treat every message as important and respond to messages promptly</a:t>
            </a:r>
            <a:endParaRPr dirty="0"/>
          </a:p>
          <a:p>
            <a:pPr marL="228600" lvl="0" indent="-228600" algn="l" rtl="0">
              <a:lnSpc>
                <a:spcPct val="150000"/>
              </a:lnSpc>
              <a:spcBef>
                <a:spcPts val="1000"/>
              </a:spcBef>
              <a:spcAft>
                <a:spcPts val="0"/>
              </a:spcAft>
              <a:buClr>
                <a:schemeClr val="dk1"/>
              </a:buClr>
              <a:buSzPct val="100000"/>
              <a:buChar char="•"/>
            </a:pPr>
            <a:r>
              <a:rPr lang="en-US" dirty="0"/>
              <a:t>Address family member by name, not by role (e.g., Mom)</a:t>
            </a:r>
            <a:endParaRPr dirty="0"/>
          </a:p>
          <a:p>
            <a:pPr marL="228600" lvl="0" indent="-228600" algn="l" rtl="0">
              <a:lnSpc>
                <a:spcPct val="150000"/>
              </a:lnSpc>
              <a:spcBef>
                <a:spcPts val="1000"/>
              </a:spcBef>
              <a:spcAft>
                <a:spcPts val="0"/>
              </a:spcAft>
              <a:buClr>
                <a:schemeClr val="dk1"/>
              </a:buClr>
              <a:buSzPct val="100000"/>
              <a:buChar char="•"/>
            </a:pPr>
            <a:r>
              <a:rPr lang="en-US" dirty="0"/>
              <a:t>In early care settings, obtain necessary consents to share pictures and video with families </a:t>
            </a:r>
            <a:endParaRPr dirty="0"/>
          </a:p>
          <a:p>
            <a:pPr marL="228600" lvl="0" indent="-228600" algn="l" rtl="0">
              <a:lnSpc>
                <a:spcPct val="150000"/>
              </a:lnSpc>
              <a:spcBef>
                <a:spcPts val="1000"/>
              </a:spcBef>
              <a:spcAft>
                <a:spcPts val="0"/>
              </a:spcAft>
              <a:buClr>
                <a:schemeClr val="dk1"/>
              </a:buClr>
              <a:buSzPct val="100000"/>
              <a:buChar char="•"/>
            </a:pPr>
            <a:r>
              <a:rPr lang="en-US" dirty="0"/>
              <a:t>Let families know you appreciate their time in communicating with you</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774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628650" y="188998"/>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sz="3600" dirty="0"/>
              <a:t>Connecting Families with Concrete Resources</a:t>
            </a:r>
            <a:endParaRPr sz="3600" dirty="0"/>
          </a:p>
        </p:txBody>
      </p:sp>
      <p:sp>
        <p:nvSpPr>
          <p:cNvPr id="221" name="Google Shape;221;p25"/>
          <p:cNvSpPr txBox="1">
            <a:spLocks noGrp="1"/>
          </p:cNvSpPr>
          <p:nvPr>
            <p:ph idx="1"/>
          </p:nvPr>
        </p:nvSpPr>
        <p:spPr>
          <a:xfrm>
            <a:off x="628650" y="1353787"/>
            <a:ext cx="7886700" cy="482317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60000"/>
              </a:lnSpc>
              <a:spcBef>
                <a:spcPts val="0"/>
              </a:spcBef>
              <a:spcAft>
                <a:spcPts val="0"/>
              </a:spcAft>
              <a:buClr>
                <a:schemeClr val="dk1"/>
              </a:buClr>
              <a:buSzPct val="100000"/>
              <a:buNone/>
            </a:pPr>
            <a:r>
              <a:rPr lang="en-US" dirty="0"/>
              <a:t>Cultivate a list of resources unique to your community:</a:t>
            </a:r>
            <a:endParaRPr dirty="0"/>
          </a:p>
          <a:p>
            <a:pPr marL="228600" lvl="0" indent="-228600" algn="l" rtl="0">
              <a:lnSpc>
                <a:spcPct val="160000"/>
              </a:lnSpc>
              <a:spcBef>
                <a:spcPts val="1000"/>
              </a:spcBef>
              <a:spcAft>
                <a:spcPts val="0"/>
              </a:spcAft>
              <a:buClr>
                <a:schemeClr val="dk1"/>
              </a:buClr>
              <a:buSzPct val="100000"/>
              <a:buChar char="•"/>
            </a:pPr>
            <a:r>
              <a:rPr lang="en-US" dirty="0"/>
              <a:t>Child care</a:t>
            </a:r>
            <a:endParaRPr dirty="0"/>
          </a:p>
          <a:p>
            <a:pPr marL="228600" lvl="0" indent="-228600" algn="l" rtl="0">
              <a:lnSpc>
                <a:spcPct val="160000"/>
              </a:lnSpc>
              <a:spcBef>
                <a:spcPts val="1000"/>
              </a:spcBef>
              <a:spcAft>
                <a:spcPts val="0"/>
              </a:spcAft>
              <a:buClr>
                <a:schemeClr val="dk1"/>
              </a:buClr>
              <a:buSzPct val="100000"/>
              <a:buChar char="•"/>
            </a:pPr>
            <a:r>
              <a:rPr lang="en-US" dirty="0"/>
              <a:t>Transportation</a:t>
            </a:r>
            <a:endParaRPr dirty="0"/>
          </a:p>
          <a:p>
            <a:pPr marL="228600" lvl="0" indent="-228600" algn="l" rtl="0">
              <a:lnSpc>
                <a:spcPct val="160000"/>
              </a:lnSpc>
              <a:spcBef>
                <a:spcPts val="1000"/>
              </a:spcBef>
              <a:spcAft>
                <a:spcPts val="0"/>
              </a:spcAft>
              <a:buClr>
                <a:schemeClr val="dk1"/>
              </a:buClr>
              <a:buSzPct val="100000"/>
              <a:buChar char="•"/>
            </a:pPr>
            <a:r>
              <a:rPr lang="en-US" dirty="0"/>
              <a:t>Housing</a:t>
            </a:r>
            <a:endParaRPr dirty="0"/>
          </a:p>
          <a:p>
            <a:pPr marL="228600" lvl="0" indent="-228600" algn="l" rtl="0">
              <a:lnSpc>
                <a:spcPct val="160000"/>
              </a:lnSpc>
              <a:spcBef>
                <a:spcPts val="1000"/>
              </a:spcBef>
              <a:spcAft>
                <a:spcPts val="0"/>
              </a:spcAft>
              <a:buClr>
                <a:schemeClr val="dk1"/>
              </a:buClr>
              <a:buSzPct val="100000"/>
              <a:buChar char="•"/>
            </a:pPr>
            <a:r>
              <a:rPr lang="en-US" dirty="0"/>
              <a:t>Employment</a:t>
            </a:r>
            <a:endParaRPr dirty="0"/>
          </a:p>
          <a:p>
            <a:pPr marL="228600" lvl="0" indent="-228600" algn="l" rtl="0">
              <a:lnSpc>
                <a:spcPct val="160000"/>
              </a:lnSpc>
              <a:spcBef>
                <a:spcPts val="1000"/>
              </a:spcBef>
              <a:spcAft>
                <a:spcPts val="0"/>
              </a:spcAft>
              <a:buClr>
                <a:schemeClr val="dk1"/>
              </a:buClr>
              <a:buSzPct val="100000"/>
              <a:buChar char="•"/>
            </a:pPr>
            <a:r>
              <a:rPr lang="en-US" dirty="0"/>
              <a:t>Health Care/Behavioral health/Allied health care providers</a:t>
            </a:r>
            <a:endParaRPr dirty="0"/>
          </a:p>
          <a:p>
            <a:pPr marL="228600" lvl="0" indent="-228600" algn="l" rtl="0">
              <a:lnSpc>
                <a:spcPct val="160000"/>
              </a:lnSpc>
              <a:spcBef>
                <a:spcPts val="1000"/>
              </a:spcBef>
              <a:spcAft>
                <a:spcPts val="0"/>
              </a:spcAft>
              <a:buClr>
                <a:schemeClr val="dk1"/>
              </a:buClr>
              <a:buSzPct val="100000"/>
              <a:buChar char="•"/>
            </a:pPr>
            <a:r>
              <a:rPr lang="en-US" dirty="0"/>
              <a:t>Provide information about resources directly, and empower families to make contact </a:t>
            </a:r>
            <a:endParaRPr dirty="0"/>
          </a:p>
          <a:p>
            <a:pPr marL="0" lvl="0" indent="0" algn="l" rtl="0">
              <a:lnSpc>
                <a:spcPct val="90000"/>
              </a:lnSpc>
              <a:spcBef>
                <a:spcPts val="1000"/>
              </a:spcBef>
              <a:spcAft>
                <a:spcPts val="0"/>
              </a:spcAft>
              <a:buClr>
                <a:schemeClr val="dk1"/>
              </a:buClr>
              <a:buSzPct val="100000"/>
              <a:buNone/>
            </a:pPr>
            <a:endParaRPr dirty="0"/>
          </a:p>
          <a:p>
            <a:pPr marL="914400" lvl="2" indent="0" algn="l" rtl="0">
              <a:lnSpc>
                <a:spcPct val="90000"/>
              </a:lnSpc>
              <a:spcBef>
                <a:spcPts val="500"/>
              </a:spcBef>
              <a:spcAft>
                <a:spcPts val="0"/>
              </a:spcAft>
              <a:buClr>
                <a:schemeClr val="dk1"/>
              </a:buClr>
              <a:buSzPct val="100000"/>
              <a:buNone/>
            </a:pPr>
            <a:endParaRPr dirty="0"/>
          </a:p>
          <a:p>
            <a:pPr marL="914400" lvl="2" indent="0" algn="l" rtl="0">
              <a:lnSpc>
                <a:spcPct val="90000"/>
              </a:lnSpc>
              <a:spcBef>
                <a:spcPts val="500"/>
              </a:spcBef>
              <a:spcAft>
                <a:spcPts val="0"/>
              </a:spcAft>
              <a:buClr>
                <a:schemeClr val="dk1"/>
              </a:buClr>
              <a:buSzPct val="100000"/>
              <a:buNone/>
            </a:pPr>
            <a:endParaRPr dirty="0"/>
          </a:p>
          <a:p>
            <a:pPr marL="228600" lvl="0" indent="-90804"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628650" y="365127"/>
            <a:ext cx="7886700" cy="1226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Connecting Families of Children with Disabilities</a:t>
            </a:r>
            <a:endParaRPr dirty="0"/>
          </a:p>
        </p:txBody>
      </p:sp>
      <p:sp>
        <p:nvSpPr>
          <p:cNvPr id="228" name="Google Shape;228;p26"/>
          <p:cNvSpPr txBox="1">
            <a:spLocks noGrp="1"/>
          </p:cNvSpPr>
          <p:nvPr>
            <p:ph idx="1"/>
          </p:nvPr>
        </p:nvSpPr>
        <p:spPr>
          <a:xfrm>
            <a:off x="628650" y="1460665"/>
            <a:ext cx="7886700" cy="4716298"/>
          </a:xfrm>
          <a:prstGeom prst="rect">
            <a:avLst/>
          </a:prstGeom>
          <a:noFill/>
          <a:ln>
            <a:noFill/>
          </a:ln>
        </p:spPr>
        <p:txBody>
          <a:bodyPr spcFirstLastPara="1" wrap="square" lIns="91425" tIns="45700" rIns="91425" bIns="45700" anchor="t" anchorCtr="0">
            <a:normAutofit fontScale="85000" lnSpcReduction="10000"/>
          </a:bodyPr>
          <a:lstStyle/>
          <a:p>
            <a:pPr marL="228600" lvl="0" indent="-215265" algn="l" rtl="0">
              <a:lnSpc>
                <a:spcPct val="150000"/>
              </a:lnSpc>
              <a:spcBef>
                <a:spcPts val="0"/>
              </a:spcBef>
              <a:spcAft>
                <a:spcPts val="0"/>
              </a:spcAft>
              <a:buClr>
                <a:schemeClr val="dk1"/>
              </a:buClr>
              <a:buSzPct val="100000"/>
              <a:buChar char="•"/>
            </a:pPr>
            <a:r>
              <a:rPr lang="en-US" dirty="0"/>
              <a:t>Families of children with disabilities benefit from connections w/other families who share similar experiences </a:t>
            </a:r>
            <a:endParaRPr dirty="0"/>
          </a:p>
          <a:p>
            <a:pPr marL="228600" lvl="0" indent="-215265" algn="l" rtl="0">
              <a:lnSpc>
                <a:spcPct val="150000"/>
              </a:lnSpc>
              <a:spcBef>
                <a:spcPts val="1000"/>
              </a:spcBef>
              <a:spcAft>
                <a:spcPts val="0"/>
              </a:spcAft>
              <a:buClr>
                <a:schemeClr val="dk1"/>
              </a:buClr>
              <a:buSzPct val="100000"/>
              <a:buChar char="•"/>
            </a:pPr>
            <a:r>
              <a:rPr lang="en-US" u="sng" dirty="0">
                <a:solidFill>
                  <a:schemeClr val="hlink"/>
                </a:solidFill>
                <a:hlinkClick r:id="rId3"/>
              </a:rPr>
              <a:t>Parent Centers </a:t>
            </a:r>
            <a:r>
              <a:rPr lang="en-US" dirty="0"/>
              <a:t>– federally funded, offer direct and indirect support to families of children with disabilities</a:t>
            </a:r>
            <a:endParaRPr dirty="0"/>
          </a:p>
          <a:p>
            <a:pPr marL="228600" lvl="0" indent="-215265" algn="l" rtl="0">
              <a:lnSpc>
                <a:spcPct val="150000"/>
              </a:lnSpc>
              <a:spcBef>
                <a:spcPts val="1000"/>
              </a:spcBef>
              <a:spcAft>
                <a:spcPts val="0"/>
              </a:spcAft>
              <a:buClr>
                <a:schemeClr val="dk1"/>
              </a:buClr>
              <a:buSzPct val="100000"/>
              <a:buChar char="•"/>
            </a:pPr>
            <a:r>
              <a:rPr lang="en-US" dirty="0"/>
              <a:t>Family organizations focused on specific disabilities, e.g., through </a:t>
            </a:r>
            <a:r>
              <a:rPr lang="en-US" u="sng" dirty="0">
                <a:solidFill>
                  <a:schemeClr val="hlink"/>
                </a:solidFill>
                <a:hlinkClick r:id="rId4"/>
              </a:rPr>
              <a:t>Autism Speaks</a:t>
            </a:r>
            <a:r>
              <a:rPr lang="en-US" dirty="0"/>
              <a:t>, </a:t>
            </a:r>
            <a:r>
              <a:rPr lang="en-US" u="sng" dirty="0">
                <a:solidFill>
                  <a:schemeClr val="hlink"/>
                </a:solidFill>
                <a:hlinkClick r:id="rId5"/>
              </a:rPr>
              <a:t>The Arc</a:t>
            </a:r>
            <a:r>
              <a:rPr lang="en-US" dirty="0"/>
              <a:t>, </a:t>
            </a:r>
            <a:r>
              <a:rPr lang="en-US" u="sng" dirty="0">
                <a:solidFill>
                  <a:schemeClr val="hlink"/>
                </a:solidFill>
                <a:hlinkClick r:id="rId6"/>
              </a:rPr>
              <a:t>ASAN</a:t>
            </a:r>
            <a:endParaRPr dirty="0"/>
          </a:p>
          <a:p>
            <a:pPr marL="228600" lvl="0" indent="-215265" algn="l" rtl="0">
              <a:lnSpc>
                <a:spcPct val="150000"/>
              </a:lnSpc>
              <a:spcBef>
                <a:spcPts val="1000"/>
              </a:spcBef>
              <a:spcAft>
                <a:spcPts val="0"/>
              </a:spcAft>
              <a:buClr>
                <a:schemeClr val="dk1"/>
              </a:buClr>
              <a:buSzPct val="100000"/>
              <a:buChar char="•"/>
            </a:pPr>
            <a:r>
              <a:rPr lang="en-US" dirty="0"/>
              <a:t>National websites, e.g., </a:t>
            </a:r>
            <a:r>
              <a:rPr lang="en-US" u="sng" dirty="0">
                <a:solidFill>
                  <a:schemeClr val="hlink"/>
                </a:solidFill>
                <a:hlinkClick r:id="rId7"/>
              </a:rPr>
              <a:t>National Dissemination Center for Children with Disabilities</a:t>
            </a:r>
            <a:endParaRPr dirty="0"/>
          </a:p>
          <a:p>
            <a:pPr marL="228600" lvl="0" indent="-77470" algn="l" rtl="0">
              <a:lnSpc>
                <a:spcPct val="90000"/>
              </a:lnSpc>
              <a:spcBef>
                <a:spcPts val="1000"/>
              </a:spcBef>
              <a:spcAft>
                <a:spcPts val="0"/>
              </a:spcAft>
              <a:buClr>
                <a:schemeClr val="dk1"/>
              </a:buClr>
              <a:buSzPct val="100000"/>
              <a:buNone/>
            </a:pPr>
            <a:endParaRPr dirty="0"/>
          </a:p>
          <a:p>
            <a:pPr marL="228600" lvl="0" indent="-774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endParaRPr dirty="0"/>
          </a:p>
        </p:txBody>
      </p:sp>
      <p:sp>
        <p:nvSpPr>
          <p:cNvPr id="234" name="Google Shape;234;p27"/>
          <p:cNvSpPr txBox="1">
            <a:spLocks noGrp="1"/>
          </p:cNvSpPr>
          <p:nvPr>
            <p:ph idx="1"/>
          </p:nvPr>
        </p:nvSpPr>
        <p:spPr>
          <a:xfrm>
            <a:off x="628650" y="1318161"/>
            <a:ext cx="7886700" cy="4858802"/>
          </a:xfrm>
          <a:prstGeom prst="rect">
            <a:avLst/>
          </a:prstGeom>
          <a:noFill/>
          <a:ln>
            <a:noFill/>
          </a:ln>
        </p:spPr>
        <p:txBody>
          <a:bodyPr spcFirstLastPara="1" wrap="square" lIns="91425" tIns="45700" rIns="91425" bIns="45700" anchor="t" anchorCtr="0">
            <a:normAutofit fontScale="77500" lnSpcReduction="20000"/>
          </a:bodyPr>
          <a:lstStyle/>
          <a:p>
            <a:pPr marL="0" lvl="0" indent="0">
              <a:lnSpc>
                <a:spcPct val="150000"/>
              </a:lnSpc>
              <a:spcBef>
                <a:spcPts val="0"/>
              </a:spcBef>
              <a:buClr>
                <a:schemeClr val="dk1"/>
              </a:buClr>
              <a:buSzPct val="100000"/>
              <a:buNone/>
            </a:pPr>
            <a:r>
              <a:rPr lang="en-US" sz="3300" dirty="0"/>
              <a:t>Watch the “</a:t>
            </a:r>
            <a:r>
              <a:rPr lang="en-US" sz="3300" b="1" dirty="0"/>
              <a:t>Reflections During the Final Home Visit” </a:t>
            </a:r>
            <a:r>
              <a:rPr lang="en-US" sz="3300" dirty="0"/>
              <a:t>video on the next slide before discussing the following questions</a:t>
            </a:r>
          </a:p>
          <a:p>
            <a:pPr>
              <a:lnSpc>
                <a:spcPct val="150000"/>
              </a:lnSpc>
              <a:spcBef>
                <a:spcPts val="0"/>
              </a:spcBef>
              <a:buClr>
                <a:schemeClr val="dk1"/>
              </a:buClr>
              <a:buSzPct val="100000"/>
            </a:pPr>
            <a:r>
              <a:rPr lang="en-US" sz="3100" dirty="0"/>
              <a:t>Listen to this mother talk about her experience with the primary service provider, a physical therapist (PT)</a:t>
            </a:r>
            <a:endParaRPr sz="3100" dirty="0"/>
          </a:p>
          <a:p>
            <a:pPr marL="228600" lvl="0" indent="-228600" algn="l" rtl="0">
              <a:lnSpc>
                <a:spcPct val="150000"/>
              </a:lnSpc>
              <a:spcBef>
                <a:spcPts val="1000"/>
              </a:spcBef>
              <a:spcAft>
                <a:spcPts val="0"/>
              </a:spcAft>
              <a:buClr>
                <a:schemeClr val="dk1"/>
              </a:buClr>
              <a:buSzPct val="100000"/>
              <a:buChar char="•"/>
            </a:pPr>
            <a:r>
              <a:rPr lang="en-US" sz="3100" dirty="0"/>
              <a:t>Which of the practices we discussed today did you hear her bring forward as she talked about her experiences?</a:t>
            </a:r>
            <a:endParaRPr sz="3100" dirty="0"/>
          </a:p>
          <a:p>
            <a:pPr marL="228600" lvl="0" indent="-228600" algn="l" rtl="0">
              <a:lnSpc>
                <a:spcPct val="150000"/>
              </a:lnSpc>
              <a:spcBef>
                <a:spcPts val="1000"/>
              </a:spcBef>
              <a:spcAft>
                <a:spcPts val="0"/>
              </a:spcAft>
              <a:buClr>
                <a:schemeClr val="dk1"/>
              </a:buClr>
              <a:buSzPct val="100000"/>
              <a:buChar char="•"/>
            </a:pPr>
            <a:r>
              <a:rPr lang="en-US" sz="3100" dirty="0"/>
              <a:t>How were these services provided in a way that supported this family’s engagement in services?</a:t>
            </a:r>
            <a:endParaRPr sz="3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Component: 2.2</a:t>
            </a:r>
            <a:endParaRPr dirty="0"/>
          </a:p>
        </p:txBody>
      </p:sp>
      <p:sp>
        <p:nvSpPr>
          <p:cNvPr id="76" name="Google Shape;76;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Candidates communicate clear, comprehensive, and objective information about resources and supports that help families to make informed decisions and advocate for access, participation, and equity in natural and inclusive environments.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0689"/>
          </a:xfrm>
        </p:spPr>
        <p:txBody>
          <a:bodyPr>
            <a:normAutofit/>
          </a:bodyPr>
          <a:lstStyle/>
          <a:p>
            <a:pPr algn="ctr"/>
            <a:r>
              <a:rPr lang="en-US" sz="3600" dirty="0"/>
              <a:t>Video: </a:t>
            </a:r>
            <a:br>
              <a:rPr lang="en-US" sz="3600" dirty="0"/>
            </a:br>
            <a:r>
              <a:rPr lang="en-US" sz="3600" dirty="0">
                <a:hlinkClick r:id="rId3"/>
              </a:rPr>
              <a:t>Reflections During the Final Home Visit </a:t>
            </a:r>
            <a:endParaRPr lang="en-US" sz="3600" dirty="0"/>
          </a:p>
        </p:txBody>
      </p:sp>
      <p:pic>
        <p:nvPicPr>
          <p:cNvPr id="7" name="Content Placeholder 6">
            <a:hlinkClick r:id="rId4"/>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17812" y="1690689"/>
            <a:ext cx="6508376" cy="3657600"/>
          </a:xfrm>
        </p:spPr>
      </p:pic>
      <p:sp>
        <p:nvSpPr>
          <p:cNvPr id="8" name="Rectangle 7"/>
          <p:cNvSpPr/>
          <p:nvPr/>
        </p:nvSpPr>
        <p:spPr>
          <a:xfrm>
            <a:off x="3575573" y="5736090"/>
            <a:ext cx="1992853" cy="246221"/>
          </a:xfrm>
          <a:prstGeom prst="rect">
            <a:avLst/>
          </a:prstGeom>
        </p:spPr>
        <p:txBody>
          <a:bodyPr wrap="none">
            <a:spAutoFit/>
          </a:bodyPr>
          <a:lstStyle/>
          <a:p>
            <a:pPr algn="ctr"/>
            <a:r>
              <a:rPr lang="en-US" sz="1000" dirty="0"/>
              <a:t>https://youtu.be/RqR5OfRWvgw</a:t>
            </a:r>
          </a:p>
        </p:txBody>
      </p:sp>
    </p:spTree>
    <p:extLst>
      <p:ext uri="{BB962C8B-B14F-4D97-AF65-F5344CB8AC3E}">
        <p14:creationId xmlns:p14="http://schemas.microsoft.com/office/powerpoint/2010/main" val="1977334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628650" y="99312"/>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References and Resources</a:t>
            </a:r>
            <a:endParaRPr dirty="0"/>
          </a:p>
        </p:txBody>
      </p:sp>
      <p:sp>
        <p:nvSpPr>
          <p:cNvPr id="240" name="Google Shape;240;p28"/>
          <p:cNvSpPr txBox="1">
            <a:spLocks noGrp="1"/>
          </p:cNvSpPr>
          <p:nvPr>
            <p:ph idx="1"/>
          </p:nvPr>
        </p:nvSpPr>
        <p:spPr>
          <a:xfrm>
            <a:off x="422910" y="1169580"/>
            <a:ext cx="8503920" cy="5465135"/>
          </a:xfrm>
          <a:prstGeom prst="rect">
            <a:avLst/>
          </a:prstGeom>
          <a:noFill/>
          <a:ln>
            <a:noFill/>
          </a:ln>
        </p:spPr>
        <p:txBody>
          <a:bodyPr spcFirstLastPara="1" wrap="square" lIns="91425" tIns="45700" rIns="91425" bIns="45700" anchor="t" anchorCtr="0">
            <a:normAutofit/>
          </a:bodyPr>
          <a:lstStyle/>
          <a:p>
            <a:pPr lvl="0">
              <a:lnSpc>
                <a:spcPct val="150000"/>
              </a:lnSpc>
              <a:spcBef>
                <a:spcPts val="0"/>
              </a:spcBef>
              <a:buClr>
                <a:schemeClr val="dk1"/>
              </a:buClr>
              <a:buSzPct val="100000"/>
            </a:pPr>
            <a:r>
              <a:rPr lang="en-US" sz="2200" dirty="0" err="1"/>
              <a:t>Acar</a:t>
            </a:r>
            <a:r>
              <a:rPr lang="en-US" sz="2200" dirty="0"/>
              <a:t>, S. &amp; </a:t>
            </a:r>
            <a:r>
              <a:rPr lang="en-US" sz="2200" dirty="0" err="1"/>
              <a:t>Blasco</a:t>
            </a:r>
            <a:r>
              <a:rPr lang="en-US" sz="2200" dirty="0"/>
              <a:t>, P.M. (2016</a:t>
            </a:r>
            <a:r>
              <a:rPr lang="en-US" sz="2200" dirty="0">
                <a:hlinkClick r:id="rId3"/>
              </a:rPr>
              <a:t>). Guidelines for Collaborating With Interpreters in Early Intervention/Early Childhood Special Education</a:t>
            </a:r>
            <a:r>
              <a:rPr lang="en-US" sz="2200" dirty="0"/>
              <a:t>, Young Exceptional Children; Vol. 21(3)</a:t>
            </a:r>
            <a:endParaRPr sz="2200" dirty="0"/>
          </a:p>
          <a:p>
            <a:pPr lvl="0">
              <a:lnSpc>
                <a:spcPct val="150000"/>
              </a:lnSpc>
              <a:buClr>
                <a:schemeClr val="dk1"/>
              </a:buClr>
              <a:buSzPct val="100000"/>
            </a:pPr>
            <a:r>
              <a:rPr lang="en-US" sz="2200" dirty="0"/>
              <a:t>Hepburn, K.S., (2004</a:t>
            </a:r>
            <a:r>
              <a:rPr lang="en-US" sz="2200" dirty="0">
                <a:hlinkClick r:id="rId4"/>
              </a:rPr>
              <a:t>). Building Culturally and Linguistically Competent Services to Support Young Children, Their Families, and School Readiness</a:t>
            </a:r>
            <a:r>
              <a:rPr lang="en-US" sz="2200" dirty="0"/>
              <a:t>. The Annie E. Casey Foundation.</a:t>
            </a:r>
            <a:endParaRPr sz="2200" dirty="0"/>
          </a:p>
          <a:p>
            <a:pPr lvl="0">
              <a:lnSpc>
                <a:spcPct val="150000"/>
              </a:lnSpc>
              <a:buClr>
                <a:schemeClr val="dk1"/>
              </a:buClr>
              <a:buSzPct val="100000"/>
            </a:pPr>
            <a:r>
              <a:rPr lang="en-US" sz="2200" dirty="0"/>
              <a:t>Rossetti, Z. Sauer, J.S., Bui, O. </a:t>
            </a:r>
            <a:r>
              <a:rPr lang="en-US" sz="2200" dirty="0" err="1"/>
              <a:t>Ou</a:t>
            </a:r>
            <a:r>
              <a:rPr lang="en-US" sz="2200" dirty="0"/>
              <a:t>, S. (2017). </a:t>
            </a:r>
            <a:r>
              <a:rPr lang="en-US" sz="2200" dirty="0">
                <a:hlinkClick r:id="rId5"/>
              </a:rPr>
              <a:t>Developing Collaborative Partnerships With Culturally and Linguistically Diverse Families During the IEP Process</a:t>
            </a:r>
            <a:r>
              <a:rPr lang="en-US" sz="2200" dirty="0"/>
              <a:t>. TEACHING Exceptional Children, Vol. 49(5) </a:t>
            </a:r>
            <a:endParaRPr sz="2200" dirty="0"/>
          </a:p>
          <a:p>
            <a:pPr marL="228600" lvl="0" indent="-104140" algn="l" rtl="0">
              <a:lnSpc>
                <a:spcPct val="150000"/>
              </a:lnSpc>
              <a:spcBef>
                <a:spcPts val="1000"/>
              </a:spcBef>
              <a:spcAft>
                <a:spcPts val="0"/>
              </a:spcAft>
              <a:buClr>
                <a:schemeClr val="dk1"/>
              </a:buClr>
              <a:buSzPct val="100000"/>
              <a:buNone/>
            </a:pPr>
            <a:endParaRPr sz="2200" dirty="0"/>
          </a:p>
          <a:p>
            <a:pPr marL="228600" lvl="0" indent="-104140" algn="l" rtl="0">
              <a:lnSpc>
                <a:spcPct val="150000"/>
              </a:lnSpc>
              <a:spcBef>
                <a:spcPts val="1000"/>
              </a:spcBef>
              <a:spcAft>
                <a:spcPts val="0"/>
              </a:spcAft>
              <a:buClr>
                <a:schemeClr val="dk1"/>
              </a:buClr>
              <a:buSzPct val="100000"/>
              <a:buNone/>
            </a:pPr>
            <a:endParaRP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References and Resources</a:t>
            </a:r>
            <a:endParaRPr dirty="0"/>
          </a:p>
        </p:txBody>
      </p:sp>
      <p:sp>
        <p:nvSpPr>
          <p:cNvPr id="247" name="Google Shape;247;p29"/>
          <p:cNvSpPr txBox="1">
            <a:spLocks noGrp="1"/>
          </p:cNvSpPr>
          <p:nvPr>
            <p:ph idx="1"/>
          </p:nvPr>
        </p:nvSpPr>
        <p:spPr>
          <a:xfrm>
            <a:off x="628650" y="1543792"/>
            <a:ext cx="7886700" cy="4633171"/>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Turnbull, A., Turnbull, R., Erwin, E.J., </a:t>
            </a:r>
            <a:r>
              <a:rPr lang="en-US" dirty="0" err="1"/>
              <a:t>Soodak</a:t>
            </a:r>
            <a:r>
              <a:rPr lang="en-US" dirty="0"/>
              <a:t>, L.C., </a:t>
            </a:r>
            <a:r>
              <a:rPr lang="en-US" dirty="0" err="1"/>
              <a:t>Shogren</a:t>
            </a:r>
            <a:r>
              <a:rPr lang="en-US" dirty="0"/>
              <a:t>, K.A. (2015) Families, Professionals and Exceptionality: Positive Outcomes Through Partnerships and Trust; Pearson.</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References and Resources</a:t>
            </a:r>
            <a:endParaRPr dirty="0"/>
          </a:p>
        </p:txBody>
      </p:sp>
      <p:sp>
        <p:nvSpPr>
          <p:cNvPr id="254" name="Google Shape;254;p30"/>
          <p:cNvSpPr txBox="1">
            <a:spLocks noGrp="1"/>
          </p:cNvSpPr>
          <p:nvPr>
            <p:ph idx="1"/>
          </p:nvPr>
        </p:nvSpPr>
        <p:spPr>
          <a:xfrm>
            <a:off x="628650" y="1425039"/>
            <a:ext cx="7886700" cy="475192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u="sng" dirty="0">
                <a:solidFill>
                  <a:schemeClr val="hlink"/>
                </a:solidFill>
                <a:hlinkClick r:id="rId3"/>
              </a:rPr>
              <a:t>Connecticut’s Birth to Three </a:t>
            </a:r>
            <a:endParaRPr dirty="0"/>
          </a:p>
          <a:p>
            <a:pPr marL="228600" lvl="0" indent="-228600" algn="l" rtl="0">
              <a:lnSpc>
                <a:spcPct val="150000"/>
              </a:lnSpc>
              <a:spcBef>
                <a:spcPts val="1000"/>
              </a:spcBef>
              <a:spcAft>
                <a:spcPts val="0"/>
              </a:spcAft>
              <a:buClr>
                <a:srgbClr val="030303"/>
              </a:buClr>
              <a:buSzPts val="2800"/>
              <a:buChar char="•"/>
            </a:pPr>
            <a:r>
              <a:rPr lang="en-US" dirty="0">
                <a:solidFill>
                  <a:srgbClr val="030303"/>
                </a:solidFill>
              </a:rPr>
              <a:t>CECE Early Childhood Videos at Eastern CT State U</a:t>
            </a:r>
            <a:r>
              <a:rPr lang="en-US" u="sng" dirty="0">
                <a:solidFill>
                  <a:srgbClr val="030303"/>
                </a:solidFill>
                <a:hlinkClick r:id="rId4">
                  <a:extLst>
                    <a:ext uri="{A12FA001-AC4F-418D-AE19-62706E023703}">
                      <ahyp:hlinkClr xmlns:ahyp="http://schemas.microsoft.com/office/drawing/2018/hyperlinkcolor" val="tx"/>
                    </a:ext>
                  </a:extLst>
                </a:hlinkClick>
              </a:rPr>
              <a:t>: Learning about a Child’s Family Culture</a:t>
            </a:r>
            <a:endParaRPr dirty="0"/>
          </a:p>
          <a:p>
            <a:pPr marL="228600" lvl="0" indent="-228600" algn="l" rtl="0">
              <a:lnSpc>
                <a:spcPct val="150000"/>
              </a:lnSpc>
              <a:spcBef>
                <a:spcPts val="1000"/>
              </a:spcBef>
              <a:spcAft>
                <a:spcPts val="0"/>
              </a:spcAft>
              <a:buClr>
                <a:schemeClr val="dk1"/>
              </a:buClr>
              <a:buSzPts val="2800"/>
              <a:buChar char="•"/>
            </a:pPr>
            <a:r>
              <a:rPr lang="en-US" dirty="0"/>
              <a:t>Head </a:t>
            </a:r>
            <a:r>
              <a:rPr lang="en-US" dirty="0" err="1"/>
              <a:t>Start|ECLKC</a:t>
            </a:r>
            <a:r>
              <a:rPr lang="en-US" dirty="0"/>
              <a:t> website: </a:t>
            </a:r>
            <a:r>
              <a:rPr lang="en-US" u="sng" dirty="0">
                <a:solidFill>
                  <a:schemeClr val="hlink"/>
                </a:solidFill>
                <a:hlinkClick r:id="rId5"/>
              </a:rPr>
              <a:t>Children with Disabilities</a:t>
            </a:r>
            <a:endParaRPr dirty="0"/>
          </a:p>
          <a:p>
            <a:pPr marL="228600" lvl="0" indent="-50800" algn="l" rtl="0">
              <a:lnSpc>
                <a:spcPct val="150000"/>
              </a:lnSpc>
              <a:spcBef>
                <a:spcPts val="1000"/>
              </a:spcBef>
              <a:spcAft>
                <a:spcPts val="0"/>
              </a:spcAft>
              <a:buClr>
                <a:schemeClr val="dk1"/>
              </a:buClr>
              <a:buSzPts val="2800"/>
              <a:buNone/>
            </a:pPr>
            <a:endParaRPr dirty="0"/>
          </a:p>
          <a:p>
            <a:pPr marL="228600" lvl="0" indent="-50800" algn="l" rtl="0">
              <a:lnSpc>
                <a:spcPct val="150000"/>
              </a:lnSpc>
              <a:spcBef>
                <a:spcPts val="1000"/>
              </a:spcBef>
              <a:spcAft>
                <a:spcPts val="0"/>
              </a:spcAft>
              <a:buClr>
                <a:schemeClr val="dk1"/>
              </a:buClr>
              <a:buSzPts val="28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30">
            <a:extLst>
              <a:ext uri="{FF2B5EF4-FFF2-40B4-BE49-F238E27FC236}">
                <a16:creationId xmlns:a16="http://schemas.microsoft.com/office/drawing/2014/main" id="{D6DE444F-962A-4D9A-9C86-975C792DDAA2}"/>
              </a:ext>
            </a:extLst>
          </p:cNvPr>
          <p:cNvSpPr txBox="1">
            <a:spLocks/>
          </p:cNvSpPr>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spcBef>
                <a:spcPts val="0"/>
              </a:spcBef>
              <a:buClr>
                <a:schemeClr val="dk1"/>
              </a:buClr>
              <a:buSzPts val="3600"/>
              <a:buFont typeface="Calibri"/>
              <a:buNone/>
            </a:pPr>
            <a:r>
              <a:rPr lang="en-US" sz="3600" dirty="0">
                <a:latin typeface="+mn-lt"/>
              </a:rPr>
              <a:t>Disclaimer</a:t>
            </a:r>
            <a:endParaRPr lang="en-US" dirty="0">
              <a:latin typeface="+mn-lt"/>
            </a:endParaRPr>
          </a:p>
        </p:txBody>
      </p:sp>
    </p:spTree>
    <p:extLst>
      <p:ext uri="{BB962C8B-B14F-4D97-AF65-F5344CB8AC3E}">
        <p14:creationId xmlns:p14="http://schemas.microsoft.com/office/powerpoint/2010/main" val="287037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Objectives</a:t>
            </a:r>
            <a:endParaRPr dirty="0"/>
          </a:p>
        </p:txBody>
      </p:sp>
      <p:sp>
        <p:nvSpPr>
          <p:cNvPr id="82" name="Google Shape;82;p4"/>
          <p:cNvSpPr txBox="1">
            <a:spLocks noGrp="1"/>
          </p:cNvSpPr>
          <p:nvPr>
            <p:ph idx="1"/>
          </p:nvPr>
        </p:nvSpPr>
        <p:spPr>
          <a:xfrm>
            <a:off x="628650" y="1384917"/>
            <a:ext cx="7886700" cy="4792046"/>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en-US" dirty="0"/>
              <a:t>Describe effective communication strategies to use with families, including those from different cultural and linguistic backgrounds</a:t>
            </a:r>
            <a:endParaRPr dirty="0"/>
          </a:p>
          <a:p>
            <a:pPr marL="228600" lvl="0" indent="-228600" algn="l" rtl="0">
              <a:lnSpc>
                <a:spcPct val="150000"/>
              </a:lnSpc>
              <a:spcBef>
                <a:spcPts val="1000"/>
              </a:spcBef>
              <a:spcAft>
                <a:spcPts val="0"/>
              </a:spcAft>
              <a:buClr>
                <a:schemeClr val="dk1"/>
              </a:buClr>
              <a:buSzPct val="100000"/>
              <a:buChar char="•"/>
            </a:pPr>
            <a:r>
              <a:rPr lang="en-US" dirty="0"/>
              <a:t>Describe strategies to inform families about resources and supports available to them</a:t>
            </a:r>
            <a:endParaRPr dirty="0"/>
          </a:p>
          <a:p>
            <a:pPr marL="228600" lvl="0" indent="-228600" algn="l" rtl="0">
              <a:lnSpc>
                <a:spcPct val="150000"/>
              </a:lnSpc>
              <a:spcBef>
                <a:spcPts val="1000"/>
              </a:spcBef>
              <a:spcAft>
                <a:spcPts val="0"/>
              </a:spcAft>
              <a:buClr>
                <a:schemeClr val="dk1"/>
              </a:buClr>
              <a:buSzPct val="100000"/>
              <a:buChar char="•"/>
            </a:pPr>
            <a:r>
              <a:rPr lang="en-US" dirty="0"/>
              <a:t>Develop strategies to help families make informed decisions and advocate for access, participation, and equity in natural and inclusive environments for their child</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Communication and Collaboration</a:t>
            </a:r>
            <a:br>
              <a:rPr lang="en-US" sz="3600" dirty="0"/>
            </a:br>
            <a:r>
              <a:rPr lang="en-US" sz="1400" dirty="0"/>
              <a:t>(DEC Recommended Practices, 2014)</a:t>
            </a:r>
            <a:endParaRPr dirty="0"/>
          </a:p>
        </p:txBody>
      </p:sp>
      <p:sp>
        <p:nvSpPr>
          <p:cNvPr id="88" name="Google Shape;88;p5"/>
          <p:cNvSpPr txBox="1">
            <a:spLocks noGrp="1"/>
          </p:cNvSpPr>
          <p:nvPr>
            <p:ph idx="1"/>
          </p:nvPr>
        </p:nvSpPr>
        <p:spPr>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b="1" dirty="0"/>
              <a:t>Communication</a:t>
            </a:r>
            <a:r>
              <a:rPr lang="en-US" dirty="0"/>
              <a:t>: any means by which an individual relates or exchanges experiences, ideas, preferences, knowledge, and feelings</a:t>
            </a:r>
            <a:endParaRPr dirty="0"/>
          </a:p>
          <a:p>
            <a:pPr marL="228600" lvl="0" indent="-228600" algn="l" rtl="0">
              <a:lnSpc>
                <a:spcPct val="150000"/>
              </a:lnSpc>
              <a:spcBef>
                <a:spcPts val="1000"/>
              </a:spcBef>
              <a:spcAft>
                <a:spcPts val="0"/>
              </a:spcAft>
              <a:buClr>
                <a:schemeClr val="dk1"/>
              </a:buClr>
              <a:buSzPct val="100000"/>
              <a:buChar char="•"/>
            </a:pPr>
            <a:r>
              <a:rPr lang="en-US" b="1" dirty="0"/>
              <a:t>Collaboration</a:t>
            </a:r>
            <a:r>
              <a:rPr lang="en-US" dirty="0"/>
              <a:t>: interactive relationships between adults such as family members and professionals to work together to achieve mutually agreed-upon goals </a:t>
            </a:r>
            <a:endParaRPr dirty="0"/>
          </a:p>
          <a:p>
            <a:pPr marL="228600" lvl="0" indent="-64135" algn="l" rtl="0">
              <a:lnSpc>
                <a:spcPct val="15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chemeClr val="dk1"/>
              </a:buClr>
              <a:buSzPct val="100000"/>
              <a:buNone/>
            </a:pPr>
            <a:endParaRP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Elements of Effective Communication</a:t>
            </a:r>
            <a:endParaRPr dirty="0"/>
          </a:p>
        </p:txBody>
      </p:sp>
      <p:sp>
        <p:nvSpPr>
          <p:cNvPr id="95" name="Google Shape;95;p6"/>
          <p:cNvSpPr txBox="1">
            <a:spLocks noGrp="1"/>
          </p:cNvSpPr>
          <p:nvPr>
            <p:ph idx="1"/>
          </p:nvPr>
        </p:nvSpPr>
        <p:spPr>
          <a:xfrm>
            <a:off x="628650" y="1518082"/>
            <a:ext cx="7886700" cy="465888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dirty="0"/>
              <a:t>Linguistically accessible</a:t>
            </a:r>
            <a:endParaRPr dirty="0"/>
          </a:p>
          <a:p>
            <a:pPr marL="228600" lvl="0" indent="-228600" algn="l" rtl="0">
              <a:lnSpc>
                <a:spcPct val="150000"/>
              </a:lnSpc>
              <a:spcBef>
                <a:spcPts val="1000"/>
              </a:spcBef>
              <a:spcAft>
                <a:spcPts val="0"/>
              </a:spcAft>
              <a:buClr>
                <a:schemeClr val="dk1"/>
              </a:buClr>
              <a:buSzPct val="100000"/>
              <a:buChar char="•"/>
            </a:pPr>
            <a:r>
              <a:rPr lang="en-US" dirty="0"/>
              <a:t>Culturally normative</a:t>
            </a:r>
            <a:endParaRPr dirty="0"/>
          </a:p>
          <a:p>
            <a:pPr marL="228600" lvl="0" indent="-228600" algn="l" rtl="0">
              <a:lnSpc>
                <a:spcPct val="150000"/>
              </a:lnSpc>
              <a:spcBef>
                <a:spcPts val="1000"/>
              </a:spcBef>
              <a:spcAft>
                <a:spcPts val="0"/>
              </a:spcAft>
              <a:buClr>
                <a:schemeClr val="dk1"/>
              </a:buClr>
              <a:buSzPct val="100000"/>
              <a:buChar char="•"/>
            </a:pPr>
            <a:r>
              <a:rPr lang="en-US" dirty="0"/>
              <a:t>Jargon-free and strength-based language</a:t>
            </a:r>
            <a:endParaRPr dirty="0"/>
          </a:p>
          <a:p>
            <a:pPr marL="228600" lvl="0" indent="-228600" algn="l" rtl="0">
              <a:lnSpc>
                <a:spcPct val="150000"/>
              </a:lnSpc>
              <a:spcBef>
                <a:spcPts val="1000"/>
              </a:spcBef>
              <a:spcAft>
                <a:spcPts val="0"/>
              </a:spcAft>
              <a:buClr>
                <a:schemeClr val="dk1"/>
              </a:buClr>
              <a:buSzPct val="100000"/>
              <a:buChar char="•"/>
            </a:pPr>
            <a:r>
              <a:rPr lang="en-US" dirty="0"/>
              <a:t>Respectful </a:t>
            </a:r>
            <a:endParaRPr dirty="0"/>
          </a:p>
          <a:p>
            <a:pPr marL="228600" lvl="0" indent="-228600" algn="l" rtl="0">
              <a:lnSpc>
                <a:spcPct val="150000"/>
              </a:lnSpc>
              <a:spcBef>
                <a:spcPts val="1000"/>
              </a:spcBef>
              <a:spcAft>
                <a:spcPts val="0"/>
              </a:spcAft>
              <a:buClr>
                <a:schemeClr val="dk1"/>
              </a:buClr>
              <a:buSzPct val="100000"/>
              <a:buChar char="•"/>
            </a:pPr>
            <a:r>
              <a:rPr lang="en-US" dirty="0"/>
              <a:t>Confidential</a:t>
            </a:r>
            <a:endParaRPr dirty="0"/>
          </a:p>
          <a:p>
            <a:pPr marL="228600" lvl="0" indent="-228600" algn="l" rtl="0">
              <a:lnSpc>
                <a:spcPct val="150000"/>
              </a:lnSpc>
              <a:spcBef>
                <a:spcPts val="1000"/>
              </a:spcBef>
              <a:spcAft>
                <a:spcPts val="0"/>
              </a:spcAft>
              <a:buClr>
                <a:schemeClr val="dk1"/>
              </a:buClr>
              <a:buSzPct val="100000"/>
              <a:buChar char="•"/>
            </a:pPr>
            <a:r>
              <a:rPr lang="en-US" dirty="0"/>
              <a:t>Presumes competence of both parties</a:t>
            </a:r>
            <a:endParaRPr dirty="0"/>
          </a:p>
          <a:p>
            <a:pPr marL="228600" lvl="0" indent="-228600" algn="l" rtl="0">
              <a:lnSpc>
                <a:spcPct val="150000"/>
              </a:lnSpc>
              <a:spcBef>
                <a:spcPts val="1000"/>
              </a:spcBef>
              <a:spcAft>
                <a:spcPts val="0"/>
              </a:spcAft>
              <a:buClr>
                <a:schemeClr val="dk1"/>
              </a:buClr>
              <a:buSzPct val="100000"/>
              <a:buChar char="•"/>
            </a:pPr>
            <a:r>
              <a:rPr lang="en-US" dirty="0"/>
              <a:t>Fully reciprocal</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Linguistically Accessible</a:t>
            </a:r>
            <a:endParaRPr dirty="0"/>
          </a:p>
        </p:txBody>
      </p:sp>
      <p:sp>
        <p:nvSpPr>
          <p:cNvPr id="102" name="Google Shape;102;p7"/>
          <p:cNvSpPr txBox="1">
            <a:spLocks noGrp="1"/>
          </p:cNvSpPr>
          <p:nvPr>
            <p:ph idx="1"/>
          </p:nvPr>
        </p:nvSpPr>
        <p:spPr>
          <a:xfrm>
            <a:off x="628650" y="1482571"/>
            <a:ext cx="7886700" cy="469439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IDEA ∫303.321(a)(5) and (a)(6) require that  notification to parents be provided in the native language normally used by the parents of the child </a:t>
            </a:r>
            <a:endParaRPr dirty="0"/>
          </a:p>
          <a:p>
            <a:pPr marL="228600" lvl="0" indent="-228600" algn="l" rtl="0">
              <a:lnSpc>
                <a:spcPct val="150000"/>
              </a:lnSpc>
              <a:spcBef>
                <a:spcPts val="1000"/>
              </a:spcBef>
              <a:spcAft>
                <a:spcPts val="0"/>
              </a:spcAft>
              <a:buClr>
                <a:schemeClr val="dk1"/>
              </a:buClr>
              <a:buSzPts val="2800"/>
              <a:buChar char="•"/>
            </a:pPr>
            <a:r>
              <a:rPr lang="en-US" dirty="0"/>
              <a:t>All direct contact with a child (including evaluation of the child) includes use of the language normally used in the home or learning environment (∫303.A.29(a))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Overcoming Linguistic Barriers</a:t>
            </a:r>
            <a:endParaRPr dirty="0"/>
          </a:p>
        </p:txBody>
      </p:sp>
      <p:sp>
        <p:nvSpPr>
          <p:cNvPr id="109" name="Google Shape;109;p8"/>
          <p:cNvSpPr txBox="1">
            <a:spLocks noGrp="1"/>
          </p:cNvSpPr>
          <p:nvPr>
            <p:ph idx="1"/>
          </p:nvPr>
        </p:nvSpPr>
        <p:spPr>
          <a:xfrm>
            <a:off x="628650" y="1438183"/>
            <a:ext cx="7886700" cy="473878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Families from diverse linguistic and cultural backgrounds often do not access clear information about service provision</a:t>
            </a:r>
            <a:endParaRPr dirty="0"/>
          </a:p>
          <a:p>
            <a:pPr marL="228600" lvl="0" indent="-228600" algn="l" rtl="0">
              <a:lnSpc>
                <a:spcPct val="150000"/>
              </a:lnSpc>
              <a:spcBef>
                <a:spcPts val="1000"/>
              </a:spcBef>
              <a:spcAft>
                <a:spcPts val="0"/>
              </a:spcAft>
              <a:buClr>
                <a:schemeClr val="dk1"/>
              </a:buClr>
              <a:buSzPts val="2800"/>
              <a:buChar char="•"/>
            </a:pPr>
            <a:r>
              <a:rPr lang="en-US" dirty="0"/>
              <a:t>Poor communication due to language barriers compromises engagement and quality of services</a:t>
            </a:r>
            <a:endParaRPr dirty="0"/>
          </a:p>
          <a:p>
            <a:pPr marL="228600" lvl="0" indent="-228600" algn="l" rtl="0">
              <a:lnSpc>
                <a:spcPct val="150000"/>
              </a:lnSpc>
              <a:spcBef>
                <a:spcPts val="1000"/>
              </a:spcBef>
              <a:spcAft>
                <a:spcPts val="0"/>
              </a:spcAft>
              <a:buClr>
                <a:schemeClr val="dk1"/>
              </a:buClr>
              <a:buSzPts val="2800"/>
              <a:buChar char="•"/>
            </a:pPr>
            <a:r>
              <a:rPr lang="en-US" dirty="0"/>
              <a:t>Interpreters should be actively sought out in your community to meet the legal requirements of IDEA</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Selecting a Qualified Interpreter</a:t>
            </a:r>
            <a:endParaRPr dirty="0"/>
          </a:p>
        </p:txBody>
      </p:sp>
      <p:sp>
        <p:nvSpPr>
          <p:cNvPr id="116" name="Google Shape;116;p9"/>
          <p:cNvSpPr txBox="1">
            <a:spLocks noGrp="1"/>
          </p:cNvSpPr>
          <p:nvPr>
            <p:ph idx="1"/>
          </p:nvPr>
        </p:nvSpPr>
        <p:spPr>
          <a:xfrm>
            <a:off x="628650" y="1500326"/>
            <a:ext cx="7886700" cy="467663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chemeClr val="dk1"/>
              </a:buClr>
              <a:buSzPct val="100000"/>
              <a:buChar char="•"/>
            </a:pPr>
            <a:r>
              <a:rPr lang="en-US" dirty="0"/>
              <a:t>Fluent in both languages, including dialect </a:t>
            </a:r>
            <a:endParaRPr dirty="0"/>
          </a:p>
          <a:p>
            <a:pPr marL="228600" lvl="0" indent="-228600" algn="l" rtl="0">
              <a:lnSpc>
                <a:spcPct val="150000"/>
              </a:lnSpc>
              <a:spcBef>
                <a:spcPts val="1000"/>
              </a:spcBef>
              <a:spcAft>
                <a:spcPts val="0"/>
              </a:spcAft>
              <a:buClr>
                <a:schemeClr val="dk1"/>
              </a:buClr>
              <a:buSzPct val="100000"/>
              <a:buChar char="•"/>
            </a:pPr>
            <a:r>
              <a:rPr lang="en-US" dirty="0"/>
              <a:t>Familiar with EI/ECSE terminology</a:t>
            </a:r>
            <a:endParaRPr dirty="0"/>
          </a:p>
          <a:p>
            <a:pPr marL="228600" lvl="0" indent="-228600" algn="l" rtl="0">
              <a:lnSpc>
                <a:spcPct val="150000"/>
              </a:lnSpc>
              <a:spcBef>
                <a:spcPts val="1000"/>
              </a:spcBef>
              <a:spcAft>
                <a:spcPts val="0"/>
              </a:spcAft>
              <a:buClr>
                <a:schemeClr val="dk1"/>
              </a:buClr>
              <a:buSzPct val="100000"/>
              <a:buChar char="•"/>
            </a:pPr>
            <a:r>
              <a:rPr lang="en-US" dirty="0"/>
              <a:t>Familiar with screening/assessment tools</a:t>
            </a:r>
            <a:endParaRPr dirty="0"/>
          </a:p>
          <a:p>
            <a:pPr marL="228600" lvl="0" indent="-228600" algn="l" rtl="0">
              <a:lnSpc>
                <a:spcPct val="150000"/>
              </a:lnSpc>
              <a:spcBef>
                <a:spcPts val="1000"/>
              </a:spcBef>
              <a:spcAft>
                <a:spcPts val="0"/>
              </a:spcAft>
              <a:buClr>
                <a:schemeClr val="dk1"/>
              </a:buClr>
              <a:buSzPct val="100000"/>
              <a:buChar char="•"/>
            </a:pPr>
            <a:r>
              <a:rPr lang="en-US" dirty="0"/>
              <a:t>Familiar with family culture, including nonverbal expressions and gestures</a:t>
            </a:r>
            <a:endParaRPr dirty="0"/>
          </a:p>
          <a:p>
            <a:pPr marL="228600" lvl="0" indent="-228600" algn="l" rtl="0">
              <a:lnSpc>
                <a:spcPct val="150000"/>
              </a:lnSpc>
              <a:spcBef>
                <a:spcPts val="1000"/>
              </a:spcBef>
              <a:spcAft>
                <a:spcPts val="0"/>
              </a:spcAft>
              <a:buClr>
                <a:schemeClr val="dk1"/>
              </a:buClr>
              <a:buSzPct val="100000"/>
              <a:buChar char="•"/>
            </a:pPr>
            <a:r>
              <a:rPr lang="en-US" dirty="0"/>
              <a:t>Follow confidentiality protocol (HIPAA/FERPA)</a:t>
            </a:r>
            <a:endParaRPr dirty="0"/>
          </a:p>
          <a:p>
            <a:pPr marL="228600" lvl="0" indent="-228600" algn="l" rtl="0">
              <a:lnSpc>
                <a:spcPct val="150000"/>
              </a:lnSpc>
              <a:spcBef>
                <a:spcPts val="1000"/>
              </a:spcBef>
              <a:spcAft>
                <a:spcPts val="0"/>
              </a:spcAft>
              <a:buClr>
                <a:schemeClr val="dk1"/>
              </a:buClr>
              <a:buSzPct val="100000"/>
              <a:buChar char="•"/>
            </a:pPr>
            <a:r>
              <a:rPr lang="en-US" dirty="0"/>
              <a:t>Have a certification/licensure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TotalTime>
  <Words>3221</Words>
  <Application>Microsoft Office PowerPoint</Application>
  <PresentationFormat>On-screen Show (4:3)</PresentationFormat>
  <Paragraphs>249</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2_Office Theme</vt:lpstr>
      <vt:lpstr>Family-Centered Practices</vt:lpstr>
      <vt:lpstr>Standard 2</vt:lpstr>
      <vt:lpstr>Component: 2.2</vt:lpstr>
      <vt:lpstr>Objectives</vt:lpstr>
      <vt:lpstr>Communication and Collaboration (DEC Recommended Practices, 2014)</vt:lpstr>
      <vt:lpstr>Elements of Effective Communication</vt:lpstr>
      <vt:lpstr>Linguistically Accessible</vt:lpstr>
      <vt:lpstr>Overcoming Linguistic Barriers</vt:lpstr>
      <vt:lpstr>Selecting a Qualified Interpreter</vt:lpstr>
      <vt:lpstr>Strategies to Locate Translation and Interpreter Resources (Rossetti, Sauer et al., (2017)</vt:lpstr>
      <vt:lpstr>Strategies to Locate Translation and Interpreter Resources, cont.</vt:lpstr>
      <vt:lpstr>Strategies for Service Providers Working With Interpreters (Acar &amp; Blasco, 2016)</vt:lpstr>
      <vt:lpstr>Implementing Culturally  Normative Practices</vt:lpstr>
      <vt:lpstr>Building Trust Through Respectful Interactions</vt:lpstr>
      <vt:lpstr>Video: Including Culture</vt:lpstr>
      <vt:lpstr>Video: Including Culture</vt:lpstr>
      <vt:lpstr>Effective Communication</vt:lpstr>
      <vt:lpstr>Identify and Address  Communication Breakdowns Turnbull, Turnbull et al., (2015)</vt:lpstr>
      <vt:lpstr>Positive Communication Skills Turnbull, Turnbull et al., (2015)</vt:lpstr>
      <vt:lpstr>Positive Communication Skills: Listening </vt:lpstr>
      <vt:lpstr>Effective Listening  Turnbull, Turnbull et al., (2015)</vt:lpstr>
      <vt:lpstr>Establishing Partnerships with  a Diverse Array of Families Turnbull, Turnbull et al., (2015) pp. 196-197</vt:lpstr>
      <vt:lpstr>Activity: A Tale of 2 conversations</vt:lpstr>
      <vt:lpstr>Tale of 2 Conversations: Take One</vt:lpstr>
      <vt:lpstr>Tale of 2 Conversations: Take Two</vt:lpstr>
      <vt:lpstr>Communicating with Families</vt:lpstr>
      <vt:lpstr>Connecting Families with Concrete Resources</vt:lpstr>
      <vt:lpstr>Connecting Families of Children with Disabilities</vt:lpstr>
      <vt:lpstr>Activity</vt:lpstr>
      <vt:lpstr>Video:  Reflections During the Final Home Visit </vt:lpstr>
      <vt:lpstr>References and Resources</vt:lpstr>
      <vt:lpstr>References and Resources</vt:lpstr>
      <vt:lpstr>References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Family-Centered Practices</dc:title>
  <dc:creator>Bruder,Mary Elizabeth</dc:creator>
  <cp:lastModifiedBy>Darla Gundler</cp:lastModifiedBy>
  <cp:revision>24</cp:revision>
  <dcterms:created xsi:type="dcterms:W3CDTF">2019-01-16T15:23:53Z</dcterms:created>
  <dcterms:modified xsi:type="dcterms:W3CDTF">2023-09-14T20:52:08Z</dcterms:modified>
</cp:coreProperties>
</file>