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sldIdLst>
    <p:sldId id="257" r:id="rId2"/>
    <p:sldId id="322" r:id="rId3"/>
    <p:sldId id="256" r:id="rId4"/>
    <p:sldId id="258" r:id="rId5"/>
    <p:sldId id="303" r:id="rId6"/>
    <p:sldId id="261" r:id="rId7"/>
    <p:sldId id="259" r:id="rId8"/>
    <p:sldId id="262" r:id="rId9"/>
    <p:sldId id="277" r:id="rId10"/>
    <p:sldId id="264" r:id="rId11"/>
    <p:sldId id="265" r:id="rId12"/>
    <p:sldId id="266" r:id="rId13"/>
    <p:sldId id="304" r:id="rId14"/>
    <p:sldId id="273" r:id="rId15"/>
    <p:sldId id="269" r:id="rId16"/>
    <p:sldId id="274" r:id="rId17"/>
    <p:sldId id="284" r:id="rId18"/>
    <p:sldId id="271" r:id="rId19"/>
    <p:sldId id="272" r:id="rId20"/>
    <p:sldId id="317" r:id="rId21"/>
    <p:sldId id="270" r:id="rId22"/>
    <p:sldId id="287" r:id="rId23"/>
    <p:sldId id="288" r:id="rId24"/>
    <p:sldId id="292" r:id="rId25"/>
    <p:sldId id="293" r:id="rId26"/>
    <p:sldId id="294" r:id="rId27"/>
    <p:sldId id="295" r:id="rId28"/>
    <p:sldId id="297" r:id="rId29"/>
    <p:sldId id="289" r:id="rId30"/>
    <p:sldId id="290" r:id="rId31"/>
    <p:sldId id="291" r:id="rId32"/>
    <p:sldId id="282" r:id="rId33"/>
    <p:sldId id="283" r:id="rId34"/>
    <p:sldId id="275" r:id="rId35"/>
    <p:sldId id="286" r:id="rId36"/>
    <p:sldId id="285" r:id="rId37"/>
    <p:sldId id="299" r:id="rId38"/>
    <p:sldId id="298" r:id="rId39"/>
    <p:sldId id="300" r:id="rId40"/>
    <p:sldId id="305" r:id="rId41"/>
    <p:sldId id="306" r:id="rId42"/>
    <p:sldId id="307" r:id="rId43"/>
    <p:sldId id="308" r:id="rId44"/>
    <p:sldId id="310" r:id="rId45"/>
    <p:sldId id="312" r:id="rId46"/>
    <p:sldId id="315" r:id="rId47"/>
    <p:sldId id="316" r:id="rId48"/>
    <p:sldId id="318" r:id="rId49"/>
    <p:sldId id="321" r:id="rId50"/>
    <p:sldId id="319" r:id="rId51"/>
    <p:sldId id="320"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F88"/>
    <a:srgbClr val="FF9797"/>
    <a:srgbClr val="8FAFCF"/>
    <a:srgbClr val="4051A6"/>
    <a:srgbClr val="1B2246"/>
    <a:srgbClr val="16153F"/>
    <a:srgbClr val="FF4B4B"/>
    <a:srgbClr val="8BCDFF"/>
    <a:srgbClr val="232165"/>
    <a:srgbClr val="ABC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20" autoAdjust="0"/>
    <p:restoredTop sz="83773" autoAdjust="0"/>
  </p:normalViewPr>
  <p:slideViewPr>
    <p:cSldViewPr snapToGrid="0">
      <p:cViewPr varScale="1">
        <p:scale>
          <a:sx n="92" d="100"/>
          <a:sy n="92" d="100"/>
        </p:scale>
        <p:origin x="2008"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2520F3-A427-4047-94A0-B2DB9FFB0B2F}" type="datetimeFigureOut">
              <a:rPr lang="en-US" smtClean="0"/>
              <a:t>3/18/22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BA595B-59C9-4F96-9417-7C307BE46177}" type="slidenum">
              <a:rPr lang="en-US" smtClean="0"/>
              <a:t>‹#›</a:t>
            </a:fld>
            <a:endParaRPr lang="en-US"/>
          </a:p>
        </p:txBody>
      </p:sp>
    </p:spTree>
    <p:extLst>
      <p:ext uri="{BB962C8B-B14F-4D97-AF65-F5344CB8AC3E}">
        <p14:creationId xmlns:p14="http://schemas.microsoft.com/office/powerpoint/2010/main" val="810284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youtu.be/RbwRrVw-CRo"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cpjournals.org/doi/abs/10.7326/M18-2101"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doi.org/10.7326/M18-2101"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sciencedirect.com/science/article/pii/S0149763418307218#bib0255"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www.sciencedirect.com/topics/neuroscience/pervasive-developmental-disorders" TargetMode="External"/><Relationship Id="rId4" Type="http://schemas.openxmlformats.org/officeDocument/2006/relationships/hyperlink" Target="https://www.sciencedirect.com/science/article/pii/S0149763418307218#bib0265"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ncbi.nlm.nih.gov/pubmed/31314057"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cdc.gov/ncbddd/actearly/index.html"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cdc.gov/MilestoneTracker"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doi.org/10.1089/aut.2018.0035"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a:t>
            </a:fld>
            <a:endParaRPr lang="en-US"/>
          </a:p>
        </p:txBody>
      </p:sp>
    </p:spTree>
    <p:extLst>
      <p:ext uri="{BB962C8B-B14F-4D97-AF65-F5344CB8AC3E}">
        <p14:creationId xmlns:p14="http://schemas.microsoft.com/office/powerpoint/2010/main" val="66319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Amazing Things Happen </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13</a:t>
            </a:fld>
            <a:endParaRPr lang="en-US"/>
          </a:p>
        </p:txBody>
      </p:sp>
    </p:spTree>
    <p:extLst>
      <p:ext uri="{BB962C8B-B14F-4D97-AF65-F5344CB8AC3E}">
        <p14:creationId xmlns:p14="http://schemas.microsoft.com/office/powerpoint/2010/main" val="2960347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200" b="0" i="0" kern="1200" dirty="0">
                <a:solidFill>
                  <a:schemeClr val="tx1"/>
                </a:solidFill>
                <a:effectLst/>
                <a:latin typeface="+mn-lt"/>
                <a:ea typeface="+mn-ea"/>
                <a:cs typeface="+mn-cs"/>
              </a:rPr>
              <a:t>Most scientists agree that genes are one of the risk factors that can make a person more likely to develop ASD.</a:t>
            </a:r>
          </a:p>
          <a:p>
            <a:r>
              <a:rPr lang="en-US" sz="1200" b="0" i="0" kern="1200" dirty="0">
                <a:solidFill>
                  <a:schemeClr val="tx1"/>
                </a:solidFill>
                <a:effectLst/>
                <a:latin typeface="+mn-lt"/>
                <a:ea typeface="+mn-ea"/>
                <a:cs typeface="+mn-cs"/>
              </a:rPr>
              <a:t>Children who have a sibling with ASD are at a higher risk of also having ASD. </a:t>
            </a:r>
          </a:p>
          <a:p>
            <a:r>
              <a:rPr lang="en-US" sz="1200" b="0" i="0" kern="1200" dirty="0">
                <a:solidFill>
                  <a:schemeClr val="tx1"/>
                </a:solidFill>
                <a:effectLst/>
                <a:latin typeface="+mn-lt"/>
                <a:ea typeface="+mn-ea"/>
                <a:cs typeface="+mn-cs"/>
              </a:rPr>
              <a:t>Individuals with certain genetic or chromosomal conditions, such as fragile X syndrome or tuberous sclerosis, can have a greater chance of having ASD. </a:t>
            </a:r>
          </a:p>
          <a:p>
            <a:r>
              <a:rPr lang="en-US" sz="1200" b="0" i="0" kern="1200" dirty="0">
                <a:solidFill>
                  <a:schemeClr val="tx1"/>
                </a:solidFill>
                <a:effectLst/>
                <a:latin typeface="+mn-lt"/>
                <a:ea typeface="+mn-ea"/>
                <a:cs typeface="+mn-cs"/>
              </a:rPr>
              <a:t>When taken during pregnancy, the prescription drugs </a:t>
            </a:r>
            <a:r>
              <a:rPr lang="en-US" sz="1200" b="0" i="0" kern="1200" dirty="0" err="1">
                <a:solidFill>
                  <a:schemeClr val="tx1"/>
                </a:solidFill>
                <a:effectLst/>
                <a:latin typeface="+mn-lt"/>
                <a:ea typeface="+mn-ea"/>
                <a:cs typeface="+mn-cs"/>
              </a:rPr>
              <a:t>valproic</a:t>
            </a:r>
            <a:r>
              <a:rPr lang="en-US" sz="1200" b="0" i="0" kern="1200" dirty="0">
                <a:solidFill>
                  <a:schemeClr val="tx1"/>
                </a:solidFill>
                <a:effectLst/>
                <a:latin typeface="+mn-lt"/>
                <a:ea typeface="+mn-ea"/>
                <a:cs typeface="+mn-cs"/>
              </a:rPr>
              <a:t> acid and thalidomide have been linked with a higher risk of ASD.</a:t>
            </a:r>
          </a:p>
          <a:p>
            <a:r>
              <a:rPr lang="en-US" sz="1200" b="0" i="0" kern="1200" dirty="0">
                <a:solidFill>
                  <a:schemeClr val="tx1"/>
                </a:solidFill>
                <a:effectLst/>
                <a:latin typeface="+mn-lt"/>
                <a:ea typeface="+mn-ea"/>
                <a:cs typeface="+mn-cs"/>
              </a:rPr>
              <a:t>There is some evidence that the critical period for developing ASD occurs before, during, and immediately after birth. </a:t>
            </a:r>
          </a:p>
          <a:p>
            <a:r>
              <a:rPr lang="en-US" sz="1200" b="0" i="0" kern="1200" dirty="0">
                <a:solidFill>
                  <a:schemeClr val="tx1"/>
                </a:solidFill>
                <a:effectLst/>
                <a:latin typeface="+mn-lt"/>
                <a:ea typeface="+mn-ea"/>
                <a:cs typeface="+mn-cs"/>
              </a:rPr>
              <a:t>Children born to older parents are at greater risk for having ASD.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Sources:</a:t>
            </a:r>
          </a:p>
          <a:p>
            <a:endParaRPr lang="en-US" dirty="0"/>
          </a:p>
          <a:p>
            <a:pPr marL="0" indent="0">
              <a:buNone/>
            </a:pPr>
            <a:r>
              <a:rPr lang="en-US" sz="5600" dirty="0"/>
              <a:t>Hyman, S.L., Levy, S.E., Myers, S.M., &amp; Council on Children with Disabilities, Section on Developmental and</a:t>
            </a:r>
          </a:p>
          <a:p>
            <a:pPr marL="457200" lvl="1" indent="0">
              <a:buNone/>
            </a:pPr>
            <a:r>
              <a:rPr lang="en-US" sz="5600" dirty="0"/>
              <a:t>Behavioral Pediatrics (2020). Identification, evaluation, and management of children with autism spectrum disorder. </a:t>
            </a:r>
            <a:r>
              <a:rPr lang="en-US" sz="5600" i="1" dirty="0"/>
              <a:t>Pediatrics, 145</a:t>
            </a:r>
            <a:r>
              <a:rPr lang="en-US" sz="5600" dirty="0"/>
              <a:t>(1):e20193447 https://doi.org/10.1542/peds.2019-3447.</a:t>
            </a:r>
          </a:p>
          <a:p>
            <a:pPr marL="457200" lvl="1" indent="0">
              <a:buNone/>
            </a:pPr>
            <a:endParaRPr lang="en-US" sz="5600" dirty="0"/>
          </a:p>
          <a:p>
            <a:r>
              <a:rPr lang="en-US" sz="1200" b="0" i="0" kern="1200" dirty="0">
                <a:solidFill>
                  <a:schemeClr val="tx1"/>
                </a:solidFill>
                <a:effectLst/>
                <a:latin typeface="+mn-lt"/>
                <a:ea typeface="+mn-ea"/>
                <a:cs typeface="+mn-cs"/>
              </a:rPr>
              <a:t>Anders </a:t>
            </a:r>
            <a:r>
              <a:rPr lang="en-US" sz="1200" b="0" i="0" kern="1200" dirty="0" err="1">
                <a:solidFill>
                  <a:schemeClr val="tx1"/>
                </a:solidFill>
                <a:effectLst/>
                <a:latin typeface="+mn-lt"/>
                <a:ea typeface="+mn-ea"/>
                <a:cs typeface="+mn-cs"/>
              </a:rPr>
              <a:t>Hviid</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Jørgen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Vinsløv</a:t>
            </a:r>
            <a:r>
              <a:rPr lang="en-US" sz="1200" b="0" i="0" kern="1200" dirty="0">
                <a:solidFill>
                  <a:schemeClr val="tx1"/>
                </a:solidFill>
                <a:effectLst/>
                <a:latin typeface="+mn-lt"/>
                <a:ea typeface="+mn-ea"/>
                <a:cs typeface="+mn-cs"/>
              </a:rPr>
              <a:t> Hansen, Morten Frisch, et al. </a:t>
            </a:r>
            <a:r>
              <a:rPr lang="en-US" sz="1200" b="0" i="0" u="none" strike="noStrike" kern="1200" dirty="0">
                <a:solidFill>
                  <a:schemeClr val="tx1"/>
                </a:solidFill>
                <a:effectLst/>
                <a:latin typeface="+mn-lt"/>
                <a:ea typeface="+mn-ea"/>
                <a:cs typeface="+mn-cs"/>
                <a:hlinkClick r:id="rId3"/>
              </a:rPr>
              <a:t>Measles, Mumps, Rubella Vaccination and Autism</a:t>
            </a:r>
            <a:r>
              <a:rPr lang="en-US" sz="1200" b="0" i="0" kern="1200" dirty="0">
                <a:solidFill>
                  <a:schemeClr val="tx1"/>
                </a:solidFill>
                <a:effectLst/>
                <a:latin typeface="+mn-lt"/>
                <a:ea typeface="+mn-ea"/>
                <a:cs typeface="+mn-cs"/>
              </a:rPr>
              <a:t>: A Nationwide Cohort Study. Ann Intern Med.2019;170:513-520. [</a:t>
            </a:r>
            <a:r>
              <a:rPr lang="en-US" sz="1200" b="0" i="0" kern="1200" dirty="0" err="1">
                <a:solidFill>
                  <a:schemeClr val="tx1"/>
                </a:solidFill>
                <a:effectLst/>
                <a:latin typeface="+mn-lt"/>
                <a:ea typeface="+mn-ea"/>
                <a:cs typeface="+mn-cs"/>
              </a:rPr>
              <a:t>Epub</a:t>
            </a:r>
            <a:r>
              <a:rPr lang="en-US" sz="1200" b="0" i="0" kern="1200" dirty="0">
                <a:solidFill>
                  <a:schemeClr val="tx1"/>
                </a:solidFill>
                <a:effectLst/>
                <a:latin typeface="+mn-lt"/>
                <a:ea typeface="+mn-ea"/>
                <a:cs typeface="+mn-cs"/>
              </a:rPr>
              <a:t> ahead of print 5 March 2019]. doi:</a:t>
            </a:r>
            <a:r>
              <a:rPr lang="en-US" sz="1200" b="0" i="0" u="none" strike="noStrike" kern="1200" dirty="0">
                <a:solidFill>
                  <a:schemeClr val="tx1"/>
                </a:solidFill>
                <a:effectLst/>
                <a:latin typeface="+mn-lt"/>
                <a:ea typeface="+mn-ea"/>
                <a:cs typeface="+mn-cs"/>
                <a:hlinkClick r:id="rId4"/>
              </a:rPr>
              <a:t>10.7326/M18-2101</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dirty="0"/>
              <a:t>https://www.ncbi.nlm.nih.gov/pmc/articles/PMC6406684/#  </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14</a:t>
            </a:fld>
            <a:endParaRPr lang="en-US"/>
          </a:p>
        </p:txBody>
      </p:sp>
    </p:spTree>
    <p:extLst>
      <p:ext uri="{BB962C8B-B14F-4D97-AF65-F5344CB8AC3E}">
        <p14:creationId xmlns:p14="http://schemas.microsoft.com/office/powerpoint/2010/main" val="700820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dirty="0"/>
              <a:t>Over the past decade, work with the diagnosis of autism has made it possible to identify infants with autism even in the first year of life, using eye-gaze direction detection technology, developed at Yale by Ami Klin and his colleagues. Although this technology is still being developed for general use, it underlines the trend towards early diagnosis.</a:t>
            </a:r>
          </a:p>
          <a:p>
            <a:endParaRPr lang="en-US" dirty="0"/>
          </a:p>
          <a:p>
            <a:r>
              <a:rPr lang="en-US" dirty="0"/>
              <a:t>In general, there are 3 patterns we notice when we diagnose young children with autism:  there are those that symptoms have </a:t>
            </a:r>
            <a:r>
              <a:rPr lang="en-US" b="1" dirty="0"/>
              <a:t>been evident from birth</a:t>
            </a:r>
            <a:r>
              <a:rPr lang="en-US" dirty="0"/>
              <a:t>, those that seem to be developing in a relatively typical manner</a:t>
            </a:r>
            <a:r>
              <a:rPr lang="en-US" baseline="0" dirty="0"/>
              <a:t> in the first year  of life</a:t>
            </a:r>
            <a:r>
              <a:rPr lang="en-US" dirty="0"/>
              <a:t>, and then lose</a:t>
            </a:r>
            <a:r>
              <a:rPr lang="en-US" baseline="0" dirty="0"/>
              <a:t> </a:t>
            </a:r>
            <a:r>
              <a:rPr lang="en-US" dirty="0"/>
              <a:t>recently acquired social or communication skills (</a:t>
            </a:r>
            <a:r>
              <a:rPr lang="en-US" b="1" dirty="0"/>
              <a:t>regression pattern</a:t>
            </a:r>
            <a:r>
              <a:rPr lang="en-US" dirty="0"/>
              <a:t>) which may be most common, and those whose development progresses relatively consistently but seems to slow or </a:t>
            </a:r>
            <a:r>
              <a:rPr lang="en-US" b="1" dirty="0"/>
              <a:t> “plateau</a:t>
            </a:r>
            <a:r>
              <a:rPr lang="en-US" dirty="0"/>
              <a:t>” during</a:t>
            </a:r>
            <a:r>
              <a:rPr lang="en-US" baseline="0" dirty="0"/>
              <a:t> the first part of the second year.</a:t>
            </a:r>
            <a:endParaRPr lang="en-US" dirty="0"/>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Recent</a:t>
            </a:r>
            <a:r>
              <a:rPr lang="en-US" sz="1200" b="0" i="0" kern="1200" baseline="0" dirty="0">
                <a:solidFill>
                  <a:schemeClr val="tx1"/>
                </a:solidFill>
                <a:effectLst/>
                <a:latin typeface="+mn-lt"/>
                <a:ea typeface="+mn-ea"/>
                <a:cs typeface="+mn-cs"/>
              </a:rPr>
              <a:t> studies </a:t>
            </a:r>
            <a:r>
              <a:rPr lang="en-US" sz="1200" b="0" i="0" kern="1200" dirty="0">
                <a:solidFill>
                  <a:schemeClr val="tx1"/>
                </a:solidFill>
                <a:effectLst/>
                <a:latin typeface="+mn-lt"/>
                <a:ea typeface="+mn-ea"/>
                <a:cs typeface="+mn-cs"/>
              </a:rPr>
              <a:t>have demonstrated that the regressive pattern, where infants seems to developing as</a:t>
            </a:r>
            <a:r>
              <a:rPr lang="en-US" sz="1200" b="0" i="0" kern="1200" baseline="0" dirty="0">
                <a:solidFill>
                  <a:schemeClr val="tx1"/>
                </a:solidFill>
                <a:effectLst/>
                <a:latin typeface="+mn-lt"/>
                <a:ea typeface="+mn-ea"/>
                <a:cs typeface="+mn-cs"/>
              </a:rPr>
              <a:t> expected begin to lose acquired social communication skills in the second half of the first year into the second year may be the most common presentation, and that </a:t>
            </a:r>
            <a:r>
              <a:rPr lang="en-US" sz="1200" b="0" i="0" kern="1200" dirty="0">
                <a:solidFill>
                  <a:schemeClr val="tx1"/>
                </a:solidFill>
                <a:effectLst/>
                <a:latin typeface="+mn-lt"/>
                <a:ea typeface="+mn-ea"/>
                <a:cs typeface="+mn-cs"/>
              </a:rPr>
              <a:t>parent report can identify declining trajectories of development (</a:t>
            </a:r>
            <a:r>
              <a:rPr lang="en-US" sz="1200" b="0" i="0" u="none" strike="noStrike" kern="1200" dirty="0">
                <a:solidFill>
                  <a:schemeClr val="tx1"/>
                </a:solidFill>
                <a:effectLst/>
                <a:latin typeface="+mn-lt"/>
                <a:ea typeface="+mn-ea"/>
                <a:cs typeface="+mn-cs"/>
                <a:hlinkClick r:id="rId3"/>
              </a:rPr>
              <a:t>Ozonoff et al., 2018b</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4"/>
              </a:rPr>
              <a:t>Parikh et al., 2018</a:t>
            </a:r>
            <a:r>
              <a:rPr lang="en-US" sz="1200" b="0" i="0" kern="1200" dirty="0">
                <a:solidFill>
                  <a:schemeClr val="tx1"/>
                </a:solidFill>
                <a:effectLst/>
                <a:latin typeface="+mn-lt"/>
                <a:ea typeface="+mn-ea"/>
                <a:cs typeface="+mn-cs"/>
              </a:rPr>
              <a:t>), as long as the instruments/checklists focus on early-appearing social behaviors, present in the first year of life, that have the potential to demonstrate decreases over time as </a:t>
            </a:r>
            <a:r>
              <a:rPr lang="en-US" sz="1200" b="0" i="0" kern="1200" dirty="0">
                <a:solidFill>
                  <a:schemeClr val="tx1"/>
                </a:solidFill>
                <a:effectLst/>
                <a:latin typeface="+mn-lt"/>
                <a:ea typeface="+mn-ea"/>
                <a:cs typeface="+mn-cs"/>
                <a:hlinkClick r:id="rId5" tooltip="Learn more about ASD from ScienceDirect's AI-generated Topic Pages"/>
              </a:rPr>
              <a:t>ASD</a:t>
            </a:r>
            <a:r>
              <a:rPr lang="en-US" sz="1200" b="0" i="0" kern="1200" dirty="0">
                <a:solidFill>
                  <a:schemeClr val="tx1"/>
                </a:solidFill>
                <a:effectLst/>
                <a:latin typeface="+mn-lt"/>
                <a:ea typeface="+mn-ea"/>
                <a:cs typeface="+mn-cs"/>
              </a:rPr>
              <a:t> signs emerge.</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a:t>
            </a:r>
            <a:r>
              <a:rPr lang="en-US" baseline="0" dirty="0"/>
              <a:t> u</a:t>
            </a:r>
            <a:r>
              <a:rPr lang="en-US" dirty="0"/>
              <a:t>nfortunately, the average age of diagnosis is still just</a:t>
            </a:r>
            <a:r>
              <a:rPr lang="en-US" baseline="0" dirty="0"/>
              <a:t> over</a:t>
            </a:r>
            <a:r>
              <a:rPr lang="en-US" dirty="0"/>
              <a:t> 4 years of age,</a:t>
            </a:r>
            <a:r>
              <a:rPr lang="en-US" baseline="0" dirty="0"/>
              <a:t> although there is a trend towards earlier identification nationally.</a:t>
            </a:r>
            <a:r>
              <a:rPr lang="en-US" dirty="0"/>
              <a:t> (CDC, 2021). The</a:t>
            </a:r>
            <a:r>
              <a:rPr lang="en-US" baseline="0" dirty="0"/>
              <a:t> median age of diagnosis is even higher for Black and Hispanic children, as a result of systemic and cultural barriers that impact access to screening and healthcare.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sz="1200" b="0" i="0" kern="1200" dirty="0">
                <a:solidFill>
                  <a:schemeClr val="tx1"/>
                </a:solidFill>
                <a:effectLst/>
                <a:latin typeface="+mn-lt"/>
                <a:ea typeface="+mn-ea"/>
                <a:cs typeface="+mn-cs"/>
              </a:rPr>
              <a:t>Klin, A., Lin, D., Gorrindo, P. et al</a:t>
            </a:r>
            <a:r>
              <a:rPr lang="en-US" sz="1200" b="0" i="1" kern="1200" dirty="0">
                <a:solidFill>
                  <a:schemeClr val="tx1"/>
                </a:solidFill>
                <a:effectLst/>
                <a:latin typeface="+mn-lt"/>
                <a:ea typeface="+mn-ea"/>
                <a:cs typeface="+mn-cs"/>
              </a:rPr>
              <a:t>.,(2009).</a:t>
            </a:r>
            <a:r>
              <a:rPr lang="en-US" sz="1200" b="0" i="0" kern="1200" dirty="0">
                <a:solidFill>
                  <a:schemeClr val="tx1"/>
                </a:solidFill>
                <a:effectLst/>
                <a:latin typeface="+mn-lt"/>
                <a:ea typeface="+mn-ea"/>
                <a:cs typeface="+mn-cs"/>
              </a:rPr>
              <a:t> Two-year-olds with autism orient to non-social contingencies rather than biological motion. </a:t>
            </a:r>
            <a:r>
              <a:rPr lang="en-US" sz="1200" b="0" i="1" kern="1200" dirty="0">
                <a:solidFill>
                  <a:schemeClr val="tx1"/>
                </a:solidFill>
                <a:effectLst/>
                <a:latin typeface="+mn-lt"/>
                <a:ea typeface="+mn-ea"/>
                <a:cs typeface="+mn-cs"/>
              </a:rPr>
              <a:t>Nature</a:t>
            </a:r>
            <a:r>
              <a:rPr lang="en-US" sz="1200" b="0" i="0" kern="1200" dirty="0">
                <a:solidFill>
                  <a:schemeClr val="tx1"/>
                </a:solidFill>
                <a:effectLst/>
                <a:latin typeface="+mn-lt"/>
                <a:ea typeface="+mn-ea"/>
                <a:cs typeface="+mn-cs"/>
              </a:rPr>
              <a:t> 459;</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https://doi.org/10.1038/nature07868</a:t>
            </a:r>
            <a:endParaRPr lang="en-US" baseline="0" dirty="0"/>
          </a:p>
          <a:p>
            <a:endParaRPr lang="en-US" dirty="0"/>
          </a:p>
          <a:p>
            <a:r>
              <a:rPr lang="en-US" dirty="0"/>
              <a:t>Ozonoff,</a:t>
            </a:r>
            <a:r>
              <a:rPr lang="en-US" baseline="0" dirty="0"/>
              <a:t> S. &amp; </a:t>
            </a:r>
            <a:r>
              <a:rPr lang="en-US" dirty="0"/>
              <a:t>Iosif, A.M.</a:t>
            </a:r>
            <a:r>
              <a:rPr lang="en-US" baseline="0" dirty="0"/>
              <a:t> (2019). </a:t>
            </a:r>
            <a:r>
              <a:rPr lang="en-US" dirty="0"/>
              <a:t>Changing conceptualizations of regression: What prospective studies reveal about the onset of autism spectrum disorder;</a:t>
            </a:r>
            <a:r>
              <a:rPr lang="en-US" baseline="0" dirty="0"/>
              <a:t> </a:t>
            </a:r>
            <a:r>
              <a:rPr lang="en-US" dirty="0"/>
              <a:t>Neuroscience &amp; Biobehavioral Reviews,</a:t>
            </a:r>
            <a:r>
              <a:rPr lang="en-US" baseline="0" dirty="0"/>
              <a:t> v. 100, 296-304.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15</a:t>
            </a:fld>
            <a:endParaRPr lang="en-US"/>
          </a:p>
        </p:txBody>
      </p:sp>
    </p:spTree>
    <p:extLst>
      <p:ext uri="{BB962C8B-B14F-4D97-AF65-F5344CB8AC3E}">
        <p14:creationId xmlns:p14="http://schemas.microsoft.com/office/powerpoint/2010/main" val="1072854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While</a:t>
            </a:r>
            <a:r>
              <a:rPr lang="en-US" sz="1200" b="0" i="0" kern="1200" baseline="0" dirty="0">
                <a:solidFill>
                  <a:schemeClr val="tx1"/>
                </a:solidFill>
                <a:effectLst/>
                <a:latin typeface="+mn-lt"/>
                <a:ea typeface="+mn-ea"/>
                <a:cs typeface="+mn-cs"/>
              </a:rPr>
              <a:t> research is still actively unfolding about the causes of ASD, evidence suggests that: (read bullets).</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Sources: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Gardener H, Spiegelman D, </a:t>
            </a:r>
            <a:r>
              <a:rPr lang="en-US" sz="1200" b="0" i="0" kern="1200" dirty="0" err="1">
                <a:solidFill>
                  <a:schemeClr val="tx1"/>
                </a:solidFill>
                <a:effectLst/>
                <a:latin typeface="+mn-lt"/>
                <a:ea typeface="+mn-ea"/>
                <a:cs typeface="+mn-cs"/>
              </a:rPr>
              <a:t>Buka</a:t>
            </a:r>
            <a:r>
              <a:rPr lang="en-US" sz="1200" b="0" i="0" kern="1200" dirty="0">
                <a:solidFill>
                  <a:schemeClr val="tx1"/>
                </a:solidFill>
                <a:effectLst/>
                <a:latin typeface="+mn-lt"/>
                <a:ea typeface="+mn-ea"/>
                <a:cs typeface="+mn-cs"/>
              </a:rPr>
              <a:t> SL. Perinatal and neonatal risk factors for autism: a comprehensive meta-analysis. Pediatrics. 2011; 128(2): 344-355.</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Durkin MS, Maenner MJ, </a:t>
            </a:r>
            <a:r>
              <a:rPr lang="en-US" sz="1200" b="0" i="0" kern="1200" dirty="0" err="1">
                <a:solidFill>
                  <a:schemeClr val="tx1"/>
                </a:solidFill>
                <a:effectLst/>
                <a:latin typeface="+mn-lt"/>
                <a:ea typeface="+mn-ea"/>
                <a:cs typeface="+mn-cs"/>
              </a:rPr>
              <a:t>Newschaffer</a:t>
            </a:r>
            <a:r>
              <a:rPr lang="en-US" sz="1200" b="0" i="0" kern="1200" dirty="0">
                <a:solidFill>
                  <a:schemeClr val="tx1"/>
                </a:solidFill>
                <a:effectLst/>
                <a:latin typeface="+mn-lt"/>
                <a:ea typeface="+mn-ea"/>
                <a:cs typeface="+mn-cs"/>
              </a:rPr>
              <a:t> CJ, Lee LC, </a:t>
            </a:r>
            <a:r>
              <a:rPr lang="en-US" sz="1200" b="0" i="0" kern="1200" dirty="0" err="1">
                <a:solidFill>
                  <a:schemeClr val="tx1"/>
                </a:solidFill>
                <a:effectLst/>
                <a:latin typeface="+mn-lt"/>
                <a:ea typeface="+mn-ea"/>
                <a:cs typeface="+mn-cs"/>
              </a:rPr>
              <a:t>Cunniff</a:t>
            </a:r>
            <a:r>
              <a:rPr lang="en-US" sz="1200" b="0" i="0" kern="1200" dirty="0">
                <a:solidFill>
                  <a:schemeClr val="tx1"/>
                </a:solidFill>
                <a:effectLst/>
                <a:latin typeface="+mn-lt"/>
                <a:ea typeface="+mn-ea"/>
                <a:cs typeface="+mn-cs"/>
              </a:rPr>
              <a:t> CM, Daniels JL, Kirby RS, Leavitt L, Miller L, </a:t>
            </a:r>
            <a:r>
              <a:rPr lang="en-US" sz="1200" b="0" i="0" kern="1200" dirty="0" err="1">
                <a:solidFill>
                  <a:schemeClr val="tx1"/>
                </a:solidFill>
                <a:effectLst/>
                <a:latin typeface="+mn-lt"/>
                <a:ea typeface="+mn-ea"/>
                <a:cs typeface="+mn-cs"/>
              </a:rPr>
              <a:t>Zahorodny</a:t>
            </a:r>
            <a:r>
              <a:rPr lang="en-US" sz="1200" b="0" i="0" kern="1200" dirty="0">
                <a:solidFill>
                  <a:schemeClr val="tx1"/>
                </a:solidFill>
                <a:effectLst/>
                <a:latin typeface="+mn-lt"/>
                <a:ea typeface="+mn-ea"/>
                <a:cs typeface="+mn-cs"/>
              </a:rPr>
              <a:t> W, </a:t>
            </a:r>
            <a:r>
              <a:rPr lang="en-US" sz="1200" b="0" i="0" kern="1200" dirty="0" err="1">
                <a:solidFill>
                  <a:schemeClr val="tx1"/>
                </a:solidFill>
                <a:effectLst/>
                <a:latin typeface="+mn-lt"/>
                <a:ea typeface="+mn-ea"/>
                <a:cs typeface="+mn-cs"/>
              </a:rPr>
              <a:t>Schieve</a:t>
            </a:r>
            <a:r>
              <a:rPr lang="en-US" sz="1200" b="0" i="0" kern="1200" dirty="0">
                <a:solidFill>
                  <a:schemeClr val="tx1"/>
                </a:solidFill>
                <a:effectLst/>
                <a:latin typeface="+mn-lt"/>
                <a:ea typeface="+mn-ea"/>
                <a:cs typeface="+mn-cs"/>
              </a:rPr>
              <a:t> LA. Advanced parental age and the risk of autism spectrum disorder. Am J </a:t>
            </a:r>
            <a:r>
              <a:rPr lang="en-US" sz="1200" b="0" i="0" kern="1200" dirty="0" err="1">
                <a:solidFill>
                  <a:schemeClr val="tx1"/>
                </a:solidFill>
                <a:effectLst/>
                <a:latin typeface="+mn-lt"/>
                <a:ea typeface="+mn-ea"/>
                <a:cs typeface="+mn-cs"/>
              </a:rPr>
              <a:t>Epidemiol</a:t>
            </a:r>
            <a:r>
              <a:rPr lang="en-US" sz="1200" b="0" i="0" kern="1200" dirty="0">
                <a:solidFill>
                  <a:schemeClr val="tx1"/>
                </a:solidFill>
                <a:effectLst/>
                <a:latin typeface="+mn-lt"/>
                <a:ea typeface="+mn-ea"/>
                <a:cs typeface="+mn-cs"/>
              </a:rPr>
              <a:t>. 2008; 168(11): 1268-1276.</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Bai D, Yip BHK, Windham GC, Sourander A, Francis R, </a:t>
            </a:r>
            <a:r>
              <a:rPr lang="en-US" sz="1200" b="0" i="0" kern="1200" dirty="0" err="1">
                <a:solidFill>
                  <a:schemeClr val="tx1"/>
                </a:solidFill>
                <a:effectLst/>
                <a:latin typeface="+mn-lt"/>
                <a:ea typeface="+mn-ea"/>
                <a:cs typeface="+mn-cs"/>
              </a:rPr>
              <a:t>Yoffe</a:t>
            </a:r>
            <a:r>
              <a:rPr lang="en-US" sz="1200" b="0" i="0" kern="1200" dirty="0">
                <a:solidFill>
                  <a:schemeClr val="tx1"/>
                </a:solidFill>
                <a:effectLst/>
                <a:latin typeface="+mn-lt"/>
                <a:ea typeface="+mn-ea"/>
                <a:cs typeface="+mn-cs"/>
              </a:rPr>
              <a:t> R, Glasson E, </a:t>
            </a:r>
            <a:r>
              <a:rPr lang="en-US" sz="1200" b="0" i="0" kern="1200" dirty="0" err="1">
                <a:solidFill>
                  <a:schemeClr val="tx1"/>
                </a:solidFill>
                <a:effectLst/>
                <a:latin typeface="+mn-lt"/>
                <a:ea typeface="+mn-ea"/>
                <a:cs typeface="+mn-cs"/>
              </a:rPr>
              <a:t>Mahjani</a:t>
            </a:r>
            <a:r>
              <a:rPr lang="en-US" sz="1200" b="0" i="0" kern="1200" dirty="0">
                <a:solidFill>
                  <a:schemeClr val="tx1"/>
                </a:solidFill>
                <a:effectLst/>
                <a:latin typeface="+mn-lt"/>
                <a:ea typeface="+mn-ea"/>
                <a:cs typeface="+mn-cs"/>
              </a:rPr>
              <a:t> B, </a:t>
            </a:r>
            <a:r>
              <a:rPr lang="en-US" sz="1200" b="0" i="0" kern="1200" dirty="0" err="1">
                <a:solidFill>
                  <a:schemeClr val="tx1"/>
                </a:solidFill>
                <a:effectLst/>
                <a:latin typeface="+mn-lt"/>
                <a:ea typeface="+mn-ea"/>
                <a:cs typeface="+mn-cs"/>
              </a:rPr>
              <a:t>Suominen</a:t>
            </a:r>
            <a:r>
              <a:rPr lang="en-US" sz="1200" b="0" i="0" kern="1200" dirty="0">
                <a:solidFill>
                  <a:schemeClr val="tx1"/>
                </a:solidFill>
                <a:effectLst/>
                <a:latin typeface="+mn-lt"/>
                <a:ea typeface="+mn-ea"/>
                <a:cs typeface="+mn-cs"/>
              </a:rPr>
              <a:t> A, Leonard H, </a:t>
            </a:r>
            <a:r>
              <a:rPr lang="en-US" sz="1200" b="0" i="0" kern="1200" dirty="0" err="1">
                <a:solidFill>
                  <a:schemeClr val="tx1"/>
                </a:solidFill>
                <a:effectLst/>
                <a:latin typeface="+mn-lt"/>
                <a:ea typeface="+mn-ea"/>
                <a:cs typeface="+mn-cs"/>
              </a:rPr>
              <a:t>Gissler</a:t>
            </a:r>
            <a:r>
              <a:rPr lang="en-US" sz="1200" b="0" i="0" kern="1200" dirty="0">
                <a:solidFill>
                  <a:schemeClr val="tx1"/>
                </a:solidFill>
                <a:effectLst/>
                <a:latin typeface="+mn-lt"/>
                <a:ea typeface="+mn-ea"/>
                <a:cs typeface="+mn-cs"/>
              </a:rPr>
              <a:t> M, </a:t>
            </a:r>
            <a:r>
              <a:rPr lang="en-US" sz="1200" b="0" i="0" kern="1200" dirty="0" err="1">
                <a:solidFill>
                  <a:schemeClr val="tx1"/>
                </a:solidFill>
                <a:effectLst/>
                <a:latin typeface="+mn-lt"/>
                <a:ea typeface="+mn-ea"/>
                <a:cs typeface="+mn-cs"/>
              </a:rPr>
              <a:t>Buxbaum</a:t>
            </a:r>
            <a:r>
              <a:rPr lang="en-US" sz="1200" b="0" i="0" kern="1200" dirty="0">
                <a:solidFill>
                  <a:schemeClr val="tx1"/>
                </a:solidFill>
                <a:effectLst/>
                <a:latin typeface="+mn-lt"/>
                <a:ea typeface="+mn-ea"/>
                <a:cs typeface="+mn-cs"/>
              </a:rPr>
              <a:t> JD, Wong K, Schendel D, </a:t>
            </a:r>
            <a:r>
              <a:rPr lang="en-US" sz="1200" b="0" i="0" kern="1200" dirty="0" err="1">
                <a:solidFill>
                  <a:schemeClr val="tx1"/>
                </a:solidFill>
                <a:effectLst/>
                <a:latin typeface="+mn-lt"/>
                <a:ea typeface="+mn-ea"/>
                <a:cs typeface="+mn-cs"/>
              </a:rPr>
              <a:t>Kodesh</a:t>
            </a:r>
            <a:r>
              <a:rPr lang="en-US" sz="1200" b="0" i="0" kern="1200" dirty="0">
                <a:solidFill>
                  <a:schemeClr val="tx1"/>
                </a:solidFill>
                <a:effectLst/>
                <a:latin typeface="+mn-lt"/>
                <a:ea typeface="+mn-ea"/>
                <a:cs typeface="+mn-cs"/>
              </a:rPr>
              <a:t> A, </a:t>
            </a:r>
            <a:r>
              <a:rPr lang="en-US" sz="1200" b="0" i="0" kern="1200" dirty="0" err="1">
                <a:solidFill>
                  <a:schemeClr val="tx1"/>
                </a:solidFill>
                <a:effectLst/>
                <a:latin typeface="+mn-lt"/>
                <a:ea typeface="+mn-ea"/>
                <a:cs typeface="+mn-cs"/>
              </a:rPr>
              <a:t>Breshnahan</a:t>
            </a:r>
            <a:r>
              <a:rPr lang="en-US" sz="1200" b="0" i="0" kern="1200" dirty="0">
                <a:solidFill>
                  <a:schemeClr val="tx1"/>
                </a:solidFill>
                <a:effectLst/>
                <a:latin typeface="+mn-lt"/>
                <a:ea typeface="+mn-ea"/>
                <a:cs typeface="+mn-cs"/>
              </a:rPr>
              <a:t> M, Levine SZ, </a:t>
            </a:r>
            <a:r>
              <a:rPr lang="en-US" sz="1200" b="0" i="0" kern="1200" dirty="0" err="1">
                <a:solidFill>
                  <a:schemeClr val="tx1"/>
                </a:solidFill>
                <a:effectLst/>
                <a:latin typeface="+mn-lt"/>
                <a:ea typeface="+mn-ea"/>
                <a:cs typeface="+mn-cs"/>
              </a:rPr>
              <a:t>Parner</a:t>
            </a:r>
            <a:r>
              <a:rPr lang="en-US" sz="1200" b="0" i="0" kern="1200" dirty="0">
                <a:solidFill>
                  <a:schemeClr val="tx1"/>
                </a:solidFill>
                <a:effectLst/>
                <a:latin typeface="+mn-lt"/>
                <a:ea typeface="+mn-ea"/>
                <a:cs typeface="+mn-cs"/>
              </a:rPr>
              <a:t> ET, Hansen SN, </a:t>
            </a:r>
            <a:r>
              <a:rPr lang="en-US" sz="1200" b="0" i="0" kern="1200" dirty="0" err="1">
                <a:solidFill>
                  <a:schemeClr val="tx1"/>
                </a:solidFill>
                <a:effectLst/>
                <a:latin typeface="+mn-lt"/>
                <a:ea typeface="+mn-ea"/>
                <a:cs typeface="+mn-cs"/>
              </a:rPr>
              <a:t>Hultman</a:t>
            </a:r>
            <a:r>
              <a:rPr lang="en-US" sz="1200" b="0" i="0" kern="1200" dirty="0">
                <a:solidFill>
                  <a:schemeClr val="tx1"/>
                </a:solidFill>
                <a:effectLst/>
                <a:latin typeface="+mn-lt"/>
                <a:ea typeface="+mn-ea"/>
                <a:cs typeface="+mn-cs"/>
              </a:rPr>
              <a:t> C, </a:t>
            </a:r>
            <a:r>
              <a:rPr lang="en-US" sz="1200" b="0" i="0" kern="1200" dirty="0" err="1">
                <a:solidFill>
                  <a:schemeClr val="tx1"/>
                </a:solidFill>
                <a:effectLst/>
                <a:latin typeface="+mn-lt"/>
                <a:ea typeface="+mn-ea"/>
                <a:cs typeface="+mn-cs"/>
              </a:rPr>
              <a:t>Reichenberg</a:t>
            </a:r>
            <a:r>
              <a:rPr lang="en-US" sz="1200" b="0" i="0" kern="1200" dirty="0">
                <a:solidFill>
                  <a:schemeClr val="tx1"/>
                </a:solidFill>
                <a:effectLst/>
                <a:latin typeface="+mn-lt"/>
                <a:ea typeface="+mn-ea"/>
                <a:cs typeface="+mn-cs"/>
              </a:rPr>
              <a:t> A, </a:t>
            </a:r>
            <a:r>
              <a:rPr lang="en-US" sz="1200" b="0" i="0" kern="1200" dirty="0" err="1">
                <a:solidFill>
                  <a:schemeClr val="tx1"/>
                </a:solidFill>
                <a:effectLst/>
                <a:latin typeface="+mn-lt"/>
                <a:ea typeface="+mn-ea"/>
                <a:cs typeface="+mn-cs"/>
              </a:rPr>
              <a:t>Sandin</a:t>
            </a:r>
            <a:r>
              <a:rPr lang="en-US" sz="1200" b="0" i="0" kern="1200" dirty="0">
                <a:solidFill>
                  <a:schemeClr val="tx1"/>
                </a:solidFill>
                <a:effectLst/>
                <a:latin typeface="+mn-lt"/>
                <a:ea typeface="+mn-ea"/>
                <a:cs typeface="+mn-cs"/>
              </a:rPr>
              <a:t> S. </a:t>
            </a:r>
            <a:r>
              <a:rPr lang="en-US" sz="1200" b="0" i="0" u="sng" kern="1200" dirty="0">
                <a:solidFill>
                  <a:schemeClr val="tx1"/>
                </a:solidFill>
                <a:effectLst/>
                <a:latin typeface="+mn-lt"/>
                <a:ea typeface="+mn-ea"/>
                <a:cs typeface="+mn-cs"/>
                <a:hlinkClick r:id="rId3"/>
              </a:rPr>
              <a:t>Association of Genetic and Environmental Factors With </a:t>
            </a:r>
            <a:r>
              <a:rPr lang="en-US" sz="1200" b="1" i="0" u="sng" kern="1200" dirty="0">
                <a:solidFill>
                  <a:schemeClr val="tx1"/>
                </a:solidFill>
                <a:effectLst/>
                <a:latin typeface="+mn-lt"/>
                <a:ea typeface="+mn-ea"/>
                <a:cs typeface="+mn-cs"/>
                <a:hlinkClick r:id="rId3"/>
              </a:rPr>
              <a:t>Autism</a:t>
            </a:r>
            <a:r>
              <a:rPr lang="en-US" sz="1200" b="0" i="0" u="sng" kern="1200" dirty="0">
                <a:solidFill>
                  <a:schemeClr val="tx1"/>
                </a:solidFill>
                <a:effectLst/>
                <a:latin typeface="+mn-lt"/>
                <a:ea typeface="+mn-ea"/>
                <a:cs typeface="+mn-cs"/>
                <a:hlinkClick r:id="rId3"/>
              </a:rPr>
              <a:t> in a 5-Country </a:t>
            </a:r>
            <a:r>
              <a:rPr lang="en-US" sz="1200" b="0" i="0" u="sng" kern="1200" dirty="0" err="1">
                <a:solidFill>
                  <a:schemeClr val="tx1"/>
                </a:solidFill>
                <a:effectLst/>
                <a:latin typeface="+mn-lt"/>
                <a:ea typeface="+mn-ea"/>
                <a:cs typeface="+mn-cs"/>
                <a:hlinkClick r:id="rId3"/>
              </a:rPr>
              <a:t>Cohort.</a:t>
            </a:r>
            <a:r>
              <a:rPr lang="en-US" sz="1200" b="0" i="0" u="none" strike="noStrike" kern="1200" dirty="0" err="1">
                <a:solidFill>
                  <a:schemeClr val="tx1"/>
                </a:solidFill>
                <a:effectLst/>
                <a:latin typeface="+mn-lt"/>
                <a:ea typeface="+mn-ea"/>
                <a:cs typeface="+mn-cs"/>
                <a:hlinkClick r:id="rId3"/>
              </a:rPr>
              <a:t>external</a:t>
            </a:r>
            <a:r>
              <a:rPr lang="en-US" sz="1200" b="0" i="0" u="none" strike="noStrike" kern="1200" dirty="0">
                <a:solidFill>
                  <a:schemeClr val="tx1"/>
                </a:solidFill>
                <a:effectLst/>
                <a:latin typeface="+mn-lt"/>
                <a:ea typeface="+mn-ea"/>
                <a:cs typeface="+mn-cs"/>
                <a:hlinkClick r:id="rId3"/>
              </a:rPr>
              <a:t> icon</a:t>
            </a:r>
            <a:r>
              <a:rPr lang="en-US" sz="1200" b="0" i="0" kern="1200" dirty="0">
                <a:solidFill>
                  <a:schemeClr val="tx1"/>
                </a:solidFill>
                <a:effectLst/>
                <a:latin typeface="+mn-lt"/>
                <a:ea typeface="+mn-ea"/>
                <a:cs typeface="+mn-cs"/>
              </a:rPr>
              <a:t> JAMA Psychiatry. 2019 Jul 17. doi: 10.1001/jamapsychiatry.2019.1411</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16</a:t>
            </a:fld>
            <a:endParaRPr lang="en-US"/>
          </a:p>
        </p:txBody>
      </p:sp>
    </p:spTree>
    <p:extLst>
      <p:ext uri="{BB962C8B-B14F-4D97-AF65-F5344CB8AC3E}">
        <p14:creationId xmlns:p14="http://schemas.microsoft.com/office/powerpoint/2010/main" val="4005157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know well that parents are sensitive observers of their child  - and when their perspectives are elicited and valued, provide accurate reports about how their children are developing in the first years of life.</a:t>
            </a:r>
          </a:p>
          <a:p>
            <a:endParaRPr lang="en-US" baseline="0" dirty="0"/>
          </a:p>
          <a:p>
            <a:r>
              <a:rPr lang="en-US" baseline="0" dirty="0"/>
              <a:t>Despite this reality, the average age of diagnosis still hovers around 4 years of age nationally, and even later for children from low-income and/or marginalized populations.</a:t>
            </a:r>
            <a:endParaRPr lang="en-US" dirty="0"/>
          </a:p>
          <a:p>
            <a:endParaRPr lang="en-US" dirty="0"/>
          </a:p>
          <a:p>
            <a:endParaRPr lang="en-US" dirty="0"/>
          </a:p>
          <a:p>
            <a:r>
              <a:rPr lang="en-US" dirty="0"/>
              <a:t>Sources:</a:t>
            </a:r>
          </a:p>
          <a:p>
            <a:endParaRPr lang="en-US" dirty="0"/>
          </a:p>
          <a:p>
            <a:r>
              <a:rPr lang="en-US" dirty="0" err="1"/>
              <a:t>Baio</a:t>
            </a:r>
            <a:r>
              <a:rPr lang="en-US" dirty="0"/>
              <a:t>, J., Wiggins, L., Christensen, D. L., Maenner, M. J., Daniels, J., Warren, Z., … Dowling, N. F. (2018). Prevalence of autism spectrum disorder among children aged 8 years—autism and developmental disabilities monitoring network, 11 sites, United States, 2014.</a:t>
            </a:r>
            <a:r>
              <a:rPr lang="en-US" baseline="0" dirty="0"/>
              <a:t> </a:t>
            </a:r>
            <a:r>
              <a:rPr lang="fr-FR" dirty="0"/>
              <a:t>MMWR. Surveillance </a:t>
            </a:r>
            <a:r>
              <a:rPr lang="fr-FR" dirty="0" err="1"/>
              <a:t>Summaries</a:t>
            </a:r>
            <a:r>
              <a:rPr lang="fr-FR" dirty="0"/>
              <a:t>, 67, 1–23. doi:10.15585/mmwr.ss6706a1</a:t>
            </a:r>
            <a:endParaRPr lang="en-US" dirty="0"/>
          </a:p>
          <a:p>
            <a:endParaRPr lang="en-US" dirty="0"/>
          </a:p>
          <a:p>
            <a:r>
              <a:rPr lang="en-US" dirty="0"/>
              <a:t>Christensen, D. L., </a:t>
            </a:r>
            <a:r>
              <a:rPr lang="en-US" dirty="0" err="1"/>
              <a:t>Bilder</a:t>
            </a:r>
            <a:r>
              <a:rPr lang="en-US" dirty="0"/>
              <a:t>, D. A., </a:t>
            </a:r>
            <a:r>
              <a:rPr lang="en-US" dirty="0" err="1"/>
              <a:t>Zahorodny</a:t>
            </a:r>
            <a:r>
              <a:rPr lang="en-US" dirty="0"/>
              <a:t>, W., Pettygrove, S., Durkin, M. S., Fitzgerald, R. T., … </a:t>
            </a:r>
            <a:r>
              <a:rPr lang="en-US" dirty="0" err="1"/>
              <a:t>Yeargin</a:t>
            </a:r>
            <a:r>
              <a:rPr lang="en-US" dirty="0"/>
              <a:t>-Allsopp, M. (2016). Prevalence and characteristics of autism spectrum disorder among 4-year-old children in the autism and developmental disabilities monitoring network. Journal of Developmental &amp; Behavioral Pediatrics, 37, 1–8. doi:10.1097/DBP.0000000000000235</a:t>
            </a:r>
          </a:p>
        </p:txBody>
      </p:sp>
      <p:sp>
        <p:nvSpPr>
          <p:cNvPr id="4" name="Slide Number Placeholder 3"/>
          <p:cNvSpPr>
            <a:spLocks noGrp="1"/>
          </p:cNvSpPr>
          <p:nvPr>
            <p:ph type="sldNum" sz="quarter" idx="10"/>
          </p:nvPr>
        </p:nvSpPr>
        <p:spPr/>
        <p:txBody>
          <a:bodyPr/>
          <a:lstStyle/>
          <a:p>
            <a:fld id="{BDBA595B-59C9-4F96-9417-7C307BE46177}" type="slidenum">
              <a:rPr lang="en-US" smtClean="0"/>
              <a:t>17</a:t>
            </a:fld>
            <a:endParaRPr lang="en-US"/>
          </a:p>
        </p:txBody>
      </p:sp>
    </p:spTree>
    <p:extLst>
      <p:ext uri="{BB962C8B-B14F-4D97-AF65-F5344CB8AC3E}">
        <p14:creationId xmlns:p14="http://schemas.microsoft.com/office/powerpoint/2010/main" val="2481896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r>
              <a:rPr lang="en-US" baseline="0" dirty="0"/>
              <a:t> play video and then stop at 11:50 unless you have time for the whole 20-minute clip</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18</a:t>
            </a:fld>
            <a:endParaRPr lang="en-US"/>
          </a:p>
        </p:txBody>
      </p:sp>
    </p:spTree>
    <p:extLst>
      <p:ext uri="{BB962C8B-B14F-4D97-AF65-F5344CB8AC3E}">
        <p14:creationId xmlns:p14="http://schemas.microsoft.com/office/powerpoint/2010/main" val="3639497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turn captions on. https://youtu.be/JcJ3MfJNm6g </a:t>
            </a:r>
          </a:p>
        </p:txBody>
      </p:sp>
      <p:sp>
        <p:nvSpPr>
          <p:cNvPr id="4" name="Slide Number Placeholder 3"/>
          <p:cNvSpPr>
            <a:spLocks noGrp="1"/>
          </p:cNvSpPr>
          <p:nvPr>
            <p:ph type="sldNum" sz="quarter" idx="10"/>
          </p:nvPr>
        </p:nvSpPr>
        <p:spPr/>
        <p:txBody>
          <a:bodyPr/>
          <a:lstStyle/>
          <a:p>
            <a:fld id="{BDBA595B-59C9-4F96-9417-7C307BE46177}" type="slidenum">
              <a:rPr lang="en-US" smtClean="0"/>
              <a:t>19</a:t>
            </a:fld>
            <a:endParaRPr lang="en-US"/>
          </a:p>
        </p:txBody>
      </p:sp>
    </p:spTree>
    <p:extLst>
      <p:ext uri="{BB962C8B-B14F-4D97-AF65-F5344CB8AC3E}">
        <p14:creationId xmlns:p14="http://schemas.microsoft.com/office/powerpoint/2010/main" val="1496812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know</a:t>
            </a:r>
            <a:r>
              <a:rPr lang="en-US" baseline="0" dirty="0"/>
              <a:t> that when we intervene with young children with ASD in the first years of life, we can interrupt the cascading effects of reduced social attention and interaction to reduce the severity of the effects of ASD.</a:t>
            </a:r>
            <a:endParaRPr lang="en-US" dirty="0"/>
          </a:p>
          <a:p>
            <a:endParaRPr lang="en-US" dirty="0"/>
          </a:p>
          <a:p>
            <a:endParaRPr lang="en-US" dirty="0"/>
          </a:p>
          <a:p>
            <a:endParaRPr lang="en-US" dirty="0"/>
          </a:p>
          <a:p>
            <a:r>
              <a:rPr lang="en-US" dirty="0"/>
              <a:t>Sources:</a:t>
            </a:r>
          </a:p>
          <a:p>
            <a:br>
              <a:rPr lang="en-US" dirty="0"/>
            </a:br>
            <a:r>
              <a:rPr lang="en-US" sz="1200" b="0" i="0" kern="1200" dirty="0">
                <a:solidFill>
                  <a:schemeClr val="tx1"/>
                </a:solidFill>
                <a:effectLst/>
                <a:latin typeface="+mn-lt"/>
                <a:ea typeface="+mn-ea"/>
                <a:cs typeface="+mn-cs"/>
              </a:rPr>
              <a:t>Whitehouse AJO, </a:t>
            </a:r>
            <a:r>
              <a:rPr lang="en-US" sz="1200" b="0" i="0" kern="1200" dirty="0" err="1">
                <a:solidFill>
                  <a:schemeClr val="tx1"/>
                </a:solidFill>
                <a:effectLst/>
                <a:latin typeface="+mn-lt"/>
                <a:ea typeface="+mn-ea"/>
                <a:cs typeface="+mn-cs"/>
              </a:rPr>
              <a:t>Varcin</a:t>
            </a:r>
            <a:r>
              <a:rPr lang="en-US" sz="1200" b="0" i="0" kern="1200" dirty="0">
                <a:solidFill>
                  <a:schemeClr val="tx1"/>
                </a:solidFill>
                <a:effectLst/>
                <a:latin typeface="+mn-lt"/>
                <a:ea typeface="+mn-ea"/>
                <a:cs typeface="+mn-cs"/>
              </a:rPr>
              <a:t> KJ, Pillar S, et al. Effect of Preemptive Intervention on Developmental Outcomes Among Infants Showing Early Signs of Autism: A Randomized Clinical Trial of Outcomes to Diagnosis. </a:t>
            </a:r>
            <a:r>
              <a:rPr lang="en-US" sz="1200" b="0" i="1" kern="1200" dirty="0">
                <a:solidFill>
                  <a:schemeClr val="tx1"/>
                </a:solidFill>
                <a:effectLst/>
                <a:latin typeface="+mn-lt"/>
                <a:ea typeface="+mn-ea"/>
                <a:cs typeface="+mn-cs"/>
              </a:rPr>
              <a:t>JAMA </a:t>
            </a:r>
            <a:r>
              <a:rPr lang="en-US" sz="1200" b="0" i="1" kern="1200" dirty="0" err="1">
                <a:solidFill>
                  <a:schemeClr val="tx1"/>
                </a:solidFill>
                <a:effectLst/>
                <a:latin typeface="+mn-lt"/>
                <a:ea typeface="+mn-ea"/>
                <a:cs typeface="+mn-cs"/>
              </a:rPr>
              <a:t>Pediatr</a:t>
            </a:r>
            <a:r>
              <a:rPr lang="en-US" sz="1200" b="0" i="1"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2021;175(11):e213298. doi:10.1001/jamapediatrics.2021.3298</a:t>
            </a:r>
            <a:endParaRPr lang="en-US" dirty="0"/>
          </a:p>
        </p:txBody>
      </p:sp>
      <p:sp>
        <p:nvSpPr>
          <p:cNvPr id="4" name="Slide Number Placeholder 3"/>
          <p:cNvSpPr>
            <a:spLocks noGrp="1"/>
          </p:cNvSpPr>
          <p:nvPr>
            <p:ph type="sldNum" sz="quarter" idx="5"/>
          </p:nvPr>
        </p:nvSpPr>
        <p:spPr/>
        <p:txBody>
          <a:bodyPr/>
          <a:lstStyle/>
          <a:p>
            <a:fld id="{BDBA595B-59C9-4F96-9417-7C307BE46177}" type="slidenum">
              <a:rPr lang="en-US" smtClean="0"/>
              <a:t>20</a:t>
            </a:fld>
            <a:endParaRPr lang="en-US"/>
          </a:p>
        </p:txBody>
      </p:sp>
    </p:spTree>
    <p:extLst>
      <p:ext uri="{BB962C8B-B14F-4D97-AF65-F5344CB8AC3E}">
        <p14:creationId xmlns:p14="http://schemas.microsoft.com/office/powerpoint/2010/main" val="2545999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Given this importance of early intervention during the first years, there has been a push to improve the rate at which children at risk for autism are identified early.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Over</a:t>
            </a:r>
            <a:r>
              <a:rPr lang="en-US" sz="1200" b="0" i="0" kern="1200" baseline="0" dirty="0">
                <a:solidFill>
                  <a:schemeClr val="tx1"/>
                </a:solidFill>
                <a:effectLst/>
                <a:latin typeface="+mn-lt"/>
                <a:ea typeface="+mn-ea"/>
                <a:cs typeface="+mn-cs"/>
              </a:rPr>
              <a:t> the past decade, there has been a concerted national drive to conduct autism screening at well-child checkups for children 18 and 24 months of age (</a:t>
            </a:r>
            <a:r>
              <a:rPr lang="en-US" dirty="0"/>
              <a:t>),</a:t>
            </a:r>
            <a:r>
              <a:rPr lang="en-US" baseline="0" dirty="0"/>
              <a:t> using the </a:t>
            </a:r>
            <a:r>
              <a:rPr lang="en-US" sz="1200" b="0" i="0" u="none" strike="noStrike" kern="1200" baseline="0" dirty="0">
                <a:solidFill>
                  <a:schemeClr val="tx1"/>
                </a:solidFill>
                <a:latin typeface="+mn-lt"/>
                <a:ea typeface="+mn-ea"/>
                <a:cs typeface="+mn-cs"/>
              </a:rPr>
              <a:t>Modified Checklist for</a:t>
            </a:r>
          </a:p>
          <a:p>
            <a:r>
              <a:rPr lang="en-US" sz="1200" b="0" i="0" u="none" strike="noStrike" kern="1200" baseline="0" dirty="0">
                <a:solidFill>
                  <a:schemeClr val="tx1"/>
                </a:solidFill>
                <a:latin typeface="+mn-lt"/>
                <a:ea typeface="+mn-ea"/>
                <a:cs typeface="+mn-cs"/>
              </a:rPr>
              <a:t>Autism in Toddlers (M-CHAT) With Follow-up (M-CHAT/F) during episodes of routine primary health care.</a:t>
            </a:r>
          </a:p>
          <a:p>
            <a:endParaRPr lang="en-US" sz="1200" b="0" i="0" u="none" strike="noStrike" kern="1200" baseline="0" dirty="0">
              <a:solidFill>
                <a:schemeClr val="tx1"/>
              </a:solidFill>
              <a:latin typeface="+mn-lt"/>
              <a:ea typeface="+mn-ea"/>
              <a:cs typeface="+mn-cs"/>
            </a:endParaRPr>
          </a:p>
          <a:p>
            <a:r>
              <a:rPr lang="en-US" dirty="0"/>
              <a:t>(Interagency Autism Coordinating Committee 2016-2017 Interagency Autism Coordinating Committee strategic plan for autism spectrum disorder. 2017. Available at: https://iacc. hhs.gov/publications/strategic-plan/2 017/</a:t>
            </a:r>
            <a:r>
              <a:rPr lang="en-US" sz="1200" b="0" i="0" kern="1200" baseline="0" dirty="0">
                <a:solidFill>
                  <a:schemeClr val="tx1"/>
                </a:solidFill>
                <a:effectLst/>
                <a:latin typeface="+mn-lt"/>
                <a:ea typeface="+mn-ea"/>
                <a:cs typeface="+mn-cs"/>
              </a:rPr>
              <a:t>American Academy of Pediatrics, 2016)  </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This initiative has been successful in screening exponentially higher rates of children across states, boosting the rate of identification of children, particularly those under the age of 36 months – helping many thousands of young children access autism-specific services early.</a:t>
            </a:r>
          </a:p>
          <a:p>
            <a:endParaRPr lang="en-US" sz="1200" b="0" i="0" kern="1200" baseline="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Through the “</a:t>
            </a:r>
            <a:r>
              <a:rPr lang="en-US" sz="1200" b="0" i="0" u="sng" kern="1200" dirty="0">
                <a:solidFill>
                  <a:schemeClr val="tx1"/>
                </a:solidFill>
                <a:effectLst/>
                <a:latin typeface="+mn-lt"/>
                <a:ea typeface="+mn-ea"/>
                <a:cs typeface="+mn-cs"/>
                <a:hlinkClick r:id="rId3"/>
              </a:rPr>
              <a:t>Learn the Signs. Act Early.</a:t>
            </a:r>
            <a:r>
              <a:rPr lang="en-US" sz="1200" b="0" i="0" kern="1200" dirty="0">
                <a:solidFill>
                  <a:schemeClr val="tx1"/>
                </a:solidFill>
                <a:effectLst/>
                <a:latin typeface="+mn-lt"/>
                <a:ea typeface="+mn-ea"/>
                <a:cs typeface="+mn-cs"/>
              </a:rPr>
              <a:t>” program, CDC and its partners aim to improve early identification of children with ASD and other developmental disabilities by promoting </a:t>
            </a:r>
            <a:r>
              <a:rPr lang="en-US" sz="1200" b="0" i="0" u="sng" kern="1200" dirty="0">
                <a:solidFill>
                  <a:schemeClr val="tx1"/>
                </a:solidFill>
                <a:effectLst/>
                <a:latin typeface="+mn-lt"/>
                <a:ea typeface="+mn-ea"/>
                <a:cs typeface="+mn-cs"/>
                <a:hlinkClick r:id="rId4"/>
              </a:rPr>
              <a:t>developmental monitoring</a:t>
            </a:r>
            <a:r>
              <a:rPr lang="en-US" sz="1200" b="0" i="0" kern="1200" dirty="0">
                <a:solidFill>
                  <a:schemeClr val="tx1"/>
                </a:solidFill>
                <a:effectLst/>
                <a:latin typeface="+mn-lt"/>
                <a:ea typeface="+mn-ea"/>
                <a:cs typeface="+mn-cs"/>
              </a:rPr>
              <a:t>, so children and families can get the services and support they need.</a:t>
            </a:r>
            <a:endParaRPr lang="en-US" sz="1200" b="0" i="0" kern="1200" baseline="0" dirty="0">
              <a:solidFill>
                <a:schemeClr val="tx1"/>
              </a:solidFill>
              <a:effectLst/>
              <a:latin typeface="+mn-lt"/>
              <a:ea typeface="+mn-ea"/>
              <a:cs typeface="+mn-cs"/>
            </a:endParaRPr>
          </a:p>
          <a:p>
            <a:endParaRPr lang="en-US" dirty="0"/>
          </a:p>
          <a:p>
            <a:r>
              <a:rPr lang="en-US" dirty="0"/>
              <a:t>(Facilitator</a:t>
            </a:r>
            <a:r>
              <a:rPr lang="en-US" baseline="0" dirty="0"/>
              <a:t> can elect to create breakout groups to explore the links highlighted on this page – asking them to report out on specific tools that they might want to make sure to use with families, and why)</a:t>
            </a:r>
          </a:p>
          <a:p>
            <a:endParaRPr lang="en-US" baseline="0" dirty="0"/>
          </a:p>
          <a:p>
            <a:r>
              <a:rPr lang="en-US" baseline="0" dirty="0"/>
              <a:t>Support discussion that the M-CHAT is an easy-to-to use tool that can be used to support families to seek evaluation early – home visitors and early childhood providers can make it clear to families that the screener is a UNIVERSAL tool that is ideally conducted with every child and is not in any way a diagnostic instrument.</a:t>
            </a:r>
          </a:p>
          <a:p>
            <a:endParaRPr lang="en-US" baseline="0" dirty="0"/>
          </a:p>
          <a:p>
            <a:r>
              <a:rPr lang="en-US" baseline="0" dirty="0"/>
              <a:t>Within the Learn the Signs, Act Early participants will find a host of resources including milestone charts and an app for parents to use, video examples of typical milestones, and specific developmental screening tools. Baby Navigator is a downloadable app and is fully loaded to guide families to notice early signs of ASD and to guide them to evaluation services.</a:t>
            </a:r>
          </a:p>
          <a:p>
            <a:endParaRPr lang="en-US" baseline="0" dirty="0"/>
          </a:p>
          <a:p>
            <a:r>
              <a:rPr lang="en-US" baseline="0" dirty="0"/>
              <a:t>Facilitators should emphasize the importance of effective follow-up for all instances of any kind of delay – to make sure that children access services as early in life as possible.</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21</a:t>
            </a:fld>
            <a:endParaRPr lang="en-US"/>
          </a:p>
        </p:txBody>
      </p:sp>
    </p:spTree>
    <p:extLst>
      <p:ext uri="{BB962C8B-B14F-4D97-AF65-F5344CB8AC3E}">
        <p14:creationId xmlns:p14="http://schemas.microsoft.com/office/powerpoint/2010/main" val="3604472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few moments now to become familiar with the earliest signs of autism, which can be observed by family members, pediatricians and EI/ECSE professionals from around 12 months onward:</a:t>
            </a:r>
          </a:p>
          <a:p>
            <a:endParaRPr lang="en-US" dirty="0"/>
          </a:p>
          <a:p>
            <a:r>
              <a:rPr lang="en-US" dirty="0"/>
              <a:t>From: UC Davis Child Mind Institute</a:t>
            </a:r>
          </a:p>
        </p:txBody>
      </p:sp>
      <p:sp>
        <p:nvSpPr>
          <p:cNvPr id="4" name="Slide Number Placeholder 3"/>
          <p:cNvSpPr>
            <a:spLocks noGrp="1"/>
          </p:cNvSpPr>
          <p:nvPr>
            <p:ph type="sldNum" sz="quarter" idx="5"/>
          </p:nvPr>
        </p:nvSpPr>
        <p:spPr/>
        <p:txBody>
          <a:bodyPr/>
          <a:lstStyle/>
          <a:p>
            <a:fld id="{BDBA595B-59C9-4F96-9417-7C307BE46177}" type="slidenum">
              <a:rPr lang="en-US" smtClean="0"/>
              <a:t>22</a:t>
            </a:fld>
            <a:endParaRPr lang="en-US"/>
          </a:p>
        </p:txBody>
      </p:sp>
    </p:spTree>
    <p:extLst>
      <p:ext uri="{BB962C8B-B14F-4D97-AF65-F5344CB8AC3E}">
        <p14:creationId xmlns:p14="http://schemas.microsoft.com/office/powerpoint/2010/main" val="70574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www.stuartduncan.name</a:t>
            </a:r>
            <a:r>
              <a:rPr lang="en-US" dirty="0"/>
              <a:t>/</a:t>
            </a:r>
          </a:p>
          <a:p>
            <a:endParaRPr lang="en-US" dirty="0"/>
          </a:p>
          <a:p>
            <a:r>
              <a:rPr lang="en-US" dirty="0"/>
              <a:t>https://</a:t>
            </a:r>
            <a:r>
              <a:rPr lang="en-US" dirty="0" err="1"/>
              <a:t>www.patreon.com</a:t>
            </a:r>
            <a:r>
              <a:rPr lang="en-US" dirty="0"/>
              <a:t>/</a:t>
            </a:r>
            <a:r>
              <a:rPr lang="en-US" dirty="0" err="1"/>
              <a:t>autismfather</a:t>
            </a:r>
            <a:endParaRPr lang="en-US" dirty="0"/>
          </a:p>
        </p:txBody>
      </p:sp>
      <p:sp>
        <p:nvSpPr>
          <p:cNvPr id="4" name="Slide Number Placeholder 3"/>
          <p:cNvSpPr>
            <a:spLocks noGrp="1"/>
          </p:cNvSpPr>
          <p:nvPr>
            <p:ph type="sldNum" sz="quarter" idx="5"/>
          </p:nvPr>
        </p:nvSpPr>
        <p:spPr/>
        <p:txBody>
          <a:bodyPr/>
          <a:lstStyle/>
          <a:p>
            <a:fld id="{BDBA595B-59C9-4F96-9417-7C307BE46177}" type="slidenum">
              <a:rPr lang="en-US" smtClean="0"/>
              <a:t>5</a:t>
            </a:fld>
            <a:endParaRPr lang="en-US"/>
          </a:p>
        </p:txBody>
      </p:sp>
    </p:spTree>
    <p:extLst>
      <p:ext uri="{BB962C8B-B14F-4D97-AF65-F5344CB8AC3E}">
        <p14:creationId xmlns:p14="http://schemas.microsoft.com/office/powerpoint/2010/main" val="266210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very young children generally have not developed fully-developed self-stimulatory</a:t>
            </a:r>
            <a:r>
              <a:rPr lang="en-US" baseline="0" dirty="0"/>
              <a:t> behaviors</a:t>
            </a:r>
            <a:r>
              <a:rPr lang="en-US" dirty="0"/>
              <a:t> – patterns of repetitive motion that interfere with everyday functioning – you may notice unusual or repetitive finger movements, flapping, spinning, or blinking. </a:t>
            </a:r>
          </a:p>
          <a:p>
            <a:endParaRPr lang="en-US" dirty="0"/>
          </a:p>
          <a:p>
            <a:r>
              <a:rPr lang="en-US" dirty="0"/>
              <a:t>Don’t forget that typical toddlers often experiment with repetitive movements as well, like blinking, clapping, or flapping their arms, but it usually doesn’t last very long. It’s always worth follow up on when we</a:t>
            </a:r>
            <a:r>
              <a:rPr lang="en-US" baseline="0" dirty="0"/>
              <a:t> notice these patterns occurring.</a:t>
            </a:r>
            <a:endParaRPr lang="en-US" dirty="0"/>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24</a:t>
            </a:fld>
            <a:endParaRPr lang="en-US"/>
          </a:p>
        </p:txBody>
      </p:sp>
    </p:spTree>
    <p:extLst>
      <p:ext uri="{BB962C8B-B14F-4D97-AF65-F5344CB8AC3E}">
        <p14:creationId xmlns:p14="http://schemas.microsoft.com/office/powerpoint/2010/main" val="1017425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Toddlers who will go on to have autism may use a range of non-speechlike sounds – but are less likely to engage in babbling, which typically develop into more speechlike vocal patterns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Swanson, M. R., Shen, M. D., Wolff, J. J., Boyd, B., Clements, M., </a:t>
            </a:r>
            <a:r>
              <a:rPr lang="en-US" dirty="0" err="1"/>
              <a:t>Rehg</a:t>
            </a:r>
            <a:r>
              <a:rPr lang="en-US" dirty="0"/>
              <a:t>, J., . . . Hazlett, H. C. (2018). Naturalistic language recordings reveal “</a:t>
            </a:r>
            <a:r>
              <a:rPr lang="en-US" dirty="0" err="1"/>
              <a:t>hypervocal</a:t>
            </a:r>
            <a:r>
              <a:rPr lang="en-US" dirty="0"/>
              <a:t>” infants at high familial risk for autism. Child Development, 89(2), e60–e73.</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25</a:t>
            </a:fld>
            <a:endParaRPr lang="en-US"/>
          </a:p>
        </p:txBody>
      </p:sp>
    </p:spTree>
    <p:extLst>
      <p:ext uri="{BB962C8B-B14F-4D97-AF65-F5344CB8AC3E}">
        <p14:creationId xmlns:p14="http://schemas.microsoft.com/office/powerpoint/2010/main" val="33556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Because we don’t yet expect young toddlers to use a lot of words, we may miss the fact that they are not using non-verbal communication to initiate shared attention. They may also have a “serious” or neutral facial affect a lot of the time, as they are not using facial expressions to attract the social attention of others as often as typically-developing toddlers.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Other early indications</a:t>
            </a:r>
            <a:r>
              <a:rPr lang="en-US" baseline="0" dirty="0"/>
              <a:t> that a young child may have autism: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Does not imitate your gestures, expressions, sounds</a:t>
            </a:r>
            <a:endParaRPr lang="en-US" dirty="0"/>
          </a:p>
          <a:p>
            <a:r>
              <a:rPr lang="en-US" dirty="0"/>
              <a:t>Does not play simple interactive games like pat-a-cake by 12 months of age</a:t>
            </a:r>
          </a:p>
          <a:p>
            <a:r>
              <a:rPr lang="en-US" dirty="0"/>
              <a:t>Uses few or no gestures by 12 months of age (e.g., does not wave goodbye)</a:t>
            </a:r>
          </a:p>
          <a:p>
            <a:r>
              <a:rPr lang="en-US" dirty="0"/>
              <a:t>Does not share interests with others (e.g., shows you an object that he or she likes by 15 months of age</a:t>
            </a:r>
          </a:p>
          <a:p>
            <a:r>
              <a:rPr lang="en-US" dirty="0"/>
              <a:t>Does not point or look at what you point to by 18 months of age</a:t>
            </a:r>
          </a:p>
          <a:p>
            <a:r>
              <a:rPr lang="en-US" dirty="0"/>
              <a:t>Does not notice when others are hurt or sad by 24 months of age</a:t>
            </a:r>
          </a:p>
          <a:p>
            <a:r>
              <a:rPr lang="en-US" dirty="0"/>
              <a:t>Does not pretend in play (e.g., does not pretend to “feed” a doll by 30 months of age)</a:t>
            </a:r>
          </a:p>
          <a:p>
            <a:r>
              <a:rPr lang="en-US" dirty="0"/>
              <a:t>Shows little interest in peers</a:t>
            </a:r>
          </a:p>
          <a:p>
            <a:r>
              <a:rPr lang="en-US" dirty="0"/>
              <a:t>Has trouble understanding other people’s feelings or talking about own feelings at 36 months of age or older</a:t>
            </a:r>
          </a:p>
          <a:p>
            <a:r>
              <a:rPr lang="en-US" dirty="0"/>
              <a:t>Does not play games with turn taking by 60 months of age</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26</a:t>
            </a:fld>
            <a:endParaRPr lang="en-US"/>
          </a:p>
        </p:txBody>
      </p:sp>
    </p:spTree>
    <p:extLst>
      <p:ext uri="{BB962C8B-B14F-4D97-AF65-F5344CB8AC3E}">
        <p14:creationId xmlns:p14="http://schemas.microsoft.com/office/powerpoint/2010/main" val="69325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importantly, toddlers who are at-risk for or who have autism spend a lot less time looking at faces. They are much more likely to engage with objects and non-social sensory stimuli like light or movement in the environment.  When caregivers try to engage them, they most often leave the interaction and even the area where the caregiver is.  They do this not because they don’t like their caregiver, but because the need to manage incoming social stimuli in a way that keeps them comfortable.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r>
              <a:rPr lang="en-US" dirty="0"/>
              <a:t>Important to understand:</a:t>
            </a:r>
          </a:p>
          <a:p>
            <a:endParaRPr lang="en-US" dirty="0"/>
          </a:p>
          <a:p>
            <a:r>
              <a:rPr lang="en-US" dirty="0"/>
              <a:t>Humans naturally attend to face</a:t>
            </a:r>
            <a:r>
              <a:rPr lang="en-US" baseline="0" dirty="0"/>
              <a:t> – it is a s</a:t>
            </a:r>
            <a:r>
              <a:rPr lang="en-US" dirty="0"/>
              <a:t>urvival mechanism!  But after the first 6 weeks, the reflex</a:t>
            </a:r>
            <a:r>
              <a:rPr lang="en-US" baseline="0" dirty="0"/>
              <a:t> that all infants are born with to look at faces recedes and those infants that go on to receive a diagnosis of autism begin to prefer non-social stimuli.</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27</a:t>
            </a:fld>
            <a:endParaRPr lang="en-US"/>
          </a:p>
        </p:txBody>
      </p:sp>
    </p:spTree>
    <p:extLst>
      <p:ext uri="{BB962C8B-B14F-4D97-AF65-F5344CB8AC3E}">
        <p14:creationId xmlns:p14="http://schemas.microsoft.com/office/powerpoint/2010/main" val="2823084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a:t>This graphic, adapted from a talk given by Ami Klin, shows us how typical children learn about the world over time through interactions with others – they learn a lot about how their behaviors influence others, and about how the behavior of others influences them. They learn a lot about objects as well, by sharing attention to objects with others.</a:t>
            </a:r>
          </a:p>
          <a:p>
            <a:pPr marL="0" indent="0">
              <a:buFont typeface="Arial"/>
              <a:buNone/>
            </a:pPr>
            <a:endParaRPr lang="en-US" baseline="0" dirty="0"/>
          </a:p>
          <a:p>
            <a:pPr marL="0" indent="0">
              <a:buFont typeface="Arial"/>
              <a:buNone/>
            </a:pPr>
            <a:r>
              <a:rPr lang="en-US" baseline="0" dirty="0"/>
              <a:t>Children with autism are learning too!  They spend a great deal of time learning about the physical world, and become experts about how things that interest them work, sometimes to very complex degree. Most of what they learn about objects is in the context of solitary play.</a:t>
            </a:r>
          </a:p>
          <a:p>
            <a:pPr marL="0" indent="0">
              <a:buFont typeface="Arial"/>
              <a:buNone/>
            </a:pPr>
            <a:endParaRPr lang="en-US" baseline="0" dirty="0"/>
          </a:p>
          <a:p>
            <a:pPr marL="0" indent="0">
              <a:buFont typeface="Arial"/>
              <a:buNone/>
            </a:pPr>
            <a:r>
              <a:rPr lang="en-US" baseline="0" dirty="0"/>
              <a:t>While both children have learned a lot from what they have been engaging with, the children who have acquired knowledge through a social lens have learned through the more knowledgeable others in their worlds, and from peers – about what they need to know to be an included and functional member of the community.</a:t>
            </a:r>
          </a:p>
          <a:p>
            <a:pPr marL="0" indent="0">
              <a:buFont typeface="Arial"/>
              <a:buNone/>
            </a:pPr>
            <a:endParaRPr lang="en-US" baseline="0" dirty="0"/>
          </a:p>
          <a:p>
            <a:pPr marL="0" indent="0">
              <a:buFont typeface="Arial"/>
              <a:buNone/>
            </a:pPr>
            <a:r>
              <a:rPr lang="en-US" baseline="0" dirty="0"/>
              <a:t>Children with autism are experts too, even if they are experts about topics that no one else can understand, at times (for example, a child that is  non-verbal but spend hours and hours studying ant colonies) – or they may be experts in things that the world values, like music, letters, numbers, and how things are built and dissembled, for instance.  </a:t>
            </a:r>
          </a:p>
          <a:p>
            <a:pPr marL="0" indent="0">
              <a:buFont typeface="Arial"/>
              <a:buNone/>
            </a:pPr>
            <a:endParaRPr lang="en-US" baseline="0" dirty="0"/>
          </a:p>
          <a:p>
            <a:pPr marL="0" indent="0">
              <a:buFont typeface="Arial"/>
              <a:buNone/>
            </a:pPr>
            <a:r>
              <a:rPr lang="en-US" baseline="0" dirty="0"/>
              <a:t>Whatever the unique characteristics of a child with autism might be, our goal to support young children with autism is to help them learn to be comfortable in a social world as much as possible, so they have the best chance for participation and inclusion in their own communities, and where the special abilities they have can be most optimally shared.</a:t>
            </a:r>
          </a:p>
          <a:p>
            <a:pPr marL="0" indent="0">
              <a:buFont typeface="Arial"/>
              <a:buNone/>
            </a:pPr>
            <a:endParaRPr lang="en-US" baseline="0" dirty="0"/>
          </a:p>
          <a:p>
            <a:pPr marL="0" indent="0">
              <a:buFont typeface="Arial"/>
              <a:buNone/>
            </a:pPr>
            <a:endParaRPr lang="en-US" baseline="0" dirty="0"/>
          </a:p>
        </p:txBody>
      </p:sp>
      <p:sp>
        <p:nvSpPr>
          <p:cNvPr id="4" name="Slide Number Placeholder 3"/>
          <p:cNvSpPr>
            <a:spLocks noGrp="1"/>
          </p:cNvSpPr>
          <p:nvPr>
            <p:ph type="sldNum" sz="quarter" idx="10"/>
          </p:nvPr>
        </p:nvSpPr>
        <p:spPr/>
        <p:txBody>
          <a:bodyPr/>
          <a:lstStyle/>
          <a:p>
            <a:fld id="{BDBA595B-59C9-4F96-9417-7C307BE46177}" type="slidenum">
              <a:rPr lang="en-US" smtClean="0"/>
              <a:t>28</a:t>
            </a:fld>
            <a:endParaRPr lang="en-US"/>
          </a:p>
        </p:txBody>
      </p:sp>
    </p:spTree>
    <p:extLst>
      <p:ext uri="{BB962C8B-B14F-4D97-AF65-F5344CB8AC3E}">
        <p14:creationId xmlns:p14="http://schemas.microsoft.com/office/powerpoint/2010/main" val="28431874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physician can rule out various potential medical causes, such as hearing problems.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Before a child can be diagnosed, the child should be evaluated by an autism specialist such as a psychologist, psychiatrist, pediatric neurologist, or developmental pediatrician who specializes in diagnosing and treating children with ASD.</a:t>
            </a:r>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29</a:t>
            </a:fld>
            <a:endParaRPr lang="en-US" dirty="0"/>
          </a:p>
        </p:txBody>
      </p:sp>
    </p:spTree>
    <p:extLst>
      <p:ext uri="{BB962C8B-B14F-4D97-AF65-F5344CB8AC3E}">
        <p14:creationId xmlns:p14="http://schemas.microsoft.com/office/powerpoint/2010/main" val="2304561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are engaging</a:t>
            </a:r>
            <a:r>
              <a:rPr lang="en-US" baseline="0" dirty="0"/>
              <a:t> in assessment for the purpose of a diagnosis of autism, the following components must always be present:</a:t>
            </a:r>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30</a:t>
            </a:fld>
            <a:endParaRPr lang="en-US" dirty="0"/>
          </a:p>
        </p:txBody>
      </p:sp>
    </p:spTree>
    <p:extLst>
      <p:ext uri="{BB962C8B-B14F-4D97-AF65-F5344CB8AC3E}">
        <p14:creationId xmlns:p14="http://schemas.microsoft.com/office/powerpoint/2010/main" val="1481162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Qualified professionals provide these diagnoses when symptoms of ASD (social interaction and social communication, and repetitive behaviors) are present in ranges that are inappropriate for the child’s age and developmental level. ASD is diagnosed when all these symptoms are present to some degree.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Sources:</a:t>
            </a:r>
          </a:p>
          <a:p>
            <a:endParaRPr lang="en-US" dirty="0"/>
          </a:p>
          <a:p>
            <a:r>
              <a:rPr lang="en-US" dirty="0"/>
              <a:t>https://www.autismspeaks.org/autism-diagnosis-criteria-dsm-5</a:t>
            </a:r>
          </a:p>
          <a:p>
            <a:endParaRPr lang="en-US" dirty="0"/>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31</a:t>
            </a:fld>
            <a:endParaRPr lang="en-US" dirty="0"/>
          </a:p>
        </p:txBody>
      </p:sp>
    </p:spTree>
    <p:extLst>
      <p:ext uri="{BB962C8B-B14F-4D97-AF65-F5344CB8AC3E}">
        <p14:creationId xmlns:p14="http://schemas.microsoft.com/office/powerpoint/2010/main" val="546720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diagnosis also includes a specification of severity,</a:t>
            </a:r>
            <a:r>
              <a:rPr lang="en-US" baseline="0" dirty="0"/>
              <a:t> list here as it appears in the DSM-5.</a:t>
            </a:r>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32</a:t>
            </a:fld>
            <a:endParaRPr lang="en-US" dirty="0"/>
          </a:p>
        </p:txBody>
      </p:sp>
    </p:spTree>
    <p:extLst>
      <p:ext uri="{BB962C8B-B14F-4D97-AF65-F5344CB8AC3E}">
        <p14:creationId xmlns:p14="http://schemas.microsoft.com/office/powerpoint/2010/main" val="17928591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diagnostic criteria</a:t>
            </a:r>
            <a:r>
              <a:rPr lang="en-US" baseline="0" dirty="0"/>
              <a:t> we consider in the area of communication:</a:t>
            </a:r>
          </a:p>
          <a:p>
            <a:endParaRPr lang="en-US" baseline="0" dirty="0"/>
          </a:p>
          <a:p>
            <a:r>
              <a:rPr lang="en-US" dirty="0"/>
              <a:t>Reductions</a:t>
            </a:r>
            <a:r>
              <a:rPr lang="en-US" baseline="0" dirty="0"/>
              <a:t> </a:t>
            </a:r>
            <a:r>
              <a:rPr lang="en-US" dirty="0"/>
              <a:t>in social-emotional reciprocity, ranging, for example, from abnormal social approach and failure of normal back-and-forth conversation; to reduced sharing of interests, emotions, or affect; to failure to initiate or respond to social interactions.</a:t>
            </a:r>
          </a:p>
          <a:p>
            <a:r>
              <a:rPr lang="en-US" dirty="0"/>
              <a:t>Reductions</a:t>
            </a:r>
            <a:r>
              <a:rPr lang="en-US" baseline="0" dirty="0"/>
              <a:t> </a:t>
            </a:r>
            <a:r>
              <a:rPr lang="en-US" dirty="0"/>
              <a:t>in nonverbal communicative behaviors used for social interaction, ranging, for example, from poorly integrated verbal and nonverbal communication; to abnormalities in eye contact and body language or deficits in understanding and use of gestures; to a total lack of facial expressions and nonverbal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Reductions in developing, maintaining, and understand relationships, ranging, for example, from difficulties adjusting behavior to suit various social contexts; to difficulties in sharing imaginative play or in making friends; to absence of interest in peers.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these examples:</a:t>
            </a:r>
          </a:p>
          <a:p>
            <a:pPr lvl="1"/>
            <a:r>
              <a:rPr lang="en-US" dirty="0"/>
              <a:t>Child shows little interest in making friends</a:t>
            </a:r>
          </a:p>
          <a:p>
            <a:pPr lvl="1"/>
            <a:r>
              <a:rPr lang="en-US" dirty="0"/>
              <a:t>Child initiates interactions only to have immediate needs met (e.g., to get food or preferred toy)</a:t>
            </a:r>
          </a:p>
          <a:p>
            <a:pPr lvl="1"/>
            <a:r>
              <a:rPr lang="en-US" dirty="0"/>
              <a:t>Lack of eye contact</a:t>
            </a:r>
          </a:p>
          <a:p>
            <a:pPr lvl="1"/>
            <a:r>
              <a:rPr lang="en-US" dirty="0"/>
              <a:t>Absent or limited gestures, or atypical gestures (e.g., using someone else’s hand as a tool to open the refrigerator)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33</a:t>
            </a:fld>
            <a:endParaRPr lang="en-US" dirty="0"/>
          </a:p>
        </p:txBody>
      </p:sp>
    </p:spTree>
    <p:extLst>
      <p:ext uri="{BB962C8B-B14F-4D97-AF65-F5344CB8AC3E}">
        <p14:creationId xmlns:p14="http://schemas.microsoft.com/office/powerpoint/2010/main" val="3536242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Although</a:t>
            </a:r>
            <a:r>
              <a:rPr lang="en-US" baseline="0" dirty="0"/>
              <a:t> there is still much to learn about ASD, research supports the notion that ASD is present at the time of birth. Characteristics of ASD emerge over the first years of life having to do with both genetic and environmental variables – and will look different for each individual.</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(Bauminger-Zviely et al., 2014)</a:t>
            </a:r>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6</a:t>
            </a:fld>
            <a:endParaRPr lang="en-US" dirty="0"/>
          </a:p>
        </p:txBody>
      </p:sp>
    </p:spTree>
    <p:extLst>
      <p:ext uri="{BB962C8B-B14F-4D97-AF65-F5344CB8AC3E}">
        <p14:creationId xmlns:p14="http://schemas.microsoft.com/office/powerpoint/2010/main" val="21329303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r>
              <a:rPr lang="en-US" baseline="0" dirty="0"/>
              <a:t> – create a log in on the Autism Navigator Home Page - https://autismnavigator.com/</a:t>
            </a:r>
            <a:endParaRPr lang="en-US" dirty="0"/>
          </a:p>
          <a:p>
            <a:endParaRPr lang="en-US" dirty="0"/>
          </a:p>
          <a:p>
            <a:r>
              <a:rPr lang="en-US" dirty="0"/>
              <a:t>Then, log in and click on Family Resources  - https://autismnavigator.com/family-resources/ and access on the Autism Navigator</a:t>
            </a:r>
            <a:r>
              <a:rPr lang="en-US" baseline="0" dirty="0"/>
              <a:t> ASD Video Glossary by clicking on the “GET STARTED” button</a:t>
            </a:r>
          </a:p>
          <a:p>
            <a:endParaRPr lang="en-US" baseline="0" dirty="0"/>
          </a:p>
          <a:p>
            <a:r>
              <a:rPr lang="en-US" baseline="0" dirty="0"/>
              <a:t>There you will see the option to open the ASD Video Glossary – hit the OPEN VIDEO GLOSSARY Button</a:t>
            </a:r>
          </a:p>
          <a:p>
            <a:endParaRPr lang="en-US" baseline="0" dirty="0"/>
          </a:p>
          <a:p>
            <a:r>
              <a:rPr lang="en-US" baseline="0" dirty="0"/>
              <a:t>On the left menu, click on “Social Communication and Social Interaction to view side-by-side examples of social communication skills in typically-developing toddlers and those who have ASD</a:t>
            </a:r>
          </a:p>
          <a:p>
            <a:endParaRPr lang="en-US" baseline="0" dirty="0"/>
          </a:p>
          <a:p>
            <a:r>
              <a:rPr lang="en-US" dirty="0"/>
              <a:t>View</a:t>
            </a:r>
            <a:r>
              <a:rPr lang="en-US" baseline="0" dirty="0"/>
              <a:t> the first example which shows differences in social-emotional reciprocity:</a:t>
            </a:r>
            <a:r>
              <a:rPr lang="en-US" dirty="0"/>
              <a:t> https://resources.autismnavigator.com/asdglossary/#/section/9/initiateInteraction</a:t>
            </a:r>
          </a:p>
          <a:p>
            <a:endParaRPr lang="en-US" dirty="0"/>
          </a:p>
          <a:p>
            <a:r>
              <a:rPr lang="en-US" b="1" dirty="0"/>
              <a:t>Play the example of the typical child first, and ask the group what they noticed about how he was engaging in that interaction (alternating eye gaze, positive facial expression, pointing, asking for help when he needed it, for example).</a:t>
            </a:r>
          </a:p>
          <a:p>
            <a:endParaRPr lang="en-US" b="1" dirty="0"/>
          </a:p>
          <a:p>
            <a:r>
              <a:rPr lang="en-US" b="1" dirty="0"/>
              <a:t>Play the second clip of the child at-risk for autism and notice the differences in the way he engaged (did not alternate gaze, interacted with the bottle with a focus on how it moved rather than showing interest in the activity of bubble-blowing, neutral affect, no bids to share attention to </a:t>
            </a:r>
            <a:r>
              <a:rPr lang="en-US" b="1" dirty="0" err="1"/>
              <a:t>to</a:t>
            </a:r>
            <a:r>
              <a:rPr lang="en-US" b="1" dirty="0"/>
              <a:t> help him open it.  Ask how the</a:t>
            </a:r>
            <a:r>
              <a:rPr lang="en-US" b="1" baseline="0" dirty="0"/>
              <a:t> fact that this child does not use clear bids to share attention may be confusing for his mother when she sties to play with him.</a:t>
            </a:r>
            <a:endParaRPr lang="en-US" b="1" dirty="0"/>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34</a:t>
            </a:fld>
            <a:endParaRPr lang="en-US"/>
          </a:p>
        </p:txBody>
      </p:sp>
    </p:spTree>
    <p:extLst>
      <p:ext uri="{BB962C8B-B14F-4D97-AF65-F5344CB8AC3E}">
        <p14:creationId xmlns:p14="http://schemas.microsoft.com/office/powerpoint/2010/main" val="18221364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Lets now consider the diagnostic criteria</a:t>
            </a:r>
            <a:r>
              <a:rPr lang="en-US" baseline="0" dirty="0"/>
              <a:t> for the area of restricted/repetitive patterns of behavior.</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a:t>These criteria are described in the DSM-5 as: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Restricted, repetitive patterns of behavior, interests, or activities, as manifested by at least two of the following, currently or by history:</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Stereotyped or repetitive motor movements, use of objects, or speech (e.g., simple motor stereotypes, lining 	up toys or flipping objects, echolalia, idiosyncratic phrases).</a:t>
            </a:r>
          </a:p>
          <a:p>
            <a:pPr lvl="1"/>
            <a:r>
              <a:rPr lang="en-US" dirty="0"/>
              <a:t>	Insistence on sameness, inflexible adherence to routines, or ritualized patterns of verbal or nonverbal 	behavior (e.g., extreme distress at small changes, difficulties with transitions, rigid thinking patterns, greeting 	rituals, need to take same route or eat same food every day).</a:t>
            </a:r>
          </a:p>
          <a:p>
            <a:pPr lvl="1"/>
            <a:r>
              <a:rPr lang="en-US" dirty="0"/>
              <a:t>	Highly restricted, fixated interests that are abnormal in intensity or focus (e.g., strong attachment to or 	preoccupation with unusual objects, excessively circumscribed or perseverative interests).</a:t>
            </a:r>
          </a:p>
          <a:p>
            <a:pPr lvl="1"/>
            <a:r>
              <a:rPr lang="en-US" dirty="0"/>
              <a:t>	Hyper- or hypo-reactivity to sensory input or unusual interest in sensory aspects of the environment (e.g., 	apparent indifference to pain/temperature, adverse response to specific sounds or textures, excessive 	smelling or touching of objects, visual fascination with lights or movement).</a:t>
            </a:r>
          </a:p>
          <a:p>
            <a:pPr lvl="1"/>
            <a:endParaRPr lang="en-US" dirty="0"/>
          </a:p>
          <a:p>
            <a:pPr marL="0" indent="0">
              <a:buNone/>
            </a:pPr>
            <a:r>
              <a:rPr lang="en-US" dirty="0"/>
              <a:t>Examples:</a:t>
            </a:r>
          </a:p>
          <a:p>
            <a:pPr lvl="1"/>
            <a:r>
              <a:rPr lang="en-US" dirty="0"/>
              <a:t>Child is consumed with a single item, idea, or person – which may shift in topic over time</a:t>
            </a:r>
            <a:r>
              <a:rPr lang="en-US" baseline="0" dirty="0"/>
              <a:t> but persists in the singularity of focus.</a:t>
            </a:r>
            <a:endParaRPr lang="en-US" dirty="0"/>
          </a:p>
          <a:p>
            <a:pPr lvl="1"/>
            <a:r>
              <a:rPr lang="en-US" dirty="0"/>
              <a:t>Child experiences difficulty with changes in the environment</a:t>
            </a:r>
          </a:p>
          <a:p>
            <a:pPr lvl="1"/>
            <a:r>
              <a:rPr lang="en-US" dirty="0"/>
              <a:t>Child experiences difficulty with transitioning from one situation to another</a:t>
            </a:r>
          </a:p>
          <a:p>
            <a:pPr lvl="1"/>
            <a:r>
              <a:rPr lang="en-US" dirty="0"/>
              <a:t>Child may have frequent tantrums</a:t>
            </a:r>
            <a:r>
              <a:rPr lang="en-US" baseline="0" dirty="0"/>
              <a:t> (dysregulation, uncomfortable)</a:t>
            </a:r>
            <a:endParaRPr lang="en-US" dirty="0"/>
          </a:p>
          <a:p>
            <a:pPr lvl="1"/>
            <a:r>
              <a:rPr lang="en-US" dirty="0"/>
              <a:t>Child may be aggressive or self-injurious (dysregulation, uncomfortable)</a:t>
            </a:r>
          </a:p>
          <a:p>
            <a:pPr lvl="1"/>
            <a:endParaRPr lang="en-US" dirty="0"/>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35</a:t>
            </a:fld>
            <a:endParaRPr lang="en-US" dirty="0"/>
          </a:p>
        </p:txBody>
      </p:sp>
    </p:spTree>
    <p:extLst>
      <p:ext uri="{BB962C8B-B14F-4D97-AF65-F5344CB8AC3E}">
        <p14:creationId xmlns:p14="http://schemas.microsoft.com/office/powerpoint/2010/main" val="4031512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r>
              <a:rPr lang="en-US" baseline="0" dirty="0"/>
              <a:t> – create a log in on the Autism Navigator Home Page - https://autismnavigator.com/</a:t>
            </a:r>
            <a:endParaRPr lang="en-US" dirty="0"/>
          </a:p>
          <a:p>
            <a:endParaRPr lang="en-US" dirty="0"/>
          </a:p>
          <a:p>
            <a:r>
              <a:rPr lang="en-US" dirty="0"/>
              <a:t>Then, log in and click on Family Resources  - https://autismnavigator.com/family-resources/ and access on the Autism Navigator</a:t>
            </a:r>
            <a:r>
              <a:rPr lang="en-US" baseline="0" dirty="0"/>
              <a:t> ASD Video Glossary by clicking on the “GET STARTED” button</a:t>
            </a:r>
          </a:p>
          <a:p>
            <a:endParaRPr lang="en-US" baseline="0" dirty="0"/>
          </a:p>
          <a:p>
            <a:r>
              <a:rPr lang="en-US" baseline="0" dirty="0"/>
              <a:t>There you will see the option to open the ASD Video Glossary – hit the OPEN VIDEO GLOSSARY Button</a:t>
            </a:r>
          </a:p>
          <a:p>
            <a:endParaRPr lang="en-US" baseline="0" dirty="0"/>
          </a:p>
          <a:p>
            <a:r>
              <a:rPr lang="en-US" baseline="0" dirty="0"/>
              <a:t>On the left menu, click on “Repetitive Behavior and Restricted Interests” to view side-by-side examples of behavior patterns related to movements or areas of interest in typically-developing toddlers and those who have ASD</a:t>
            </a:r>
          </a:p>
          <a:p>
            <a:endParaRPr lang="en-US" baseline="0" dirty="0"/>
          </a:p>
          <a:p>
            <a:pPr lvl="1"/>
            <a:r>
              <a:rPr lang="en-US" dirty="0"/>
              <a:t>Repetitive Movements</a:t>
            </a:r>
          </a:p>
          <a:p>
            <a:pPr lvl="1"/>
            <a:r>
              <a:rPr lang="en-US" dirty="0"/>
              <a:t>Preoccupation with Unusual Objects</a:t>
            </a:r>
          </a:p>
          <a:p>
            <a:endParaRPr lang="en-US" dirty="0"/>
          </a:p>
          <a:p>
            <a:r>
              <a:rPr lang="en-US" dirty="0"/>
              <a:t>Support discussion around the differences between typical repetitive play patterns and those they</a:t>
            </a:r>
            <a:r>
              <a:rPr lang="en-US" baseline="0" dirty="0"/>
              <a:t> noticed for the child with ASD</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36</a:t>
            </a:fld>
            <a:endParaRPr lang="en-US"/>
          </a:p>
        </p:txBody>
      </p:sp>
    </p:spTree>
    <p:extLst>
      <p:ext uri="{BB962C8B-B14F-4D97-AF65-F5344CB8AC3E}">
        <p14:creationId xmlns:p14="http://schemas.microsoft.com/office/powerpoint/2010/main" val="560967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a:t>
            </a:r>
            <a:r>
              <a:rPr lang="en-US" baseline="0" dirty="0"/>
              <a:t> in the DSM-5, a pattern of differences ins sensory reception and responsiveness is described in children with autism:</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37</a:t>
            </a:fld>
            <a:endParaRPr lang="en-US"/>
          </a:p>
        </p:txBody>
      </p:sp>
    </p:spTree>
    <p:extLst>
      <p:ext uri="{BB962C8B-B14F-4D97-AF65-F5344CB8AC3E}">
        <p14:creationId xmlns:p14="http://schemas.microsoft.com/office/powerpoint/2010/main" val="32495450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Navigate to “Unusual</a:t>
            </a:r>
            <a:r>
              <a:rPr lang="en-US" baseline="0" dirty="0"/>
              <a:t> Sensory Input or Interest” and click on the two side-by-side examples of sensory behaviors/responses of typically-developing child and a child with autism.</a:t>
            </a:r>
          </a:p>
          <a:p>
            <a:endParaRPr lang="en-US" baseline="0" dirty="0"/>
          </a:p>
          <a:p>
            <a:r>
              <a:rPr lang="en-US" baseline="0" dirty="0"/>
              <a:t>Support discussion about the fact that sensory differences can be complicated and include both high levels of sensory avoidance/defensiveness and sensory seeking – through visual fixations, moving parts of the body in a stereotypical way, seeking to spin around or climb up to get their needs met and </a:t>
            </a:r>
            <a:r>
              <a:rPr lang="en-US" baseline="0"/>
              <a:t>to calm down.</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38</a:t>
            </a:fld>
            <a:endParaRPr lang="en-US"/>
          </a:p>
        </p:txBody>
      </p:sp>
    </p:spTree>
    <p:extLst>
      <p:ext uri="{BB962C8B-B14F-4D97-AF65-F5344CB8AC3E}">
        <p14:creationId xmlns:p14="http://schemas.microsoft.com/office/powerpoint/2010/main" val="16886619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Finally, as we have touched upon, there is recent evidence to support the idea that the majority of children who go on to get a diagnosis of ASD show a decline in social communication skills  as they move into their second year of life – which is a critically important time for brain development as children learn in the context of social interactions.</a:t>
            </a:r>
          </a:p>
          <a:p>
            <a:endParaRPr lang="en-US" baseline="0" dirty="0"/>
          </a:p>
          <a:p>
            <a:r>
              <a:rPr lang="en-US" baseline="0" dirty="0"/>
              <a:t>It is very important to always follow through with evaluation for children whose parent’s are noticing even subtle lags in development during this time.</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39</a:t>
            </a:fld>
            <a:endParaRPr lang="en-US"/>
          </a:p>
        </p:txBody>
      </p:sp>
    </p:spTree>
    <p:extLst>
      <p:ext uri="{BB962C8B-B14F-4D97-AF65-F5344CB8AC3E}">
        <p14:creationId xmlns:p14="http://schemas.microsoft.com/office/powerpoint/2010/main" val="3806872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Considered the “gold</a:t>
            </a:r>
            <a:r>
              <a:rPr lang="en-US" baseline="0" dirty="0"/>
              <a:t> standard” of autism diagnosis, the Autism Diagnostic Observation Schedule (2</a:t>
            </a:r>
            <a:r>
              <a:rPr lang="en-US" baseline="30000" dirty="0"/>
              <a:t>nd</a:t>
            </a:r>
            <a:r>
              <a:rPr lang="en-US" baseline="0" dirty="0"/>
              <a:t> Edition) is the most commonly used tool we see used for the diagnosis of ASD in young children, as it includes specific modules for toddlers and can be used with a wide range of developmental ages.</a:t>
            </a:r>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42</a:t>
            </a:fld>
            <a:endParaRPr lang="en-US"/>
          </a:p>
        </p:txBody>
      </p:sp>
    </p:spTree>
    <p:extLst>
      <p:ext uri="{BB962C8B-B14F-4D97-AF65-F5344CB8AC3E}">
        <p14:creationId xmlns:p14="http://schemas.microsoft.com/office/powerpoint/2010/main" val="22731694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CARS is another validated autism diagnosis instrument.</a:t>
            </a:r>
          </a:p>
        </p:txBody>
      </p:sp>
      <p:sp>
        <p:nvSpPr>
          <p:cNvPr id="4" name="Slide Number Placeholder 3"/>
          <p:cNvSpPr>
            <a:spLocks noGrp="1"/>
          </p:cNvSpPr>
          <p:nvPr>
            <p:ph type="sldNum" sz="quarter" idx="10"/>
          </p:nvPr>
        </p:nvSpPr>
        <p:spPr/>
        <p:txBody>
          <a:bodyPr/>
          <a:lstStyle/>
          <a:p>
            <a:fld id="{BDBA595B-59C9-4F96-9417-7C307BE46177}" type="slidenum">
              <a:rPr lang="en-US" smtClean="0"/>
              <a:t>43</a:t>
            </a:fld>
            <a:endParaRPr lang="en-US"/>
          </a:p>
        </p:txBody>
      </p:sp>
    </p:spTree>
    <p:extLst>
      <p:ext uri="{BB962C8B-B14F-4D97-AF65-F5344CB8AC3E}">
        <p14:creationId xmlns:p14="http://schemas.microsoft.com/office/powerpoint/2010/main" val="22441558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 of skill-based developmental measures can support a diagnosis of autism – but are more often used to address specific therapeutic targets as identified by the family and the rest of the IFSP or IEP team. </a:t>
            </a:r>
          </a:p>
        </p:txBody>
      </p:sp>
      <p:sp>
        <p:nvSpPr>
          <p:cNvPr id="4" name="Slide Number Placeholder 3"/>
          <p:cNvSpPr>
            <a:spLocks noGrp="1"/>
          </p:cNvSpPr>
          <p:nvPr>
            <p:ph type="sldNum" sz="quarter" idx="5"/>
          </p:nvPr>
        </p:nvSpPr>
        <p:spPr/>
        <p:txBody>
          <a:bodyPr/>
          <a:lstStyle/>
          <a:p>
            <a:fld id="{BDBA595B-59C9-4F96-9417-7C307BE46177}" type="slidenum">
              <a:rPr lang="en-US" smtClean="0"/>
              <a:t>44</a:t>
            </a:fld>
            <a:endParaRPr lang="en-US"/>
          </a:p>
        </p:txBody>
      </p:sp>
    </p:spTree>
    <p:extLst>
      <p:ext uri="{BB962C8B-B14F-4D97-AF65-F5344CB8AC3E}">
        <p14:creationId xmlns:p14="http://schemas.microsoft.com/office/powerpoint/2010/main" val="37925007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Speech, language, and communication assessment by a speech language pathologist with ASD expertise, in combination with other assessments designed to evaluate social communication and joint attention as a whole -  is a critical part of educational evaluation to address the child’s communication needs.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Importantly</a:t>
            </a:r>
            <a:r>
              <a:rPr lang="en-US" baseline="0" dirty="0"/>
              <a:t>, it is critically important to e</a:t>
            </a:r>
            <a:r>
              <a:rPr lang="en-US" dirty="0"/>
              <a:t>nsure that Augmentative/Alternative Communication Assessment is provided for for children with very limited expressive verbal language.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45</a:t>
            </a:fld>
            <a:endParaRPr lang="en-US" dirty="0"/>
          </a:p>
        </p:txBody>
      </p:sp>
    </p:spTree>
    <p:extLst>
      <p:ext uri="{BB962C8B-B14F-4D97-AF65-F5344CB8AC3E}">
        <p14:creationId xmlns:p14="http://schemas.microsoft.com/office/powerpoint/2010/main" val="13087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identified by Dr. Leo </a:t>
            </a:r>
            <a:r>
              <a:rPr lang="en-US" dirty="0" err="1"/>
              <a:t>Kanner</a:t>
            </a:r>
            <a:r>
              <a:rPr lang="en-US" dirty="0"/>
              <a:t> in the mid-thirties, the DSM-5 lists the following characteristics of autism spectrum disorder, or ASD:</a:t>
            </a:r>
          </a:p>
          <a:p>
            <a:endParaRPr lang="en-US" dirty="0"/>
          </a:p>
          <a:p>
            <a:pPr marL="171450" indent="-171450">
              <a:buFont typeface="Arial" panose="020B0604020202020204" pitchFamily="34" charset="0"/>
              <a:buChar char="•"/>
            </a:pPr>
            <a:r>
              <a:rPr lang="en-US" dirty="0"/>
              <a:t>Decreased social interaction, including social-emotional reciprocity – children are less likely to invite others to share social attention, and we see many fewer back-and-forth interactions with others, which we know are so important to the development of social cognition. As a result, children with autism do not develop, maintain, and understand relationships and relationship </a:t>
            </a:r>
            <a:r>
              <a:rPr lang="en-US" b="0" dirty="0"/>
              <a:t>contexts in the same way </a:t>
            </a:r>
            <a:r>
              <a:rPr lang="en-US" dirty="0"/>
              <a:t>that typically-developing children do.</a:t>
            </a:r>
          </a:p>
          <a:p>
            <a:endParaRPr lang="en-US" dirty="0"/>
          </a:p>
          <a:p>
            <a:pPr marL="171450" indent="-171450">
              <a:buFont typeface="Arial" panose="020B0604020202020204" pitchFamily="34" charset="0"/>
              <a:buChar char="•"/>
            </a:pPr>
            <a:r>
              <a:rPr lang="en-US" dirty="0"/>
              <a:t>Decreases in nonverbal communication used for social interaction: fewer instances of eye gazes, pointing, showing – gestures and expressions that enable children to initiate and share attention with other, and delays in the onset of verbal language.</a:t>
            </a:r>
          </a:p>
          <a:p>
            <a:endParaRPr lang="en-US" dirty="0"/>
          </a:p>
          <a:p>
            <a:pPr marL="171450" indent="-171450">
              <a:buFont typeface="Arial" panose="020B0604020202020204" pitchFamily="34" charset="0"/>
              <a:buChar char="•"/>
            </a:pPr>
            <a:r>
              <a:rPr lang="en-US" dirty="0"/>
              <a:t>Stereotyped or repetitive movements, and</a:t>
            </a:r>
            <a:r>
              <a:rPr lang="en-US" baseline="0" dirty="0"/>
              <a:t>/or</a:t>
            </a:r>
            <a:r>
              <a:rPr lang="en-US" dirty="0"/>
              <a:t> highly restricted and fixated interests that are really intense, as compared to typically-developing children. We also see a strong preference for sameness, and a strict or even ritualized pattern of adherence to specific routines. Sensory differences are also often present, including increased sensitivity to touch, sounds, light, other visual stimuli. Many children also experience a concurrent decrease in sensitivity to pressure and proprioception (the perception of their bodies in space), and behaviors problems may emerge around seeking this kind of sensory input (e.g., head-banging, spinning, other sensory-seeking behaviors).  They may have a decreased response to the experience of pain.</a:t>
            </a:r>
          </a:p>
          <a:p>
            <a:endParaRPr lang="en-US" dirty="0"/>
          </a:p>
          <a:p>
            <a:pPr marL="171450" indent="-171450">
              <a:buFont typeface="Arial" panose="020B0604020202020204" pitchFamily="34" charset="0"/>
              <a:buChar char="•"/>
            </a:pPr>
            <a:r>
              <a:rPr lang="en-US" dirty="0"/>
              <a:t>As you know, individuals with autism may display a wide range of severity for each of these symptoms, and may present very differently from one individual to the next. Those with more severe symptoms often show intellectual disability, while</a:t>
            </a:r>
            <a:r>
              <a:rPr lang="en-US" baseline="0" dirty="0"/>
              <a:t> the majority</a:t>
            </a:r>
            <a:r>
              <a:rPr lang="en-US" dirty="0"/>
              <a:t> may have normal or above-normal intellectual ability</a:t>
            </a:r>
          </a:p>
          <a:p>
            <a:pPr marL="0" indent="0">
              <a:buFont typeface="Arial" panose="020B0604020202020204" pitchFamily="34" charset="0"/>
              <a:buNone/>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31% of children with ASD have an intellectual disability (intelligence quotient [IQ] &lt;70), 25% are in the borderline range (IQ 71–85), and 44% have IQ scores in the average to above average range (i.e., IQ &gt;85).</a:t>
            </a:r>
          </a:p>
          <a:p>
            <a:pPr marL="171450" indent="-171450">
              <a:buFont typeface="Arial" panose="020B0604020202020204" pitchFamily="34" charset="0"/>
              <a:buChar char="•"/>
            </a:pPr>
            <a:endParaRPr lang="en-US" dirty="0"/>
          </a:p>
          <a:p>
            <a:r>
              <a:rPr lang="en-US" dirty="0"/>
              <a:t>Individuals with a Autism Spectrum Disorder (ASD) diagnosis can look very different from each other because characteristics present differently in every person and are impacted by the environment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One child with ASD may talk a lot, but only about favorite topics (e.g., Paw Patrol, sharks and butterflies); while another child with ASD may not talk at all and have an intense and very specific interest in specific objects (e.g., phones, fans, cars). Another child may not yet be interested in objects at all, but may</a:t>
            </a:r>
            <a:r>
              <a:rPr lang="en-US" baseline="0" dirty="0"/>
              <a:t> prefer sensory stimuli, such as visual fixations, jumping, flapping, or spinning.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Since autism emerges from the time of birth, there is plenty of time – especially in the first years of life, for the environment to influence the characteristics of autism. For example, when symptoms are identified early, families and professionals can increase the salience of social stimuli while the brain is still highly plastic – we will talk about that in jut a few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Bradshaw, J., McCracken, C., </a:t>
            </a:r>
            <a:r>
              <a:rPr lang="en-US" sz="1200" b="0" i="0" kern="1200" dirty="0" err="1">
                <a:solidFill>
                  <a:schemeClr val="tx1"/>
                </a:solidFill>
                <a:effectLst/>
                <a:latin typeface="+mn-lt"/>
                <a:ea typeface="+mn-ea"/>
                <a:cs typeface="+mn-cs"/>
              </a:rPr>
              <a:t>Pileggi</a:t>
            </a:r>
            <a:r>
              <a:rPr lang="en-US" sz="1200" b="0" i="0" kern="1200" dirty="0">
                <a:solidFill>
                  <a:schemeClr val="tx1"/>
                </a:solidFill>
                <a:effectLst/>
                <a:latin typeface="+mn-lt"/>
                <a:ea typeface="+mn-ea"/>
                <a:cs typeface="+mn-cs"/>
              </a:rPr>
              <a:t>, M., Brane, N., </a:t>
            </a:r>
            <a:r>
              <a:rPr lang="en-US" sz="1200" b="0" i="0" kern="1200" dirty="0" err="1">
                <a:solidFill>
                  <a:schemeClr val="tx1"/>
                </a:solidFill>
                <a:effectLst/>
                <a:latin typeface="+mn-lt"/>
                <a:ea typeface="+mn-ea"/>
                <a:cs typeface="+mn-cs"/>
              </a:rPr>
              <a:t>Delehanty</a:t>
            </a:r>
            <a:r>
              <a:rPr lang="en-US" sz="1200" b="0" i="0" kern="1200" dirty="0">
                <a:solidFill>
                  <a:schemeClr val="tx1"/>
                </a:solidFill>
                <a:effectLst/>
                <a:latin typeface="+mn-lt"/>
                <a:ea typeface="+mn-ea"/>
                <a:cs typeface="+mn-cs"/>
              </a:rPr>
              <a:t>, A., Day, T., ... &amp; Wetherby, A. (2021). Early social communication development in infants with autism spectrum disorder. </a:t>
            </a:r>
            <a:r>
              <a:rPr lang="en-US" sz="1200" b="0" i="1" kern="1200" dirty="0">
                <a:solidFill>
                  <a:schemeClr val="tx1"/>
                </a:solidFill>
                <a:effectLst/>
                <a:latin typeface="+mn-lt"/>
                <a:ea typeface="+mn-ea"/>
                <a:cs typeface="+mn-cs"/>
              </a:rPr>
              <a:t>Child Development</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92</a:t>
            </a:r>
            <a:r>
              <a:rPr lang="en-US" sz="1200" b="0" i="0" kern="1200" dirty="0">
                <a:solidFill>
                  <a:schemeClr val="tx1"/>
                </a:solidFill>
                <a:effectLst/>
                <a:latin typeface="+mn-lt"/>
                <a:ea typeface="+mn-ea"/>
                <a:cs typeface="+mn-cs"/>
              </a:rPr>
              <a:t>(6), 2224-2234. https://doi.org/10.1111/cdev.13683</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7</a:t>
            </a:fld>
            <a:endParaRPr lang="en-US"/>
          </a:p>
        </p:txBody>
      </p:sp>
    </p:spTree>
    <p:extLst>
      <p:ext uri="{BB962C8B-B14F-4D97-AF65-F5344CB8AC3E}">
        <p14:creationId xmlns:p14="http://schemas.microsoft.com/office/powerpoint/2010/main" val="9101223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can support discussion unique to their state and district, and encourage participants to talk about how they are or are no consistently able to communicate and collaborate across disciplines to support children at risk for or who have autism and their families</a:t>
            </a:r>
          </a:p>
        </p:txBody>
      </p:sp>
      <p:sp>
        <p:nvSpPr>
          <p:cNvPr id="4" name="Slide Number Placeholder 3"/>
          <p:cNvSpPr>
            <a:spLocks noGrp="1"/>
          </p:cNvSpPr>
          <p:nvPr>
            <p:ph type="sldNum" sz="quarter" idx="5"/>
          </p:nvPr>
        </p:nvSpPr>
        <p:spPr/>
        <p:txBody>
          <a:bodyPr/>
          <a:lstStyle/>
          <a:p>
            <a:fld id="{2742A407-3648-BC4B-B29A-1547095D5551}" type="slidenum">
              <a:rPr lang="en-US" smtClean="0"/>
              <a:t>46</a:t>
            </a:fld>
            <a:endParaRPr lang="en-US" dirty="0"/>
          </a:p>
        </p:txBody>
      </p:sp>
    </p:spTree>
    <p:extLst>
      <p:ext uri="{BB962C8B-B14F-4D97-AF65-F5344CB8AC3E}">
        <p14:creationId xmlns:p14="http://schemas.microsoft.com/office/powerpoint/2010/main" val="34068020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BA595B-59C9-4F96-9417-7C307BE46177}" type="slidenum">
              <a:rPr lang="en-US" smtClean="0"/>
              <a:t>47</a:t>
            </a:fld>
            <a:endParaRPr lang="en-US"/>
          </a:p>
        </p:txBody>
      </p:sp>
    </p:spTree>
    <p:extLst>
      <p:ext uri="{BB962C8B-B14F-4D97-AF65-F5344CB8AC3E}">
        <p14:creationId xmlns:p14="http://schemas.microsoft.com/office/powerpoint/2010/main" val="1147596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2021, the CDC reported that approximately 1 in 44 children in the U.S. is diagnosed with an autism spectrum disorder (ASD), according to 2018 data. (Autism Speaks, 2021)</a:t>
            </a:r>
          </a:p>
          <a:p>
            <a:pPr lvl="1"/>
            <a:r>
              <a:rPr lang="en-US" sz="1200" b="0" i="0" kern="1200" dirty="0">
                <a:solidFill>
                  <a:schemeClr val="tx1"/>
                </a:solidFill>
                <a:effectLst/>
                <a:latin typeface="+mn-lt"/>
                <a:ea typeface="+mn-ea"/>
                <a:cs typeface="+mn-cs"/>
              </a:rPr>
              <a:t>1 in 27 boys identified with autism</a:t>
            </a:r>
          </a:p>
          <a:p>
            <a:pPr lvl="1"/>
            <a:r>
              <a:rPr lang="en-US" sz="1200" b="0" i="0" kern="1200" dirty="0">
                <a:solidFill>
                  <a:schemeClr val="tx1"/>
                </a:solidFill>
                <a:effectLst/>
                <a:latin typeface="+mn-lt"/>
                <a:ea typeface="+mn-ea"/>
                <a:cs typeface="+mn-cs"/>
              </a:rPr>
              <a:t>1 in 116 girls identified with autism</a:t>
            </a:r>
          </a:p>
          <a:p>
            <a:r>
              <a:rPr lang="en-US" sz="1200" b="0" i="0" kern="1200" dirty="0">
                <a:solidFill>
                  <a:schemeClr val="tx1"/>
                </a:solidFill>
                <a:effectLst/>
                <a:latin typeface="+mn-lt"/>
                <a:ea typeface="+mn-ea"/>
                <a:cs typeface="+mn-cs"/>
              </a:rPr>
              <a:t>Boys are four times more likely to be diagnosed with autism than girls.</a:t>
            </a:r>
          </a:p>
          <a:p>
            <a:r>
              <a:rPr lang="en-US" sz="1200" b="0" i="0" kern="1200" dirty="0">
                <a:solidFill>
                  <a:schemeClr val="tx1"/>
                </a:solidFill>
                <a:effectLst/>
                <a:latin typeface="+mn-lt"/>
                <a:ea typeface="+mn-ea"/>
                <a:cs typeface="+mn-cs"/>
              </a:rPr>
              <a:t>Most children are still being diagnosed after age 4, though autism can be reliably diagnosed as early as age 2.</a:t>
            </a:r>
          </a:p>
          <a:p>
            <a:r>
              <a:rPr lang="en-US" sz="1200" b="0" i="0" kern="1200" dirty="0">
                <a:solidFill>
                  <a:schemeClr val="tx1"/>
                </a:solidFill>
                <a:effectLst/>
                <a:latin typeface="+mn-lt"/>
                <a:ea typeface="+mn-ea"/>
                <a:cs typeface="+mn-cs"/>
              </a:rPr>
              <a:t>Autism affects all ethnic and socioeconomic groups.</a:t>
            </a:r>
          </a:p>
          <a:p>
            <a:r>
              <a:rPr lang="en-US" sz="1200" b="0" i="0" kern="1200" dirty="0">
                <a:solidFill>
                  <a:schemeClr val="tx1"/>
                </a:solidFill>
                <a:effectLst/>
                <a:latin typeface="+mn-lt"/>
                <a:ea typeface="+mn-ea"/>
                <a:cs typeface="+mn-cs"/>
              </a:rPr>
              <a:t>Minority groups tend to be diagnosed later and less often.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Dean, M., Harwood, R., &amp; Kasari, C. (2017). The art of camouflage: Gender differences in the social behaviors of girls and boys with autism spectrum disorder. Autism, 21(6), 678–689. https://doi.org/10.1177/1362361316671845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8</a:t>
            </a:fld>
            <a:endParaRPr lang="en-US"/>
          </a:p>
        </p:txBody>
      </p:sp>
    </p:spTree>
    <p:extLst>
      <p:ext uri="{BB962C8B-B14F-4D97-AF65-F5344CB8AC3E}">
        <p14:creationId xmlns:p14="http://schemas.microsoft.com/office/powerpoint/2010/main" val="3692820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As we have noted, this impact is very likely affected by the child’s environment (i.e., home, school, community).</a:t>
            </a:r>
          </a:p>
          <a:p>
            <a:pPr marL="0" indent="0">
              <a:buNone/>
            </a:pPr>
            <a:endParaRPr lang="en-US" dirty="0"/>
          </a:p>
          <a:p>
            <a:pPr marL="0" indent="0">
              <a:buNone/>
            </a:pPr>
            <a:r>
              <a:rPr lang="en-US" dirty="0"/>
              <a:t>Environments that provide support and accommodations for the child’s needs allow the child to participate in meaningful childhood experiences to foster skill development.</a:t>
            </a:r>
          </a:p>
          <a:p>
            <a:endParaRPr lang="en-US" dirty="0"/>
          </a:p>
        </p:txBody>
      </p:sp>
      <p:sp>
        <p:nvSpPr>
          <p:cNvPr id="4" name="Slide Number Placeholder 3"/>
          <p:cNvSpPr>
            <a:spLocks noGrp="1"/>
          </p:cNvSpPr>
          <p:nvPr>
            <p:ph type="sldNum" sz="quarter" idx="5"/>
          </p:nvPr>
        </p:nvSpPr>
        <p:spPr/>
        <p:txBody>
          <a:bodyPr/>
          <a:lstStyle/>
          <a:p>
            <a:fld id="{6607CA01-7CB4-4735-973E-DF46F15CAA14}" type="slidenum">
              <a:rPr lang="en-US" smtClean="0"/>
              <a:t>9</a:t>
            </a:fld>
            <a:endParaRPr lang="en-US" dirty="0"/>
          </a:p>
        </p:txBody>
      </p:sp>
    </p:spTree>
    <p:extLst>
      <p:ext uri="{BB962C8B-B14F-4D97-AF65-F5344CB8AC3E}">
        <p14:creationId xmlns:p14="http://schemas.microsoft.com/office/powerpoint/2010/main" val="42048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From Autism Speaks: Statistics and Facts:</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10</a:t>
            </a:fld>
            <a:endParaRPr lang="en-US"/>
          </a:p>
        </p:txBody>
      </p:sp>
    </p:spTree>
    <p:extLst>
      <p:ext uri="{BB962C8B-B14F-4D97-AF65-F5344CB8AC3E}">
        <p14:creationId xmlns:p14="http://schemas.microsoft.com/office/powerpoint/2010/main" val="1984468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From Autism Speaks: Statistics and Facts: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Autism can affect the whole body. </a:t>
            </a:r>
          </a:p>
          <a:p>
            <a:r>
              <a:rPr lang="en-US" sz="1200" b="0" i="0" kern="1200" dirty="0">
                <a:solidFill>
                  <a:schemeClr val="tx1"/>
                </a:solidFill>
                <a:effectLst/>
                <a:latin typeface="+mn-lt"/>
                <a:ea typeface="+mn-ea"/>
                <a:cs typeface="+mn-cs"/>
              </a:rPr>
              <a:t>Attention Deficient Hyperactivity Disorder (ADHD) affects an estimated 30 to 61 percent of children with autism. </a:t>
            </a:r>
          </a:p>
          <a:p>
            <a:r>
              <a:rPr lang="en-US" sz="1200" b="0" i="0" kern="1200" dirty="0">
                <a:solidFill>
                  <a:schemeClr val="tx1"/>
                </a:solidFill>
                <a:effectLst/>
                <a:latin typeface="+mn-lt"/>
                <a:ea typeface="+mn-ea"/>
                <a:cs typeface="+mn-cs"/>
              </a:rPr>
              <a:t>More than half of children with autism have one or more chronic sleep problems. </a:t>
            </a:r>
          </a:p>
          <a:p>
            <a:r>
              <a:rPr lang="en-US" sz="1200" b="0" i="0" kern="1200" dirty="0">
                <a:solidFill>
                  <a:schemeClr val="tx1"/>
                </a:solidFill>
                <a:effectLst/>
                <a:latin typeface="+mn-lt"/>
                <a:ea typeface="+mn-ea"/>
                <a:cs typeface="+mn-cs"/>
              </a:rPr>
              <a:t>Anxiety disorders affect an estimated 11 to 40 percent of children and teens on the autism spectrum. </a:t>
            </a:r>
          </a:p>
          <a:p>
            <a:r>
              <a:rPr lang="en-US" sz="1200" b="0" i="0" kern="1200" dirty="0">
                <a:solidFill>
                  <a:schemeClr val="tx1"/>
                </a:solidFill>
                <a:effectLst/>
                <a:latin typeface="+mn-lt"/>
                <a:ea typeface="+mn-ea"/>
                <a:cs typeface="+mn-cs"/>
              </a:rPr>
              <a:t>Depression affects an estimated 7% of children and 26% of adults with autism. </a:t>
            </a:r>
          </a:p>
          <a:p>
            <a:r>
              <a:rPr lang="en-US" sz="1200" b="0" i="0" kern="1200" dirty="0">
                <a:solidFill>
                  <a:schemeClr val="tx1"/>
                </a:solidFill>
                <a:effectLst/>
                <a:latin typeface="+mn-lt"/>
                <a:ea typeface="+mn-ea"/>
                <a:cs typeface="+mn-cs"/>
              </a:rPr>
              <a:t>Children with autism are nearly eight times more likely to suffer from one or more chronic gastrointestinal disorders than are other children. </a:t>
            </a:r>
          </a:p>
          <a:p>
            <a:r>
              <a:rPr lang="en-US" sz="1200" b="0" i="0" kern="1200" dirty="0">
                <a:solidFill>
                  <a:schemeClr val="tx1"/>
                </a:solidFill>
                <a:effectLst/>
                <a:latin typeface="+mn-lt"/>
                <a:ea typeface="+mn-ea"/>
                <a:cs typeface="+mn-cs"/>
              </a:rPr>
              <a:t>As many as one-third of people with autism have epilepsy (seizure disorder). </a:t>
            </a:r>
          </a:p>
          <a:p>
            <a:endParaRPr lang="en-US" dirty="0"/>
          </a:p>
        </p:txBody>
      </p:sp>
      <p:sp>
        <p:nvSpPr>
          <p:cNvPr id="4" name="Slide Number Placeholder 3"/>
          <p:cNvSpPr>
            <a:spLocks noGrp="1"/>
          </p:cNvSpPr>
          <p:nvPr>
            <p:ph type="sldNum" sz="quarter" idx="10"/>
          </p:nvPr>
        </p:nvSpPr>
        <p:spPr/>
        <p:txBody>
          <a:bodyPr/>
          <a:lstStyle/>
          <a:p>
            <a:fld id="{BDBA595B-59C9-4F96-9417-7C307BE46177}" type="slidenum">
              <a:rPr lang="en-US" smtClean="0"/>
              <a:t>11</a:t>
            </a:fld>
            <a:endParaRPr lang="en-US"/>
          </a:p>
        </p:txBody>
      </p:sp>
    </p:spTree>
    <p:extLst>
      <p:ext uri="{BB962C8B-B14F-4D97-AF65-F5344CB8AC3E}">
        <p14:creationId xmlns:p14="http://schemas.microsoft.com/office/powerpoint/2010/main" val="3487447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The evidence</a:t>
            </a:r>
            <a:r>
              <a:rPr lang="en-US" sz="1200" b="0" i="0" u="none" strike="noStrike" kern="1200" baseline="0" dirty="0">
                <a:solidFill>
                  <a:schemeClr val="tx1"/>
                </a:solidFill>
                <a:effectLst/>
                <a:latin typeface="+mn-lt"/>
                <a:ea typeface="+mn-ea"/>
                <a:cs typeface="+mn-cs"/>
              </a:rPr>
              <a:t> based of autism as a whole uses a deficit-based lens – and most of what we know in turn is about the challenges and deficits of children with ASD. What research has not yet examined is what may constitute the unique strengths of people with ASD.</a:t>
            </a:r>
          </a:p>
          <a:p>
            <a:pPr fontAlgn="base"/>
            <a:r>
              <a:rPr lang="en-US" sz="1200" b="0" i="0" u="none" strike="noStrike" kern="1200" baseline="0" dirty="0">
                <a:solidFill>
                  <a:schemeClr val="tx1"/>
                </a:solidFill>
                <a:effectLst/>
                <a:latin typeface="+mn-lt"/>
                <a:ea typeface="+mn-ea"/>
                <a:cs typeface="+mn-cs"/>
              </a:rPr>
              <a:t>Increasingly, the autistic community is advocating for more research performed by scientists with autism, and for science to acknowledge and elevate the strengths of neurodivergent people as a whole. This focus on the strengths as well as challenges of people with autism is particularly relevant to the practice of working with young children with ASD and their families.</a:t>
            </a:r>
            <a:endParaRPr lang="en-US" sz="1200" b="0" i="0" kern="1200" dirty="0">
              <a:solidFill>
                <a:schemeClr val="tx1"/>
              </a:solidFill>
              <a:effectLst/>
              <a:latin typeface="+mn-lt"/>
              <a:ea typeface="+mn-ea"/>
              <a:cs typeface="+mn-cs"/>
            </a:endParaRPr>
          </a:p>
          <a:p>
            <a:endParaRPr lang="en-US" b="0" dirty="0"/>
          </a:p>
          <a:p>
            <a:r>
              <a:rPr lang="en-US" b="0" dirty="0"/>
              <a:t>The</a:t>
            </a:r>
            <a:r>
              <a:rPr lang="en-US" b="0" baseline="0" dirty="0"/>
              <a:t> identification of individual strengths is an essential part of the assessment and planning process in early intervention as a means to make sure that the unique interests and focuses of children with ASD are incorporated into every aspect of intervention and instruction – and elevating the reality that children with ASD are valued and whole members of their family and their communities. They are not broken – and early intervention providers hold the responsibility of making sure that everything they do empowers the child to make choices, to have their own unique interests, to participate with typically developing peers, and to engage in self-determination.  This does not mean ignoring the often very specific interests and preferences of the child, which we will discuss in the Intervention Models section of this Module. </a:t>
            </a:r>
          </a:p>
          <a:p>
            <a:endParaRPr lang="en-US" b="0" baseline="0" dirty="0"/>
          </a:p>
          <a:p>
            <a:r>
              <a:rPr lang="en-US" b="0" baseline="0" dirty="0"/>
              <a:t>Sources: </a:t>
            </a:r>
          </a:p>
          <a:p>
            <a:endParaRPr lang="en-US" b="1" baseline="0" dirty="0"/>
          </a:p>
          <a:p>
            <a:r>
              <a:rPr lang="en-US" sz="1200" b="0" i="0" u="none" strike="noStrike" kern="1200" dirty="0" err="1">
                <a:solidFill>
                  <a:schemeClr val="tx1"/>
                </a:solidFill>
                <a:effectLst/>
                <a:latin typeface="+mn-lt"/>
                <a:ea typeface="+mn-ea"/>
                <a:cs typeface="+mn-cs"/>
              </a:rPr>
              <a:t>Mottron</a:t>
            </a:r>
            <a:r>
              <a:rPr lang="en-US" sz="1200" b="0" i="0" u="none" strike="noStrike" kern="1200" dirty="0">
                <a:solidFill>
                  <a:schemeClr val="tx1"/>
                </a:solidFill>
                <a:effectLst/>
                <a:latin typeface="+mn-lt"/>
                <a:ea typeface="+mn-ea"/>
                <a:cs typeface="+mn-cs"/>
              </a:rPr>
              <a:t>,</a:t>
            </a:r>
            <a:r>
              <a:rPr lang="en-US" sz="1200" b="0" i="0" u="none" strike="noStrike" kern="1200" baseline="0" dirty="0">
                <a:solidFill>
                  <a:schemeClr val="tx1"/>
                </a:solidFill>
                <a:effectLst/>
                <a:latin typeface="+mn-lt"/>
                <a:ea typeface="+mn-ea"/>
                <a:cs typeface="+mn-cs"/>
              </a:rPr>
              <a:t> L., </a:t>
            </a:r>
            <a:r>
              <a:rPr lang="en-US" sz="1200" b="0" i="0" u="none" strike="noStrike" kern="1200" dirty="0">
                <a:solidFill>
                  <a:schemeClr val="tx1"/>
                </a:solidFill>
                <a:effectLst/>
                <a:latin typeface="+mn-lt"/>
                <a:ea typeface="+mn-ea"/>
                <a:cs typeface="+mn-cs"/>
              </a:rPr>
              <a:t>Dawson, M., and </a:t>
            </a:r>
            <a:r>
              <a:rPr lang="en-US" sz="1200" b="0" i="0" u="none" strike="noStrike" kern="1200" baseline="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Soulières</a:t>
            </a:r>
            <a:r>
              <a:rPr lang="en-US" sz="1200" b="0" i="0" u="none" strike="noStrike" kern="1200" dirty="0">
                <a:solidFill>
                  <a:schemeClr val="tx1"/>
                </a:solidFill>
                <a:effectLst/>
                <a:latin typeface="+mn-lt"/>
                <a:ea typeface="+mn-ea"/>
                <a:cs typeface="+mn-cs"/>
              </a:rPr>
              <a:t>, I. (2009). </a:t>
            </a:r>
            <a:r>
              <a:rPr lang="en-US" sz="1200" b="0" i="0" kern="1200" dirty="0">
                <a:solidFill>
                  <a:schemeClr val="tx1"/>
                </a:solidFill>
                <a:effectLst/>
                <a:latin typeface="+mn-lt"/>
                <a:ea typeface="+mn-ea"/>
                <a:cs typeface="+mn-cs"/>
              </a:rPr>
              <a:t>Enhanced perception in savant syndrome: patterns, structure and creativity. Philosophical Transactions of the Royal Society B, 364: 1385-1391.</a:t>
            </a:r>
          </a:p>
          <a:p>
            <a:r>
              <a:rPr lang="en-US" sz="1200" b="0" i="0" u="none" strike="noStrike" kern="1200" baseline="0" dirty="0">
                <a:solidFill>
                  <a:schemeClr val="tx1"/>
                </a:solidFill>
                <a:effectLst/>
                <a:latin typeface="+mn-lt"/>
                <a:ea typeface="+mn-ea"/>
                <a:cs typeface="+mn-cs"/>
              </a:rPr>
              <a:t>https://doi.org/10.1098/rstb.2008.03333</a:t>
            </a:r>
            <a:endParaRPr lang="en-US" sz="1200" b="0" i="0" kern="1200" baseline="0" dirty="0">
              <a:solidFill>
                <a:schemeClr val="tx1"/>
              </a:solidFill>
              <a:effectLst/>
              <a:latin typeface="+mn-lt"/>
              <a:ea typeface="+mn-ea"/>
              <a:cs typeface="+mn-cs"/>
            </a:endParaRPr>
          </a:p>
          <a:p>
            <a:endParaRPr lang="en-US"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Hu, A, Xiaoxu, G.,</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Campos, P.M., Derrington, E.</a:t>
            </a:r>
            <a:r>
              <a:rPr lang="en-US" sz="1200" b="0" i="0" kern="1200" baseline="0" dirty="0">
                <a:solidFill>
                  <a:schemeClr val="tx1"/>
                </a:solidFill>
                <a:effectLst/>
                <a:latin typeface="+mn-lt"/>
                <a:ea typeface="+mn-ea"/>
                <a:cs typeface="+mn-cs"/>
              </a:rPr>
              <a:t> et al., (2020). </a:t>
            </a:r>
            <a:r>
              <a:rPr lang="en-US" sz="1200" b="0" i="0" kern="1200" dirty="0">
                <a:solidFill>
                  <a:schemeClr val="tx1"/>
                </a:solidFill>
                <a:effectLst/>
                <a:latin typeface="+mn-lt"/>
                <a:ea typeface="+mn-ea"/>
                <a:cs typeface="+mn-cs"/>
              </a:rPr>
              <a:t>Right Temporoparietal Junction Underlies Avoidance of Moral Transgression in Autism Spectrum Disorder</a:t>
            </a:r>
          </a:p>
          <a:p>
            <a:pPr fontAlgn="base"/>
            <a:r>
              <a:rPr lang="en-US" sz="1200" b="0" i="0" kern="1200" dirty="0">
                <a:solidFill>
                  <a:schemeClr val="tx1"/>
                </a:solidFill>
                <a:effectLst/>
                <a:latin typeface="+mn-lt"/>
                <a:ea typeface="+mn-ea"/>
                <a:cs typeface="+mn-cs"/>
              </a:rPr>
              <a:t>Journal of Neuroscience 24 February 2021, 41 (8) 1699-1715; DOI: 10.1523/JNEUROSCI.1237-20.2020</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Russell, G., </a:t>
            </a:r>
            <a:r>
              <a:rPr lang="en-US" sz="1200" b="0" i="0" kern="1200" dirty="0" err="1">
                <a:solidFill>
                  <a:schemeClr val="tx1"/>
                </a:solidFill>
                <a:effectLst/>
                <a:latin typeface="+mn-lt"/>
                <a:ea typeface="+mn-ea"/>
                <a:cs typeface="+mn-cs"/>
              </a:rPr>
              <a:t>Kapp</a:t>
            </a:r>
            <a:r>
              <a:rPr lang="en-US" sz="1200" b="0" i="0" kern="1200" dirty="0">
                <a:solidFill>
                  <a:schemeClr val="tx1"/>
                </a:solidFill>
                <a:effectLst/>
                <a:latin typeface="+mn-lt"/>
                <a:ea typeface="+mn-ea"/>
                <a:cs typeface="+mn-cs"/>
              </a:rPr>
              <a:t>, S.K., Elliott, D., </a:t>
            </a:r>
            <a:r>
              <a:rPr lang="en-US" sz="1200" b="0" i="0" kern="1200" dirty="0" err="1">
                <a:solidFill>
                  <a:schemeClr val="tx1"/>
                </a:solidFill>
                <a:effectLst/>
                <a:latin typeface="+mn-lt"/>
                <a:ea typeface="+mn-ea"/>
                <a:cs typeface="+mn-cs"/>
              </a:rPr>
              <a:t>Elphick</a:t>
            </a:r>
            <a:r>
              <a:rPr lang="en-US" sz="1200" b="0" i="0" kern="1200" dirty="0">
                <a:solidFill>
                  <a:schemeClr val="tx1"/>
                </a:solidFill>
                <a:effectLst/>
                <a:latin typeface="+mn-lt"/>
                <a:ea typeface="+mn-ea"/>
                <a:cs typeface="+mn-cs"/>
              </a:rPr>
              <a:t>, C. et al. (2019). </a:t>
            </a:r>
            <a:r>
              <a:rPr lang="en-US" sz="1200" b="0" i="0" kern="1200" baseline="0" dirty="0">
                <a:solidFill>
                  <a:schemeClr val="tx1"/>
                </a:solidFill>
                <a:effectLst/>
                <a:latin typeface="+mn-lt"/>
                <a:ea typeface="+mn-ea"/>
                <a:cs typeface="+mn-cs"/>
              </a:rPr>
              <a:t>Mapping the Autistic Advantage from the Accounts of Adults Diagnosed with Autism: A Qualitative Study, </a:t>
            </a:r>
            <a:r>
              <a:rPr lang="en-US" sz="1200" b="0" i="0" kern="1200" dirty="0">
                <a:solidFill>
                  <a:schemeClr val="tx1"/>
                </a:solidFill>
                <a:effectLst/>
                <a:latin typeface="+mn-lt"/>
                <a:ea typeface="+mn-ea"/>
                <a:cs typeface="+mn-cs"/>
              </a:rPr>
              <a:t>Autism in Adulthood.124-133. </a:t>
            </a:r>
            <a:r>
              <a:rPr lang="en-US" sz="1200" b="0" i="0" u="none" strike="noStrike" kern="1200" dirty="0">
                <a:solidFill>
                  <a:schemeClr val="tx1"/>
                </a:solidFill>
                <a:effectLst/>
                <a:latin typeface="+mn-lt"/>
                <a:ea typeface="+mn-ea"/>
                <a:cs typeface="+mn-cs"/>
                <a:hlinkClick r:id="rId3"/>
              </a:rPr>
              <a:t>http://doi.org/10.1089/aut.2018.0035</a:t>
            </a:r>
            <a:endParaRPr lang="en-US" sz="1200" b="0" i="0" u="none" strike="noStrike" kern="1200" dirty="0">
              <a:solidFill>
                <a:schemeClr val="tx1"/>
              </a:solidFill>
              <a:effectLst/>
              <a:latin typeface="+mn-lt"/>
              <a:ea typeface="+mn-ea"/>
              <a:cs typeface="+mn-cs"/>
            </a:endParaRPr>
          </a:p>
          <a:p>
            <a:pPr fontAlgn="base"/>
            <a:endParaRPr lang="en-US" sz="1200" b="0" i="0" u="none" strike="noStrike" kern="1200" dirty="0">
              <a:solidFill>
                <a:schemeClr val="tx1"/>
              </a:solidFill>
              <a:effectLst/>
              <a:latin typeface="+mn-lt"/>
              <a:ea typeface="+mn-ea"/>
              <a:cs typeface="+mn-cs"/>
            </a:endParaRPr>
          </a:p>
          <a:p>
            <a:pPr fontAlgn="base"/>
            <a:r>
              <a:rPr lang="en-US" sz="1200" b="0" i="0" u="none" strike="noStrike" kern="1200" dirty="0">
                <a:solidFill>
                  <a:schemeClr val="tx1"/>
                </a:solidFill>
                <a:effectLst/>
                <a:latin typeface="+mn-lt"/>
                <a:ea typeface="+mn-ea"/>
                <a:cs typeface="+mn-cs"/>
              </a:rPr>
              <a:t>From: https://www.spectrumnews.org/features/deep-dive/finding-strengths-in-autism/</a:t>
            </a:r>
          </a:p>
          <a:p>
            <a:endParaRPr lang="en-US" b="1" dirty="0"/>
          </a:p>
        </p:txBody>
      </p:sp>
      <p:sp>
        <p:nvSpPr>
          <p:cNvPr id="4" name="Slide Number Placeholder 3"/>
          <p:cNvSpPr>
            <a:spLocks noGrp="1"/>
          </p:cNvSpPr>
          <p:nvPr>
            <p:ph type="sldNum" sz="quarter" idx="10"/>
          </p:nvPr>
        </p:nvSpPr>
        <p:spPr/>
        <p:txBody>
          <a:bodyPr/>
          <a:lstStyle/>
          <a:p>
            <a:fld id="{BDBA595B-59C9-4F96-9417-7C307BE46177}" type="slidenum">
              <a:rPr lang="en-US" smtClean="0"/>
              <a:t>12</a:t>
            </a:fld>
            <a:endParaRPr lang="en-US"/>
          </a:p>
        </p:txBody>
      </p:sp>
    </p:spTree>
    <p:extLst>
      <p:ext uri="{BB962C8B-B14F-4D97-AF65-F5344CB8AC3E}">
        <p14:creationId xmlns:p14="http://schemas.microsoft.com/office/powerpoint/2010/main" val="1221953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9880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756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0467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dirty="0"/>
              <a:t>Click to edit Master title style</a:t>
            </a:r>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4059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9318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8369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52764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35410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66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51716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5419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0352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7343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RbwRrVw-CR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ideo" Target="https://www.youtube.com/embed/JcJ3MfJNm6g"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s://resources.autismnavigator.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chrome-extension://efaidnbmnnnibpcajpcglclefindmkaj/viewer.html?pdfurl=https%3A%2F%2Fwww.autismspeaks.org%2Fsites%2Fdefault%2Ffiles%2F2018-09%2Fm-chatinterview.pdf&amp;clen=41649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babynavigator.com/" TargetMode="External"/><Relationship Id="rId5" Type="http://schemas.openxmlformats.org/officeDocument/2006/relationships/hyperlink" Target="http://www.cdc.gov/MilestoneTracker" TargetMode="External"/><Relationship Id="rId4" Type="http://schemas.openxmlformats.org/officeDocument/2006/relationships/hyperlink" Target="https://www.cdc.gov/ncbddd/actearly/index.html"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jpg"/><Relationship Id="rId4" Type="http://schemas.openxmlformats.org/officeDocument/2006/relationships/image" Target="../media/image11.gif"/><Relationship Id="rId9" Type="http://schemas.openxmlformats.org/officeDocument/2006/relationships/image" Target="../media/image16.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autismspeaks.org/autism-diagnosis-criteria-dsm-5"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autismnavigator.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resources.autismnavigator.com/asdglossary/#/section/9/initiateInteraction"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autismnavigator.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autismnavigator.com/"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autismnavigator.com/"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resources.autismnavigator.com/asdglossary/#/section/37/unevenSkill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oi.org/10.1111/cdev.13683"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doi.org/10.1177/1362361316671845"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doi.org/10.1038/nature07868" TargetMode="External"/><Relationship Id="rId2" Type="http://schemas.openxmlformats.org/officeDocument/2006/relationships/hyperlink" Target="https://doi.org/10.1542/peds.2019-3447"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doi.org/10.15585/mmwr.ss6904a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uartduncan.name/abou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doi.org/10.1089/aut.2018.0035" TargetMode="External"/><Relationship Id="rId2" Type="http://schemas.openxmlformats.org/officeDocument/2006/relationships/hyperlink" Target="https://doi.org/10.1098/rstb.2008.03333"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autismnavigator.com/what-is-autism/" TargetMode="External"/><Relationship Id="rId2" Type="http://schemas.openxmlformats.org/officeDocument/2006/relationships/hyperlink" Target="https://www.cdc.gov/ncbddd/actearly/index.html" TargetMode="External"/><Relationship Id="rId1" Type="http://schemas.openxmlformats.org/officeDocument/2006/relationships/slideLayout" Target="../slideLayouts/slideLayout2.xml"/><Relationship Id="rId4" Type="http://schemas.openxmlformats.org/officeDocument/2006/relationships/hyperlink" Target="https://www.autismspeaks.org/signs-autis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c.gov/ncbddd/autism/data.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9655"/>
            <a:ext cx="7772400" cy="1439967"/>
          </a:xfrm>
        </p:spPr>
        <p:txBody>
          <a:bodyPr>
            <a:normAutofit/>
          </a:bodyPr>
          <a:lstStyle/>
          <a:p>
            <a:r>
              <a:rPr lang="en-US" sz="4400" dirty="0">
                <a:latin typeface="+mj-lt"/>
              </a:rPr>
              <a:t>Addressing Autism in Early Intervention Practice</a:t>
            </a:r>
          </a:p>
        </p:txBody>
      </p:sp>
      <p:sp>
        <p:nvSpPr>
          <p:cNvPr id="3" name="Subtitle 2"/>
          <p:cNvSpPr>
            <a:spLocks noGrp="1"/>
          </p:cNvSpPr>
          <p:nvPr>
            <p:ph type="subTitle" idx="1"/>
          </p:nvPr>
        </p:nvSpPr>
        <p:spPr>
          <a:xfrm>
            <a:off x="823965" y="2878557"/>
            <a:ext cx="7496070" cy="1655762"/>
          </a:xfrm>
        </p:spPr>
        <p:txBody>
          <a:bodyPr>
            <a:normAutofit/>
          </a:bodyPr>
          <a:lstStyle/>
          <a:p>
            <a:pPr>
              <a:lnSpc>
                <a:spcPct val="100000"/>
              </a:lnSpc>
              <a:spcBef>
                <a:spcPts val="0"/>
              </a:spcBef>
            </a:pPr>
            <a:r>
              <a:rPr lang="en-US" sz="2800" dirty="0"/>
              <a:t>Characteristics, Etiology, Screening, and Diagnosis</a:t>
            </a:r>
          </a:p>
        </p:txBody>
      </p:sp>
    </p:spTree>
    <p:extLst>
      <p:ext uri="{BB962C8B-B14F-4D97-AF65-F5344CB8AC3E}">
        <p14:creationId xmlns:p14="http://schemas.microsoft.com/office/powerpoint/2010/main" val="120983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Associated Challenges</a:t>
            </a:r>
          </a:p>
        </p:txBody>
      </p:sp>
      <p:sp>
        <p:nvSpPr>
          <p:cNvPr id="3" name="Content Placeholder 2"/>
          <p:cNvSpPr>
            <a:spLocks noGrp="1"/>
          </p:cNvSpPr>
          <p:nvPr>
            <p:ph idx="1"/>
          </p:nvPr>
        </p:nvSpPr>
        <p:spPr>
          <a:xfrm>
            <a:off x="628650" y="1517073"/>
            <a:ext cx="7886700" cy="4395354"/>
          </a:xfrm>
        </p:spPr>
        <p:txBody>
          <a:bodyPr>
            <a:normAutofit/>
          </a:bodyPr>
          <a:lstStyle/>
          <a:p>
            <a:pPr>
              <a:lnSpc>
                <a:spcPct val="110000"/>
              </a:lnSpc>
              <a:spcBef>
                <a:spcPts val="0"/>
              </a:spcBef>
            </a:pPr>
            <a:r>
              <a:rPr lang="en-US" dirty="0"/>
              <a:t>~40% of people with ASD are preverbal/nonverbal</a:t>
            </a:r>
          </a:p>
          <a:p>
            <a:pPr>
              <a:lnSpc>
                <a:spcPct val="110000"/>
              </a:lnSpc>
              <a:spcBef>
                <a:spcPts val="0"/>
              </a:spcBef>
            </a:pPr>
            <a:r>
              <a:rPr lang="en-US" dirty="0"/>
              <a:t>Nearly half of people with ASD wander or bolt from safety</a:t>
            </a:r>
          </a:p>
          <a:p>
            <a:pPr>
              <a:lnSpc>
                <a:spcPct val="110000"/>
              </a:lnSpc>
              <a:spcBef>
                <a:spcPts val="0"/>
              </a:spcBef>
            </a:pPr>
            <a:r>
              <a:rPr lang="en-US" dirty="0"/>
              <a:t>28% of children with ASD have self-injurious behaviors like head banging, arm biting, skin scratching</a:t>
            </a:r>
          </a:p>
          <a:p>
            <a:pPr>
              <a:lnSpc>
                <a:spcPct val="110000"/>
              </a:lnSpc>
              <a:spcBef>
                <a:spcPts val="0"/>
              </a:spcBef>
            </a:pPr>
            <a:r>
              <a:rPr lang="en-US" dirty="0"/>
              <a:t>Nearly 2/3 of children with ASD between the ages of 6 and 15 have been bullied</a:t>
            </a:r>
          </a:p>
          <a:p>
            <a:pPr marL="0" indent="0">
              <a:buNone/>
            </a:pPr>
            <a:endParaRPr lang="en-US" dirty="0"/>
          </a:p>
        </p:txBody>
      </p:sp>
    </p:spTree>
    <p:extLst>
      <p:ext uri="{BB962C8B-B14F-4D97-AF65-F5344CB8AC3E}">
        <p14:creationId xmlns:p14="http://schemas.microsoft.com/office/powerpoint/2010/main" val="1961995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Associated Conditions</a:t>
            </a:r>
          </a:p>
        </p:txBody>
      </p:sp>
      <p:sp>
        <p:nvSpPr>
          <p:cNvPr id="3" name="Content Placeholder 2"/>
          <p:cNvSpPr>
            <a:spLocks noGrp="1"/>
          </p:cNvSpPr>
          <p:nvPr>
            <p:ph idx="1"/>
          </p:nvPr>
        </p:nvSpPr>
        <p:spPr>
          <a:xfrm>
            <a:off x="628650" y="1478284"/>
            <a:ext cx="7886700" cy="4688631"/>
          </a:xfrm>
        </p:spPr>
        <p:txBody>
          <a:bodyPr>
            <a:normAutofit/>
          </a:bodyPr>
          <a:lstStyle/>
          <a:p>
            <a:pPr marL="0" indent="0">
              <a:lnSpc>
                <a:spcPct val="110000"/>
              </a:lnSpc>
              <a:spcBef>
                <a:spcPts val="0"/>
              </a:spcBef>
              <a:buNone/>
            </a:pPr>
            <a:r>
              <a:rPr lang="en-US" dirty="0"/>
              <a:t>Children with ASD are more likely to:</a:t>
            </a:r>
          </a:p>
          <a:p>
            <a:pPr lvl="1">
              <a:lnSpc>
                <a:spcPct val="110000"/>
              </a:lnSpc>
              <a:spcBef>
                <a:spcPts val="0"/>
              </a:spcBef>
            </a:pPr>
            <a:r>
              <a:rPr lang="en-US" sz="2800" dirty="0"/>
              <a:t>Also have Attention Deficit Hyperactivity Disorder (ADHD) </a:t>
            </a:r>
          </a:p>
          <a:p>
            <a:pPr lvl="1">
              <a:lnSpc>
                <a:spcPct val="110000"/>
              </a:lnSpc>
              <a:spcBef>
                <a:spcPts val="0"/>
              </a:spcBef>
            </a:pPr>
            <a:r>
              <a:rPr lang="en-US" sz="2800" dirty="0"/>
              <a:t>Be affected by anxiety disorders and depression</a:t>
            </a:r>
          </a:p>
          <a:p>
            <a:pPr lvl="1">
              <a:lnSpc>
                <a:spcPct val="110000"/>
              </a:lnSpc>
              <a:spcBef>
                <a:spcPts val="0"/>
              </a:spcBef>
            </a:pPr>
            <a:r>
              <a:rPr lang="en-US" sz="2800" dirty="0"/>
              <a:t>Have chronic gastrointestinal disorders</a:t>
            </a:r>
          </a:p>
          <a:p>
            <a:pPr lvl="1">
              <a:lnSpc>
                <a:spcPct val="110000"/>
              </a:lnSpc>
              <a:spcBef>
                <a:spcPts val="0"/>
              </a:spcBef>
            </a:pPr>
            <a:r>
              <a:rPr lang="en-US" sz="2800" dirty="0"/>
              <a:t>Have chronic sleep problems</a:t>
            </a:r>
          </a:p>
          <a:p>
            <a:pPr lvl="1">
              <a:lnSpc>
                <a:spcPct val="110000"/>
              </a:lnSpc>
              <a:spcBef>
                <a:spcPts val="0"/>
              </a:spcBef>
            </a:pPr>
            <a:r>
              <a:rPr lang="en-US" sz="2800" dirty="0"/>
              <a:t>Have epilepsy</a:t>
            </a:r>
          </a:p>
          <a:p>
            <a:pPr marL="0" indent="0">
              <a:lnSpc>
                <a:spcPct val="110000"/>
              </a:lnSpc>
              <a:spcBef>
                <a:spcPts val="0"/>
              </a:spcBef>
              <a:buNone/>
            </a:pPr>
            <a:endParaRPr lang="en-US" dirty="0"/>
          </a:p>
          <a:p>
            <a:pPr>
              <a:lnSpc>
                <a:spcPct val="110000"/>
              </a:lnSpc>
              <a:spcBef>
                <a:spcPts val="0"/>
              </a:spcBef>
            </a:pPr>
            <a:endParaRPr lang="en-US" dirty="0"/>
          </a:p>
          <a:p>
            <a:pPr>
              <a:lnSpc>
                <a:spcPct val="110000"/>
              </a:lnSpc>
              <a:spcBef>
                <a:spcPts val="0"/>
              </a:spcBef>
            </a:pPr>
            <a:endParaRPr lang="en-US" dirty="0"/>
          </a:p>
        </p:txBody>
      </p:sp>
    </p:spTree>
    <p:extLst>
      <p:ext uri="{BB962C8B-B14F-4D97-AF65-F5344CB8AC3E}">
        <p14:creationId xmlns:p14="http://schemas.microsoft.com/office/powerpoint/2010/main" val="49511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725"/>
            <a:ext cx="7886700" cy="1122030"/>
          </a:xfrm>
        </p:spPr>
        <p:txBody>
          <a:bodyPr>
            <a:normAutofit/>
          </a:bodyPr>
          <a:lstStyle/>
          <a:p>
            <a:pPr algn="ctr"/>
            <a:r>
              <a:rPr lang="en-US" dirty="0">
                <a:latin typeface="+mj-lt"/>
              </a:rPr>
              <a:t>Associated Strengths</a:t>
            </a:r>
          </a:p>
        </p:txBody>
      </p:sp>
      <p:sp>
        <p:nvSpPr>
          <p:cNvPr id="3" name="Content Placeholder 2"/>
          <p:cNvSpPr>
            <a:spLocks noGrp="1"/>
          </p:cNvSpPr>
          <p:nvPr>
            <p:ph idx="1"/>
          </p:nvPr>
        </p:nvSpPr>
        <p:spPr>
          <a:xfrm>
            <a:off x="296426" y="1075173"/>
            <a:ext cx="8551148" cy="5014128"/>
          </a:xfrm>
        </p:spPr>
        <p:txBody>
          <a:bodyPr>
            <a:noAutofit/>
          </a:bodyPr>
          <a:lstStyle/>
          <a:p>
            <a:pPr>
              <a:lnSpc>
                <a:spcPct val="100000"/>
              </a:lnSpc>
              <a:spcBef>
                <a:spcPts val="0"/>
              </a:spcBef>
            </a:pPr>
            <a:r>
              <a:rPr lang="en-US" sz="2500" dirty="0"/>
              <a:t>Children of all abilities have strengths!</a:t>
            </a:r>
          </a:p>
          <a:p>
            <a:pPr>
              <a:lnSpc>
                <a:spcPct val="100000"/>
              </a:lnSpc>
              <a:spcBef>
                <a:spcPts val="0"/>
              </a:spcBef>
            </a:pPr>
            <a:r>
              <a:rPr lang="en-US" sz="2500" dirty="0"/>
              <a:t>Strengths not necessarily dependent on verbal ability, IQ scores, social skills </a:t>
            </a:r>
          </a:p>
          <a:p>
            <a:pPr>
              <a:lnSpc>
                <a:spcPct val="100000"/>
              </a:lnSpc>
              <a:spcBef>
                <a:spcPts val="0"/>
              </a:spcBef>
            </a:pPr>
            <a:r>
              <a:rPr lang="en-US" sz="2500" dirty="0"/>
              <a:t>Among a wide range of individual strengths, some people with ASD may also have enhanced visual and auditory perception and pattern detection abilities </a:t>
            </a:r>
            <a:r>
              <a:rPr lang="en-US" sz="2500" i="1" dirty="0"/>
              <a:t>(e.g., Mottron et al., 2009)</a:t>
            </a:r>
          </a:p>
          <a:p>
            <a:pPr>
              <a:lnSpc>
                <a:spcPct val="100000"/>
              </a:lnSpc>
              <a:spcBef>
                <a:spcPts val="0"/>
              </a:spcBef>
            </a:pPr>
            <a:r>
              <a:rPr lang="en-US" sz="2500" dirty="0"/>
              <a:t>Adults with ASD have reported increased ability to focus, attend to detail, remember facts, experiences or conversations </a:t>
            </a:r>
            <a:r>
              <a:rPr lang="en-US" sz="2500" i="1" dirty="0"/>
              <a:t>(e.g., Russell et al., 2019)</a:t>
            </a:r>
          </a:p>
          <a:p>
            <a:pPr>
              <a:lnSpc>
                <a:spcPct val="100000"/>
              </a:lnSpc>
              <a:spcBef>
                <a:spcPts val="0"/>
              </a:spcBef>
            </a:pPr>
            <a:r>
              <a:rPr lang="en-US" sz="2500" dirty="0"/>
              <a:t>Other shared strengths have yet to be fully researched – for example: increased likelihood of engagement in moral decision-making/honesty </a:t>
            </a:r>
            <a:r>
              <a:rPr lang="en-US" sz="2500" i="1" dirty="0"/>
              <a:t>(e.g., Hu et al., 2020)</a:t>
            </a:r>
            <a:r>
              <a:rPr lang="en-US" sz="2500" dirty="0"/>
              <a:t>, reliability, loyalty.</a:t>
            </a:r>
          </a:p>
        </p:txBody>
      </p:sp>
    </p:spTree>
    <p:extLst>
      <p:ext uri="{BB962C8B-B14F-4D97-AF65-F5344CB8AC3E}">
        <p14:creationId xmlns:p14="http://schemas.microsoft.com/office/powerpoint/2010/main" val="3093787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Video Activity</a:t>
            </a:r>
          </a:p>
        </p:txBody>
      </p:sp>
      <p:sp>
        <p:nvSpPr>
          <p:cNvPr id="3" name="Content Placeholder 2"/>
          <p:cNvSpPr>
            <a:spLocks noGrp="1"/>
          </p:cNvSpPr>
          <p:nvPr>
            <p:ph idx="1"/>
          </p:nvPr>
        </p:nvSpPr>
        <p:spPr/>
        <p:txBody>
          <a:bodyPr/>
          <a:lstStyle/>
          <a:p>
            <a:pPr>
              <a:lnSpc>
                <a:spcPct val="100000"/>
              </a:lnSpc>
              <a:spcBef>
                <a:spcPts val="0"/>
              </a:spcBef>
            </a:pPr>
            <a:r>
              <a:rPr lang="en-US" dirty="0"/>
              <a:t>Watch this video: </a:t>
            </a:r>
            <a:r>
              <a:rPr lang="en-US" dirty="0">
                <a:hlinkClick r:id="rId3"/>
              </a:rPr>
              <a:t>Amazing Things Happen </a:t>
            </a:r>
            <a:r>
              <a:rPr lang="en-US" dirty="0"/>
              <a:t> </a:t>
            </a:r>
            <a:r>
              <a:rPr lang="en-US" i="1" dirty="0"/>
              <a:t>(4 min)</a:t>
            </a:r>
          </a:p>
          <a:p>
            <a:pPr>
              <a:lnSpc>
                <a:spcPct val="100000"/>
              </a:lnSpc>
              <a:spcBef>
                <a:spcPts val="0"/>
              </a:spcBef>
            </a:pPr>
            <a:r>
              <a:rPr lang="en-US" dirty="0"/>
              <a:t>Identify one way this video supported your understanding of autism</a:t>
            </a:r>
          </a:p>
          <a:p>
            <a:pPr>
              <a:lnSpc>
                <a:spcPct val="100000"/>
              </a:lnSpc>
              <a:spcBef>
                <a:spcPts val="0"/>
              </a:spcBef>
            </a:pPr>
            <a:r>
              <a:rPr lang="en-US" dirty="0"/>
              <a:t>Identify one way this perspective informs your approach to serving young children with autism and their families  </a:t>
            </a:r>
          </a:p>
          <a:p>
            <a:pPr marL="0" indent="0">
              <a:lnSpc>
                <a:spcPct val="100000"/>
              </a:lnSpc>
              <a:spcBef>
                <a:spcPts val="0"/>
              </a:spcBef>
              <a:buNone/>
            </a:pPr>
            <a:endParaRPr lang="en-US" dirty="0"/>
          </a:p>
        </p:txBody>
      </p:sp>
    </p:spTree>
    <p:extLst>
      <p:ext uri="{BB962C8B-B14F-4D97-AF65-F5344CB8AC3E}">
        <p14:creationId xmlns:p14="http://schemas.microsoft.com/office/powerpoint/2010/main" val="1300543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ASD: A Complex Etiology</a:t>
            </a:r>
          </a:p>
        </p:txBody>
      </p:sp>
      <p:sp>
        <p:nvSpPr>
          <p:cNvPr id="3" name="Content Placeholder 2"/>
          <p:cNvSpPr>
            <a:spLocks noGrp="1"/>
          </p:cNvSpPr>
          <p:nvPr>
            <p:ph idx="1"/>
          </p:nvPr>
        </p:nvSpPr>
        <p:spPr>
          <a:xfrm>
            <a:off x="391887" y="1690689"/>
            <a:ext cx="8219550" cy="4858802"/>
          </a:xfrm>
        </p:spPr>
        <p:txBody>
          <a:bodyPr>
            <a:normAutofit/>
          </a:bodyPr>
          <a:lstStyle/>
          <a:p>
            <a:pPr indent="-457200">
              <a:lnSpc>
                <a:spcPct val="110000"/>
              </a:lnSpc>
              <a:spcBef>
                <a:spcPts val="0"/>
              </a:spcBef>
            </a:pPr>
            <a:r>
              <a:rPr lang="en-US" dirty="0"/>
              <a:t>Not caused by vaccines! </a:t>
            </a:r>
            <a:r>
              <a:rPr lang="en-US" i="1" dirty="0"/>
              <a:t>(Anders et al., 2019)</a:t>
            </a:r>
          </a:p>
          <a:p>
            <a:pPr indent="-457200">
              <a:lnSpc>
                <a:spcPct val="110000"/>
              </a:lnSpc>
              <a:spcBef>
                <a:spcPts val="0"/>
              </a:spcBef>
            </a:pPr>
            <a:r>
              <a:rPr lang="en-US" dirty="0"/>
              <a:t>Genetically mediated</a:t>
            </a:r>
          </a:p>
          <a:p>
            <a:pPr indent="-457200">
              <a:lnSpc>
                <a:spcPct val="110000"/>
              </a:lnSpc>
              <a:spcBef>
                <a:spcPts val="0"/>
              </a:spcBef>
            </a:pPr>
            <a:r>
              <a:rPr lang="en-US" dirty="0"/>
              <a:t>Influenced by environmental factors</a:t>
            </a:r>
          </a:p>
          <a:p>
            <a:pPr indent="-457200">
              <a:lnSpc>
                <a:spcPct val="110000"/>
              </a:lnSpc>
              <a:spcBef>
                <a:spcPts val="0"/>
              </a:spcBef>
            </a:pPr>
            <a:r>
              <a:rPr lang="en-US" dirty="0"/>
              <a:t>Involving both genetic and environmental factors, ASD is a consequence of cascading developmental events from the beginning of life, beginning with decreased attention to faces and social stimuli</a:t>
            </a:r>
          </a:p>
          <a:p>
            <a:pPr indent="-457200">
              <a:lnSpc>
                <a:spcPct val="110000"/>
              </a:lnSpc>
              <a:spcBef>
                <a:spcPts val="0"/>
              </a:spcBef>
            </a:pPr>
            <a:endParaRPr lang="en-US" dirty="0"/>
          </a:p>
        </p:txBody>
      </p:sp>
    </p:spTree>
    <p:extLst>
      <p:ext uri="{BB962C8B-B14F-4D97-AF65-F5344CB8AC3E}">
        <p14:creationId xmlns:p14="http://schemas.microsoft.com/office/powerpoint/2010/main" val="2160879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Identification of ASD</a:t>
            </a:r>
          </a:p>
        </p:txBody>
      </p:sp>
      <p:sp>
        <p:nvSpPr>
          <p:cNvPr id="3" name="Content Placeholder 2"/>
          <p:cNvSpPr>
            <a:spLocks noGrp="1"/>
          </p:cNvSpPr>
          <p:nvPr>
            <p:ph idx="1"/>
          </p:nvPr>
        </p:nvSpPr>
        <p:spPr>
          <a:xfrm>
            <a:off x="628650" y="1690689"/>
            <a:ext cx="7886700" cy="4486274"/>
          </a:xfrm>
        </p:spPr>
        <p:txBody>
          <a:bodyPr>
            <a:normAutofit/>
          </a:bodyPr>
          <a:lstStyle/>
          <a:p>
            <a:pPr>
              <a:lnSpc>
                <a:spcPct val="100000"/>
              </a:lnSpc>
              <a:spcBef>
                <a:spcPts val="0"/>
              </a:spcBef>
            </a:pPr>
            <a:r>
              <a:rPr lang="en-US" dirty="0"/>
              <a:t>Diagnosis now possible in the first year of life </a:t>
            </a:r>
          </a:p>
          <a:p>
            <a:pPr>
              <a:lnSpc>
                <a:spcPct val="100000"/>
              </a:lnSpc>
              <a:spcBef>
                <a:spcPts val="0"/>
              </a:spcBef>
            </a:pPr>
            <a:r>
              <a:rPr lang="en-US" dirty="0"/>
              <a:t>Three patterns of onset</a:t>
            </a:r>
          </a:p>
          <a:p>
            <a:pPr lvl="1">
              <a:lnSpc>
                <a:spcPct val="100000"/>
              </a:lnSpc>
              <a:spcBef>
                <a:spcPts val="0"/>
              </a:spcBef>
            </a:pPr>
            <a:r>
              <a:rPr lang="en-US" dirty="0"/>
              <a:t>Evident from birth</a:t>
            </a:r>
          </a:p>
          <a:p>
            <a:pPr lvl="1">
              <a:lnSpc>
                <a:spcPct val="100000"/>
              </a:lnSpc>
              <a:spcBef>
                <a:spcPts val="0"/>
              </a:spcBef>
            </a:pPr>
            <a:r>
              <a:rPr lang="en-US" dirty="0"/>
              <a:t>Regression pattern</a:t>
            </a:r>
          </a:p>
          <a:p>
            <a:pPr lvl="1">
              <a:lnSpc>
                <a:spcPct val="100000"/>
              </a:lnSpc>
              <a:spcBef>
                <a:spcPts val="0"/>
              </a:spcBef>
            </a:pPr>
            <a:r>
              <a:rPr lang="en-US" dirty="0"/>
              <a:t>Plateau</a:t>
            </a:r>
          </a:p>
          <a:p>
            <a:pPr marL="457200" lvl="1" indent="0">
              <a:lnSpc>
                <a:spcPct val="100000"/>
              </a:lnSpc>
              <a:spcBef>
                <a:spcPts val="0"/>
              </a:spcBef>
              <a:buNone/>
            </a:pPr>
            <a:endParaRPr lang="en-US" sz="2000" dirty="0"/>
          </a:p>
          <a:p>
            <a:pPr marL="457200" lvl="1" indent="0">
              <a:lnSpc>
                <a:spcPct val="100000"/>
              </a:lnSpc>
              <a:spcBef>
                <a:spcPts val="0"/>
              </a:spcBef>
              <a:buNone/>
            </a:pPr>
            <a:r>
              <a:rPr lang="en-US" sz="1600" dirty="0"/>
              <a:t>		       (</a:t>
            </a:r>
            <a:r>
              <a:rPr lang="en-US" sz="2000" i="1" dirty="0" err="1"/>
              <a:t>Klin</a:t>
            </a:r>
            <a:r>
              <a:rPr lang="en-US" sz="2000" i="1" dirty="0"/>
              <a:t>, Lin, Gorrindo et al., 2009; Ozonoff &amp; </a:t>
            </a:r>
            <a:r>
              <a:rPr lang="en-US" sz="2000" i="1" dirty="0" err="1"/>
              <a:t>Iosif</a:t>
            </a:r>
            <a:r>
              <a:rPr lang="en-US" sz="2000" i="1" dirty="0"/>
              <a:t>., 2019)</a:t>
            </a:r>
          </a:p>
          <a:p>
            <a:pPr marL="457200" lvl="1" indent="0">
              <a:lnSpc>
                <a:spcPct val="100000"/>
              </a:lnSpc>
              <a:spcBef>
                <a:spcPts val="0"/>
              </a:spcBef>
              <a:buNone/>
            </a:pPr>
            <a:endParaRPr lang="en-US" sz="2000" dirty="0"/>
          </a:p>
          <a:p>
            <a:pPr marL="457200" lvl="1" indent="0">
              <a:lnSpc>
                <a:spcPct val="100000"/>
              </a:lnSpc>
              <a:spcBef>
                <a:spcPts val="0"/>
              </a:spcBef>
              <a:buNone/>
            </a:pPr>
            <a:endParaRPr lang="en-US" sz="2000" dirty="0"/>
          </a:p>
        </p:txBody>
      </p:sp>
    </p:spTree>
    <p:extLst>
      <p:ext uri="{BB962C8B-B14F-4D97-AF65-F5344CB8AC3E}">
        <p14:creationId xmlns:p14="http://schemas.microsoft.com/office/powerpoint/2010/main" val="753377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Causes and Risk Factors</a:t>
            </a:r>
          </a:p>
        </p:txBody>
      </p:sp>
      <p:sp>
        <p:nvSpPr>
          <p:cNvPr id="3" name="Content Placeholder 2"/>
          <p:cNvSpPr>
            <a:spLocks noGrp="1"/>
          </p:cNvSpPr>
          <p:nvPr>
            <p:ph idx="1"/>
          </p:nvPr>
        </p:nvSpPr>
        <p:spPr>
          <a:xfrm>
            <a:off x="713433" y="1526281"/>
            <a:ext cx="7566409" cy="4775675"/>
          </a:xfrm>
        </p:spPr>
        <p:txBody>
          <a:bodyPr>
            <a:normAutofit/>
          </a:bodyPr>
          <a:lstStyle/>
          <a:p>
            <a:pPr>
              <a:lnSpc>
                <a:spcPct val="100000"/>
              </a:lnSpc>
              <a:spcBef>
                <a:spcPts val="0"/>
              </a:spcBef>
            </a:pPr>
            <a:r>
              <a:rPr lang="en-US" dirty="0"/>
              <a:t>Children with a sibling with ASD are at higher risk</a:t>
            </a:r>
          </a:p>
          <a:p>
            <a:pPr>
              <a:lnSpc>
                <a:spcPct val="100000"/>
              </a:lnSpc>
              <a:spcBef>
                <a:spcPts val="0"/>
              </a:spcBef>
            </a:pPr>
            <a:r>
              <a:rPr lang="en-US" dirty="0"/>
              <a:t>Certain genetic conditions are associated with ASD like fragile x syndrome or tuberous sclerosis</a:t>
            </a:r>
          </a:p>
          <a:p>
            <a:pPr>
              <a:lnSpc>
                <a:spcPct val="100000"/>
              </a:lnSpc>
              <a:spcBef>
                <a:spcPts val="0"/>
              </a:spcBef>
            </a:pPr>
            <a:r>
              <a:rPr lang="en-US" dirty="0"/>
              <a:t>Emerging evidence suggest that a critical period for the development of ASD occurs in the period just before, during, and immediately after birth</a:t>
            </a:r>
          </a:p>
          <a:p>
            <a:pPr>
              <a:lnSpc>
                <a:spcPct val="100000"/>
              </a:lnSpc>
              <a:spcBef>
                <a:spcPts val="0"/>
              </a:spcBef>
            </a:pPr>
            <a:r>
              <a:rPr lang="en-US" dirty="0"/>
              <a:t>Children born to older parents are also at greater risk</a:t>
            </a:r>
          </a:p>
          <a:p>
            <a:pPr>
              <a:lnSpc>
                <a:spcPct val="100000"/>
              </a:lnSpc>
              <a:spcBef>
                <a:spcPts val="0"/>
              </a:spcBef>
            </a:pPr>
            <a:endParaRPr lang="en-US" dirty="0"/>
          </a:p>
        </p:txBody>
      </p:sp>
    </p:spTree>
    <p:extLst>
      <p:ext uri="{BB962C8B-B14F-4D97-AF65-F5344CB8AC3E}">
        <p14:creationId xmlns:p14="http://schemas.microsoft.com/office/powerpoint/2010/main" val="1880200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11498"/>
          </a:xfrm>
        </p:spPr>
        <p:txBody>
          <a:bodyPr>
            <a:normAutofit/>
          </a:bodyPr>
          <a:lstStyle/>
          <a:p>
            <a:pPr algn="ctr"/>
            <a:r>
              <a:rPr lang="en-US" dirty="0">
                <a:latin typeface="+mj-lt"/>
              </a:rPr>
              <a:t>Identification of ASD</a:t>
            </a:r>
          </a:p>
        </p:txBody>
      </p:sp>
      <p:sp>
        <p:nvSpPr>
          <p:cNvPr id="3" name="Content Placeholder 2"/>
          <p:cNvSpPr>
            <a:spLocks noGrp="1"/>
          </p:cNvSpPr>
          <p:nvPr>
            <p:ph idx="1"/>
          </p:nvPr>
        </p:nvSpPr>
        <p:spPr>
          <a:xfrm>
            <a:off x="628650" y="1513708"/>
            <a:ext cx="7886700" cy="4429891"/>
          </a:xfrm>
        </p:spPr>
        <p:txBody>
          <a:bodyPr>
            <a:normAutofit/>
          </a:bodyPr>
          <a:lstStyle/>
          <a:p>
            <a:pPr>
              <a:lnSpc>
                <a:spcPct val="110000"/>
              </a:lnSpc>
            </a:pPr>
            <a:r>
              <a:rPr lang="en-US" dirty="0"/>
              <a:t>Parents are sensitive observers and can provide accurate reports about emerging/regressing patterns of development in the first years of life </a:t>
            </a:r>
            <a:r>
              <a:rPr lang="en-US" i="1" dirty="0"/>
              <a:t>(e.g., Ozonoff et al., 2018b) </a:t>
            </a:r>
          </a:p>
          <a:p>
            <a:pPr>
              <a:lnSpc>
                <a:spcPct val="110000"/>
              </a:lnSpc>
            </a:pPr>
            <a:r>
              <a:rPr lang="en-US" dirty="0"/>
              <a:t>Average age of diagnosis is still just over 4 years of age </a:t>
            </a:r>
            <a:r>
              <a:rPr lang="en-US" i="1" dirty="0"/>
              <a:t>(Baio et al., 2018)</a:t>
            </a:r>
          </a:p>
          <a:p>
            <a:pPr lvl="1">
              <a:lnSpc>
                <a:spcPct val="110000"/>
              </a:lnSpc>
            </a:pPr>
            <a:r>
              <a:rPr lang="en-US" sz="2800" dirty="0"/>
              <a:t>Children from low-income families are diagnosed even later </a:t>
            </a:r>
            <a:r>
              <a:rPr lang="en-US" sz="2800" i="1" dirty="0"/>
              <a:t>(Christensen et al., 2016)</a:t>
            </a:r>
          </a:p>
          <a:p>
            <a:pPr>
              <a:lnSpc>
                <a:spcPct val="110000"/>
              </a:lnSpc>
            </a:pPr>
            <a:endParaRPr lang="en-US" dirty="0"/>
          </a:p>
        </p:txBody>
      </p:sp>
    </p:spTree>
    <p:extLst>
      <p:ext uri="{BB962C8B-B14F-4D97-AF65-F5344CB8AC3E}">
        <p14:creationId xmlns:p14="http://schemas.microsoft.com/office/powerpoint/2010/main" val="1131660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Activity – Ami Klin Ted Talk</a:t>
            </a:r>
          </a:p>
        </p:txBody>
      </p:sp>
      <p:sp>
        <p:nvSpPr>
          <p:cNvPr id="3" name="Content Placeholder 2"/>
          <p:cNvSpPr>
            <a:spLocks noGrp="1"/>
          </p:cNvSpPr>
          <p:nvPr>
            <p:ph idx="1"/>
          </p:nvPr>
        </p:nvSpPr>
        <p:spPr>
          <a:xfrm>
            <a:off x="628650" y="1531917"/>
            <a:ext cx="7731579" cy="4645046"/>
          </a:xfrm>
        </p:spPr>
        <p:txBody>
          <a:bodyPr>
            <a:normAutofit/>
          </a:bodyPr>
          <a:lstStyle/>
          <a:p>
            <a:pPr>
              <a:lnSpc>
                <a:spcPct val="100000"/>
              </a:lnSpc>
              <a:spcBef>
                <a:spcPts val="0"/>
              </a:spcBef>
            </a:pPr>
            <a:r>
              <a:rPr lang="en-US" dirty="0"/>
              <a:t>Watch this video of Dr. Ami Klin talking about autism</a:t>
            </a:r>
          </a:p>
          <a:p>
            <a:pPr>
              <a:lnSpc>
                <a:spcPct val="100000"/>
              </a:lnSpc>
              <a:spcBef>
                <a:spcPts val="0"/>
              </a:spcBef>
            </a:pPr>
            <a:r>
              <a:rPr lang="en-US" dirty="0"/>
              <a:t>Why does he say early diagnosis is so important?</a:t>
            </a:r>
          </a:p>
          <a:p>
            <a:pPr>
              <a:lnSpc>
                <a:spcPct val="100000"/>
              </a:lnSpc>
              <a:spcBef>
                <a:spcPts val="0"/>
              </a:spcBef>
            </a:pPr>
            <a:r>
              <a:rPr lang="en-US" dirty="0"/>
              <a:t>What does he mean when he says, “autism creates itself”?</a:t>
            </a:r>
          </a:p>
          <a:p>
            <a:pPr>
              <a:lnSpc>
                <a:spcPct val="100000"/>
              </a:lnSpc>
              <a:spcBef>
                <a:spcPts val="0"/>
              </a:spcBef>
            </a:pPr>
            <a:r>
              <a:rPr lang="en-US" dirty="0"/>
              <a:t>How does his message about the importance of identification in the first years of life inform your professional practice?</a:t>
            </a:r>
          </a:p>
        </p:txBody>
      </p:sp>
    </p:spTree>
    <p:extLst>
      <p:ext uri="{BB962C8B-B14F-4D97-AF65-F5344CB8AC3E}">
        <p14:creationId xmlns:p14="http://schemas.microsoft.com/office/powerpoint/2010/main" val="752574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Ami Klin Video</a:t>
            </a:r>
          </a:p>
        </p:txBody>
      </p:sp>
      <p:pic>
        <p:nvPicPr>
          <p:cNvPr id="4" name="JcJ3MfJNm6g" descr="Man standing on stage wearing brown pants, tan suit jacket holding a piece of paper pointing into an audience of spectators."/>
          <p:cNvPicPr>
            <a:picLocks noGrp="1" noRot="1" noChangeAspect="1"/>
          </p:cNvPicPr>
          <p:nvPr>
            <p:ph idx="1"/>
            <a:videoFile r:link="rId1"/>
          </p:nvPr>
        </p:nvPicPr>
        <p:blipFill>
          <a:blip r:embed="rId4"/>
          <a:stretch>
            <a:fillRect/>
          </a:stretch>
        </p:blipFill>
        <p:spPr>
          <a:xfrm>
            <a:off x="2286000" y="2709863"/>
            <a:ext cx="4572000" cy="2582862"/>
          </a:xfrm>
          <a:prstGeom prst="rect">
            <a:avLst/>
          </a:prstGeom>
        </p:spPr>
      </p:pic>
    </p:spTree>
    <p:extLst>
      <p:ext uri="{BB962C8B-B14F-4D97-AF65-F5344CB8AC3E}">
        <p14:creationId xmlns:p14="http://schemas.microsoft.com/office/powerpoint/2010/main" val="239255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4379-06F2-4845-939F-43CFF55718D4}"/>
              </a:ext>
            </a:extLst>
          </p:cNvPr>
          <p:cNvSpPr>
            <a:spLocks noGrp="1"/>
          </p:cNvSpPr>
          <p:nvPr>
            <p:ph type="title"/>
          </p:nvPr>
        </p:nvSpPr>
        <p:spPr>
          <a:xfrm>
            <a:off x="231111" y="236627"/>
            <a:ext cx="8661679" cy="969175"/>
          </a:xfrm>
        </p:spPr>
        <p:txBody>
          <a:bodyPr>
            <a:noAutofit/>
          </a:bodyPr>
          <a:lstStyle/>
          <a:p>
            <a:pPr algn="ctr"/>
            <a:r>
              <a:rPr lang="en-US" dirty="0">
                <a:latin typeface="+mj-lt"/>
              </a:rPr>
              <a:t>Autism Modules 1 and 2: Introduction</a:t>
            </a:r>
          </a:p>
        </p:txBody>
      </p:sp>
      <p:sp>
        <p:nvSpPr>
          <p:cNvPr id="3" name="Content Placeholder 2">
            <a:extLst>
              <a:ext uri="{FF2B5EF4-FFF2-40B4-BE49-F238E27FC236}">
                <a16:creationId xmlns:a16="http://schemas.microsoft.com/office/drawing/2014/main" id="{1614BA8A-80C1-C040-A990-9D01CC5CA30E}"/>
              </a:ext>
            </a:extLst>
          </p:cNvPr>
          <p:cNvSpPr>
            <a:spLocks noGrp="1"/>
          </p:cNvSpPr>
          <p:nvPr>
            <p:ph idx="1"/>
          </p:nvPr>
        </p:nvSpPr>
        <p:spPr>
          <a:xfrm>
            <a:off x="462224" y="1286189"/>
            <a:ext cx="8360228" cy="5298760"/>
          </a:xfrm>
        </p:spPr>
        <p:txBody>
          <a:bodyPr>
            <a:noAutofit/>
          </a:bodyPr>
          <a:lstStyle/>
          <a:p>
            <a:pPr>
              <a:lnSpc>
                <a:spcPct val="100000"/>
              </a:lnSpc>
              <a:spcBef>
                <a:spcPts val="0"/>
              </a:spcBef>
            </a:pPr>
            <a:r>
              <a:rPr lang="en-US" sz="2600" dirty="0"/>
              <a:t>This resource, consisting of 2 modules, is designed to provide EI/ECSE professionals with a functional understanding of autism spectrum disorder (ASD) in young children, how to support early identification, diagnosis, and referral to services, and to review effective, evidence-based interventions designed for use with this population.</a:t>
            </a:r>
          </a:p>
          <a:p>
            <a:pPr>
              <a:lnSpc>
                <a:spcPct val="110000"/>
              </a:lnSpc>
              <a:spcBef>
                <a:spcPts val="600"/>
              </a:spcBef>
            </a:pPr>
            <a:r>
              <a:rPr lang="en-US" sz="2600" dirty="0"/>
              <a:t>Before you get started with this module, please create a sign-in name and password at Autism Navigator Resources: </a:t>
            </a:r>
            <a:r>
              <a:rPr lang="en-US" sz="2600" u="sng" dirty="0">
                <a:hlinkClick r:id="rId2"/>
              </a:rPr>
              <a:t>https://resources.autismnavigator.com/</a:t>
            </a:r>
            <a:r>
              <a:rPr lang="en-US" sz="2600" dirty="0"/>
              <a:t>. After you sign in, you will have access to each of the video activities you will complete over the course of the Module.</a:t>
            </a:r>
          </a:p>
          <a:p>
            <a:pPr>
              <a:lnSpc>
                <a:spcPct val="110000"/>
              </a:lnSpc>
              <a:spcBef>
                <a:spcPts val="600"/>
              </a:spcBef>
            </a:pPr>
            <a:endParaRPr lang="en-US" sz="2400" dirty="0"/>
          </a:p>
        </p:txBody>
      </p:sp>
    </p:spTree>
    <p:extLst>
      <p:ext uri="{BB962C8B-B14F-4D97-AF65-F5344CB8AC3E}">
        <p14:creationId xmlns:p14="http://schemas.microsoft.com/office/powerpoint/2010/main" val="3869084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FC6A6-0F39-6D42-B9DA-3FE69EDBE464}"/>
              </a:ext>
            </a:extLst>
          </p:cNvPr>
          <p:cNvSpPr>
            <a:spLocks noGrp="1"/>
          </p:cNvSpPr>
          <p:nvPr>
            <p:ph type="title"/>
          </p:nvPr>
        </p:nvSpPr>
        <p:spPr/>
        <p:txBody>
          <a:bodyPr>
            <a:normAutofit/>
          </a:bodyPr>
          <a:lstStyle/>
          <a:p>
            <a:pPr algn="ctr"/>
            <a:r>
              <a:rPr lang="en-US" dirty="0">
                <a:latin typeface="+mj-lt"/>
              </a:rPr>
              <a:t>Early Intervention is Effective</a:t>
            </a:r>
          </a:p>
        </p:txBody>
      </p:sp>
      <p:sp>
        <p:nvSpPr>
          <p:cNvPr id="3" name="Content Placeholder 2">
            <a:extLst>
              <a:ext uri="{FF2B5EF4-FFF2-40B4-BE49-F238E27FC236}">
                <a16:creationId xmlns:a16="http://schemas.microsoft.com/office/drawing/2014/main" id="{1BAB635A-93F3-7D41-97B4-7848CD3A7E07}"/>
              </a:ext>
            </a:extLst>
          </p:cNvPr>
          <p:cNvSpPr>
            <a:spLocks noGrp="1"/>
          </p:cNvSpPr>
          <p:nvPr>
            <p:ph idx="1"/>
          </p:nvPr>
        </p:nvSpPr>
        <p:spPr>
          <a:xfrm>
            <a:off x="628650" y="1801221"/>
            <a:ext cx="7886700" cy="4486274"/>
          </a:xfrm>
        </p:spPr>
        <p:txBody>
          <a:bodyPr>
            <a:normAutofit/>
          </a:bodyPr>
          <a:lstStyle/>
          <a:p>
            <a:pPr>
              <a:lnSpc>
                <a:spcPct val="100000"/>
              </a:lnSpc>
              <a:spcBef>
                <a:spcPts val="0"/>
              </a:spcBef>
            </a:pPr>
            <a:r>
              <a:rPr lang="en-US" dirty="0"/>
              <a:t>A growing body of research demonstrates that early intervention designed to enhance early interactions in the first years of life can mitigate impact of the cascading developmental changes if ASD, even reducing the odds of an ASD diagnosis </a:t>
            </a:r>
            <a:r>
              <a:rPr lang="en-US" i="1" dirty="0"/>
              <a:t>(e.g., Whitehouse et al., 2021)</a:t>
            </a:r>
          </a:p>
        </p:txBody>
      </p:sp>
    </p:spTree>
    <p:extLst>
      <p:ext uri="{BB962C8B-B14F-4D97-AF65-F5344CB8AC3E}">
        <p14:creationId xmlns:p14="http://schemas.microsoft.com/office/powerpoint/2010/main" val="534826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9973"/>
            <a:ext cx="7886700" cy="1001450"/>
          </a:xfrm>
        </p:spPr>
        <p:txBody>
          <a:bodyPr>
            <a:normAutofit/>
          </a:bodyPr>
          <a:lstStyle/>
          <a:p>
            <a:pPr algn="ctr"/>
            <a:r>
              <a:rPr lang="en-US" dirty="0">
                <a:latin typeface="+mj-lt"/>
              </a:rPr>
              <a:t>ASD Screening</a:t>
            </a:r>
          </a:p>
        </p:txBody>
      </p:sp>
      <p:sp>
        <p:nvSpPr>
          <p:cNvPr id="3" name="Content Placeholder 2"/>
          <p:cNvSpPr>
            <a:spLocks noGrp="1"/>
          </p:cNvSpPr>
          <p:nvPr>
            <p:ph idx="1"/>
          </p:nvPr>
        </p:nvSpPr>
        <p:spPr>
          <a:xfrm>
            <a:off x="251209" y="888154"/>
            <a:ext cx="8671727" cy="5080568"/>
          </a:xfrm>
        </p:spPr>
        <p:txBody>
          <a:bodyPr>
            <a:noAutofit/>
          </a:bodyPr>
          <a:lstStyle/>
          <a:p>
            <a:pPr>
              <a:lnSpc>
                <a:spcPct val="100000"/>
              </a:lnSpc>
              <a:spcBef>
                <a:spcPts val="0"/>
              </a:spcBef>
            </a:pPr>
            <a:r>
              <a:rPr lang="en-US" sz="2300" dirty="0"/>
              <a:t>American Academy of Pediatrics recommends screening at well-child visits at 18 and 24 months using the M-CHAT and </a:t>
            </a:r>
            <a:r>
              <a:rPr lang="en-US" sz="2300" dirty="0">
                <a:hlinkClick r:id="rId3"/>
              </a:rPr>
              <a:t>M-CHAT with Follow-Up </a:t>
            </a:r>
            <a:endParaRPr lang="en-US" sz="2300" dirty="0"/>
          </a:p>
          <a:p>
            <a:pPr>
              <a:lnSpc>
                <a:spcPct val="100000"/>
              </a:lnSpc>
              <a:spcBef>
                <a:spcPts val="0"/>
              </a:spcBef>
            </a:pPr>
            <a:r>
              <a:rPr lang="en-US" sz="2300" dirty="0"/>
              <a:t>Successfully increased numbers of children being identified in the first 3 years of life</a:t>
            </a:r>
          </a:p>
          <a:p>
            <a:pPr>
              <a:lnSpc>
                <a:spcPct val="100000"/>
              </a:lnSpc>
              <a:spcBef>
                <a:spcPts val="0"/>
              </a:spcBef>
            </a:pPr>
            <a:r>
              <a:rPr lang="en-US" sz="2300" dirty="0"/>
              <a:t>CDC and </a:t>
            </a:r>
            <a:r>
              <a:rPr lang="en-US" sz="2300" u="sng" dirty="0">
                <a:hlinkClick r:id="rId4"/>
              </a:rPr>
              <a:t>Learn the Signs. Act Early</a:t>
            </a:r>
            <a:r>
              <a:rPr lang="en-US" sz="2300" dirty="0"/>
              <a:t> program has also improved rates of autism identification through national efforts to promote </a:t>
            </a:r>
            <a:r>
              <a:rPr lang="en-US" sz="2300" u="sng" dirty="0">
                <a:hlinkClick r:id="rId5"/>
              </a:rPr>
              <a:t>developmental monitoring</a:t>
            </a:r>
            <a:endParaRPr lang="en-US" sz="2300" dirty="0"/>
          </a:p>
          <a:p>
            <a:pPr>
              <a:lnSpc>
                <a:spcPct val="100000"/>
              </a:lnSpc>
              <a:spcBef>
                <a:spcPts val="0"/>
              </a:spcBef>
            </a:pPr>
            <a:r>
              <a:rPr lang="en-US" sz="2300" dirty="0"/>
              <a:t>Autism-specific surveillance resources like</a:t>
            </a:r>
            <a:r>
              <a:rPr lang="en-US" sz="2300" dirty="0">
                <a:hlinkClick r:id="rId6"/>
              </a:rPr>
              <a:t> Baby Navigator </a:t>
            </a:r>
            <a:r>
              <a:rPr lang="en-US" sz="2300" dirty="0"/>
              <a:t>are also available </a:t>
            </a:r>
          </a:p>
          <a:p>
            <a:pPr>
              <a:lnSpc>
                <a:spcPct val="100000"/>
              </a:lnSpc>
              <a:spcBef>
                <a:spcPts val="0"/>
              </a:spcBef>
            </a:pPr>
            <a:r>
              <a:rPr lang="en-US" sz="2300" dirty="0"/>
              <a:t>More work needed to broaden scope and effectiveness of autism screening and timely referral to diagnostic services for minoritized populations</a:t>
            </a:r>
          </a:p>
          <a:p>
            <a:pPr>
              <a:lnSpc>
                <a:spcPct val="100000"/>
              </a:lnSpc>
              <a:spcBef>
                <a:spcPts val="0"/>
              </a:spcBef>
            </a:pPr>
            <a:r>
              <a:rPr lang="en-US" sz="2300" dirty="0"/>
              <a:t>~Half of all screen-positive children may never access diagnostic services </a:t>
            </a:r>
            <a:r>
              <a:rPr lang="en-US" sz="2300" i="1" dirty="0"/>
              <a:t>(Daniels et al., 2014)</a:t>
            </a:r>
          </a:p>
          <a:p>
            <a:pPr marL="0" indent="0">
              <a:lnSpc>
                <a:spcPct val="120000"/>
              </a:lnSpc>
              <a:spcBef>
                <a:spcPts val="0"/>
              </a:spcBef>
              <a:buNone/>
            </a:pPr>
            <a:endParaRPr lang="en-US" sz="2300" dirty="0"/>
          </a:p>
        </p:txBody>
      </p:sp>
    </p:spTree>
    <p:extLst>
      <p:ext uri="{BB962C8B-B14F-4D97-AF65-F5344CB8AC3E}">
        <p14:creationId xmlns:p14="http://schemas.microsoft.com/office/powerpoint/2010/main" val="2597706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j-lt"/>
              </a:rPr>
              <a:t>Early signs of Autism</a:t>
            </a:r>
          </a:p>
        </p:txBody>
      </p:sp>
      <p:pic>
        <p:nvPicPr>
          <p:cNvPr id="8" name="Content Placeholder 7" descr="White question mark on an orange background"/>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71108" y="1815576"/>
            <a:ext cx="5801784" cy="3647127"/>
          </a:xfrm>
        </p:spPr>
      </p:pic>
    </p:spTree>
    <p:extLst>
      <p:ext uri="{BB962C8B-B14F-4D97-AF65-F5344CB8AC3E}">
        <p14:creationId xmlns:p14="http://schemas.microsoft.com/office/powerpoint/2010/main" val="1578599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Unusual Visual Fixations</a:t>
            </a:r>
          </a:p>
        </p:txBody>
      </p:sp>
      <p:sp>
        <p:nvSpPr>
          <p:cNvPr id="3" name="Content Placeholder 2"/>
          <p:cNvSpPr>
            <a:spLocks noGrp="1"/>
          </p:cNvSpPr>
          <p:nvPr>
            <p:ph idx="1"/>
          </p:nvPr>
        </p:nvSpPr>
        <p:spPr>
          <a:xfrm>
            <a:off x="1045846" y="1567543"/>
            <a:ext cx="6553545" cy="4609420"/>
          </a:xfrm>
        </p:spPr>
        <p:txBody>
          <a:bodyPr/>
          <a:lstStyle/>
          <a:p>
            <a:pPr marL="0" indent="0">
              <a:buNone/>
            </a:pPr>
            <a:r>
              <a:rPr lang="en-US" dirty="0"/>
              <a:t>Strong focus on details of objects or sensory phenomenon</a:t>
            </a:r>
          </a:p>
          <a:p>
            <a:pPr marL="0" indent="0">
              <a:buNone/>
            </a:pPr>
            <a:endParaRPr lang="en-US" dirty="0"/>
          </a:p>
        </p:txBody>
      </p:sp>
      <p:pic>
        <p:nvPicPr>
          <p:cNvPr id="4" name="Picture Placeholder 6" descr="Child with brown curly hair touching window with both hands and looking out window">
            <a:extLst>
              <a:ext uri="{FF2B5EF4-FFF2-40B4-BE49-F238E27FC236}">
                <a16:creationId xmlns:a16="http://schemas.microsoft.com/office/drawing/2014/main" id="{71E42989-B14D-2A46-9476-B97CE8758132}"/>
              </a:ext>
            </a:extLst>
          </p:cNvPr>
          <p:cNvPicPr>
            <a:picLocks noChangeAspect="1"/>
          </p:cNvPicPr>
          <p:nvPr/>
        </p:nvPicPr>
        <p:blipFill>
          <a:blip r:embed="rId2">
            <a:extLst>
              <a:ext uri="{28A0092B-C50C-407E-A947-70E740481C1C}">
                <a14:useLocalDpi xmlns:a14="http://schemas.microsoft.com/office/drawing/2010/main" val="0"/>
              </a:ext>
            </a:extLst>
          </a:blip>
          <a:srcRect t="10458" b="10458"/>
          <a:stretch>
            <a:fillRect/>
          </a:stretch>
        </p:blipFill>
        <p:spPr>
          <a:xfrm>
            <a:off x="1045846" y="2674339"/>
            <a:ext cx="6553545" cy="2948171"/>
          </a:xfrm>
          <a:prstGeom prst="rect">
            <a:avLst/>
          </a:prstGeom>
          <a:solidFill>
            <a:srgbClr val="F2F2F2"/>
          </a:solidFill>
        </p:spPr>
      </p:pic>
    </p:spTree>
    <p:extLst>
      <p:ext uri="{BB962C8B-B14F-4D97-AF65-F5344CB8AC3E}">
        <p14:creationId xmlns:p14="http://schemas.microsoft.com/office/powerpoint/2010/main" val="3553831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Atypical Repetitive Behaviors</a:t>
            </a:r>
          </a:p>
        </p:txBody>
      </p:sp>
      <p:sp>
        <p:nvSpPr>
          <p:cNvPr id="3" name="Content Placeholder 2"/>
          <p:cNvSpPr>
            <a:spLocks noGrp="1"/>
          </p:cNvSpPr>
          <p:nvPr>
            <p:ph idx="1"/>
          </p:nvPr>
        </p:nvSpPr>
        <p:spPr/>
        <p:txBody>
          <a:bodyPr/>
          <a:lstStyle/>
          <a:p>
            <a:pPr marL="0" indent="0">
              <a:buNone/>
            </a:pPr>
            <a:r>
              <a:rPr lang="en-US" dirty="0"/>
              <a:t>Persistently repeating an action</a:t>
            </a:r>
          </a:p>
          <a:p>
            <a:pPr marL="0" indent="0">
              <a:buNone/>
            </a:pPr>
            <a:endParaRPr lang="en-US" dirty="0"/>
          </a:p>
        </p:txBody>
      </p:sp>
      <p:pic>
        <p:nvPicPr>
          <p:cNvPr id="4" name="Picture 3" descr="A close up of a person wearing a blue long sleeve shirt, 2 thumbs touching making a C shape">
            <a:extLst>
              <a:ext uri="{FF2B5EF4-FFF2-40B4-BE49-F238E27FC236}">
                <a16:creationId xmlns:a16="http://schemas.microsoft.com/office/drawing/2014/main" id="{922DE3C2-D92C-244B-AB0F-51C703AEB833}"/>
              </a:ext>
            </a:extLst>
          </p:cNvPr>
          <p:cNvPicPr>
            <a:picLocks noChangeAspect="1"/>
          </p:cNvPicPr>
          <p:nvPr/>
        </p:nvPicPr>
        <p:blipFill rotWithShape="1">
          <a:blip r:embed="rId3"/>
          <a:srcRect t="4188"/>
          <a:stretch/>
        </p:blipFill>
        <p:spPr>
          <a:xfrm>
            <a:off x="3040083" y="2633409"/>
            <a:ext cx="3028207" cy="2194559"/>
          </a:xfrm>
          <a:prstGeom prst="rect">
            <a:avLst/>
          </a:prstGeom>
        </p:spPr>
      </p:pic>
    </p:spTree>
    <p:extLst>
      <p:ext uri="{BB962C8B-B14F-4D97-AF65-F5344CB8AC3E}">
        <p14:creationId xmlns:p14="http://schemas.microsoft.com/office/powerpoint/2010/main" val="1705726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Delayed Age-Appropriate Sounds</a:t>
            </a:r>
          </a:p>
        </p:txBody>
      </p:sp>
      <p:sp>
        <p:nvSpPr>
          <p:cNvPr id="3" name="Content Placeholder 2"/>
          <p:cNvSpPr>
            <a:spLocks noGrp="1"/>
          </p:cNvSpPr>
          <p:nvPr>
            <p:ph idx="1"/>
          </p:nvPr>
        </p:nvSpPr>
        <p:spPr/>
        <p:txBody>
          <a:bodyPr/>
          <a:lstStyle/>
          <a:p>
            <a:pPr marL="0" indent="0">
              <a:buNone/>
            </a:pPr>
            <a:r>
              <a:rPr lang="en-US" dirty="0"/>
              <a:t>Delayed development of babbling</a:t>
            </a:r>
          </a:p>
        </p:txBody>
      </p:sp>
      <p:pic>
        <p:nvPicPr>
          <p:cNvPr id="4" name="Picture 3" descr="A close up of a child's face drawn making &quot;OOO&quot; sound and the words in the background gah gah, ba ba, wuh&#10;">
            <a:extLst>
              <a:ext uri="{FF2B5EF4-FFF2-40B4-BE49-F238E27FC236}">
                <a16:creationId xmlns:a16="http://schemas.microsoft.com/office/drawing/2014/main" id="{13318CF5-6EA8-8E4C-8516-830BBB00F411}"/>
              </a:ext>
            </a:extLst>
          </p:cNvPr>
          <p:cNvPicPr>
            <a:picLocks noChangeAspect="1"/>
          </p:cNvPicPr>
          <p:nvPr/>
        </p:nvPicPr>
        <p:blipFill>
          <a:blip r:embed="rId3"/>
          <a:stretch>
            <a:fillRect/>
          </a:stretch>
        </p:blipFill>
        <p:spPr>
          <a:xfrm>
            <a:off x="2256309" y="2541318"/>
            <a:ext cx="4441371" cy="3169557"/>
          </a:xfrm>
          <a:prstGeom prst="rect">
            <a:avLst/>
          </a:prstGeom>
        </p:spPr>
      </p:pic>
    </p:spTree>
    <p:extLst>
      <p:ext uri="{BB962C8B-B14F-4D97-AF65-F5344CB8AC3E}">
        <p14:creationId xmlns:p14="http://schemas.microsoft.com/office/powerpoint/2010/main" val="2592254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837" y="365126"/>
            <a:ext cx="8440615" cy="1325563"/>
          </a:xfrm>
        </p:spPr>
        <p:txBody>
          <a:bodyPr>
            <a:normAutofit/>
          </a:bodyPr>
          <a:lstStyle/>
          <a:p>
            <a:pPr algn="ctr"/>
            <a:r>
              <a:rPr lang="en-US" dirty="0">
                <a:latin typeface="+mj-lt"/>
              </a:rPr>
              <a:t>Delayed Non-Verbal Communication</a:t>
            </a:r>
          </a:p>
        </p:txBody>
      </p:sp>
      <p:sp>
        <p:nvSpPr>
          <p:cNvPr id="3" name="Content Placeholder 2"/>
          <p:cNvSpPr>
            <a:spLocks noGrp="1"/>
          </p:cNvSpPr>
          <p:nvPr>
            <p:ph idx="1"/>
          </p:nvPr>
        </p:nvSpPr>
        <p:spPr/>
        <p:txBody>
          <a:bodyPr/>
          <a:lstStyle/>
          <a:p>
            <a:r>
              <a:rPr lang="en-US" dirty="0"/>
              <a:t>Neutral facial expressions</a:t>
            </a:r>
          </a:p>
          <a:p>
            <a:r>
              <a:rPr lang="en-US" dirty="0"/>
              <a:t>Reduced efforts to gain the attention of another</a:t>
            </a:r>
          </a:p>
          <a:p>
            <a:r>
              <a:rPr lang="en-US" dirty="0"/>
              <a:t>Reduced use of gestures to share attention</a:t>
            </a:r>
          </a:p>
          <a:p>
            <a:pPr marL="0" indent="0">
              <a:buNone/>
            </a:pPr>
            <a:endParaRPr lang="en-US" dirty="0"/>
          </a:p>
        </p:txBody>
      </p:sp>
      <p:pic>
        <p:nvPicPr>
          <p:cNvPr id="5" name="Picture 4" descr="Brown skinned child wearing a yellow shirt looking at you"/>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7791" y="3493827"/>
            <a:ext cx="3821373" cy="2251880"/>
          </a:xfrm>
          <a:prstGeom prst="rect">
            <a:avLst/>
          </a:prstGeom>
        </p:spPr>
      </p:pic>
    </p:spTree>
    <p:extLst>
      <p:ext uri="{BB962C8B-B14F-4D97-AF65-F5344CB8AC3E}">
        <p14:creationId xmlns:p14="http://schemas.microsoft.com/office/powerpoint/2010/main" val="1757993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Decreased Attention to Faces</a:t>
            </a:r>
          </a:p>
        </p:txBody>
      </p:sp>
      <p:sp>
        <p:nvSpPr>
          <p:cNvPr id="3" name="Content Placeholder 2"/>
          <p:cNvSpPr>
            <a:spLocks noGrp="1"/>
          </p:cNvSpPr>
          <p:nvPr>
            <p:ph idx="1"/>
          </p:nvPr>
        </p:nvSpPr>
        <p:spPr/>
        <p:txBody>
          <a:bodyPr/>
          <a:lstStyle/>
          <a:p>
            <a:r>
              <a:rPr lang="en-US" dirty="0"/>
              <a:t>More interested in objects than people</a:t>
            </a:r>
          </a:p>
          <a:p>
            <a:r>
              <a:rPr lang="en-US" dirty="0"/>
              <a:t>Difficult to sustain face-to-face interactions</a:t>
            </a:r>
          </a:p>
          <a:p>
            <a:pPr marL="0" indent="0">
              <a:buNone/>
            </a:pPr>
            <a:endParaRPr lang="en-US" dirty="0"/>
          </a:p>
        </p:txBody>
      </p:sp>
      <p:pic>
        <p:nvPicPr>
          <p:cNvPr id="4" name="Picture 3" descr="A drawing of a women laying on floor wearing a white shirt and blue pants holding a block in each hand, handing one block to a child with blonde hair wearing a blue shirt with red dots holding a car in their hand and looking at a toy car.">
            <a:extLst>
              <a:ext uri="{FF2B5EF4-FFF2-40B4-BE49-F238E27FC236}">
                <a16:creationId xmlns:a16="http://schemas.microsoft.com/office/drawing/2014/main" id="{7E59DA04-71F9-E543-BAFA-52D2832FEA57}"/>
              </a:ext>
            </a:extLst>
          </p:cNvPr>
          <p:cNvPicPr>
            <a:picLocks noChangeAspect="1"/>
          </p:cNvPicPr>
          <p:nvPr/>
        </p:nvPicPr>
        <p:blipFill>
          <a:blip r:embed="rId3"/>
          <a:stretch>
            <a:fillRect/>
          </a:stretch>
        </p:blipFill>
        <p:spPr>
          <a:xfrm>
            <a:off x="1882784" y="3049444"/>
            <a:ext cx="5069382" cy="1834762"/>
          </a:xfrm>
          <a:prstGeom prst="rect">
            <a:avLst/>
          </a:prstGeom>
        </p:spPr>
      </p:pic>
    </p:spTree>
    <p:extLst>
      <p:ext uri="{BB962C8B-B14F-4D97-AF65-F5344CB8AC3E}">
        <p14:creationId xmlns:p14="http://schemas.microsoft.com/office/powerpoint/2010/main" val="3782372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365126"/>
            <a:ext cx="8510954" cy="1325563"/>
          </a:xfrm>
        </p:spPr>
        <p:txBody>
          <a:bodyPr>
            <a:normAutofit/>
          </a:bodyPr>
          <a:lstStyle/>
          <a:p>
            <a:pPr algn="ctr"/>
            <a:r>
              <a:rPr lang="en-US" dirty="0">
                <a:latin typeface="+mj-lt"/>
              </a:rPr>
              <a:t>Differing Developmental Trajectories</a:t>
            </a:r>
          </a:p>
        </p:txBody>
      </p:sp>
      <p:pic>
        <p:nvPicPr>
          <p:cNvPr id="12" name="Picture 11" descr="pat a cake baby and wom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818" y="1905000"/>
            <a:ext cx="1828800" cy="1774334"/>
          </a:xfrm>
          <a:prstGeom prst="rect">
            <a:avLst/>
          </a:prstGeom>
        </p:spPr>
      </p:pic>
      <p:pic>
        <p:nvPicPr>
          <p:cNvPr id="13" name="Picture 12" descr="girl sitting on floor pointing to book, boy kneeling down to look at book"/>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73818" y="1676400"/>
            <a:ext cx="1676400" cy="1676400"/>
          </a:xfrm>
          <a:prstGeom prst="rect">
            <a:avLst/>
          </a:prstGeom>
        </p:spPr>
      </p:pic>
      <p:pic>
        <p:nvPicPr>
          <p:cNvPr id="14" name="Picture 13" descr="3 friends with arms around each other clipart"/>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8819" y="1524001"/>
            <a:ext cx="2144937" cy="1600200"/>
          </a:xfrm>
          <a:prstGeom prst="rect">
            <a:avLst/>
          </a:prstGeom>
        </p:spPr>
      </p:pic>
      <p:cxnSp>
        <p:nvCxnSpPr>
          <p:cNvPr id="5" name="Straight Connector 3">
            <a:extLst>
              <a:ext uri="{C183D7F6-B498-43B3-948B-1728B52AA6E4}">
                <adec:decorative xmlns:adec="http://schemas.microsoft.com/office/drawing/2017/decorative" val="1"/>
              </a:ext>
            </a:extLst>
          </p:cNvPr>
          <p:cNvCxnSpPr/>
          <p:nvPr/>
        </p:nvCxnSpPr>
        <p:spPr>
          <a:xfrm flipV="1">
            <a:off x="845018" y="3276600"/>
            <a:ext cx="5638800" cy="914400"/>
          </a:xfrm>
          <a:prstGeom prst="curvedConnector3">
            <a:avLst>
              <a:gd name="adj1" fmla="val 50000"/>
            </a:avLst>
          </a:prstGeom>
          <a:noFill/>
          <a:ln w="76200" cap="flat" cmpd="sng" algn="ctr">
            <a:solidFill>
              <a:srgbClr val="FFC000"/>
            </a:solidFill>
            <a:prstDash val="solid"/>
            <a:miter lim="800000"/>
            <a:tailEnd type="triangle" w="lg" len="lg"/>
          </a:ln>
          <a:effectLst/>
        </p:spPr>
      </p:cxnSp>
      <p:sp>
        <p:nvSpPr>
          <p:cNvPr id="7" name="TextBox 6"/>
          <p:cNvSpPr txBox="1"/>
          <p:nvPr/>
        </p:nvSpPr>
        <p:spPr>
          <a:xfrm>
            <a:off x="6636218" y="2734271"/>
            <a:ext cx="2057400" cy="101566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rPr>
              <a:t>Acquiring expertise about the social world</a:t>
            </a:r>
          </a:p>
        </p:txBody>
      </p:sp>
      <p:pic>
        <p:nvPicPr>
          <p:cNvPr id="16" name="Picture 15" descr="ceiling fan"/>
          <p:cNvPicPr>
            <a:picLocks noChangeAspect="1"/>
          </p:cNvPicPr>
          <p:nvPr/>
        </p:nvPicPr>
        <p:blipFill>
          <a:blip r:embed="rId6"/>
          <a:stretch>
            <a:fillRect/>
          </a:stretch>
        </p:blipFill>
        <p:spPr>
          <a:xfrm>
            <a:off x="1149818" y="4531152"/>
            <a:ext cx="1295400" cy="748383"/>
          </a:xfrm>
          <a:prstGeom prst="rect">
            <a:avLst/>
          </a:prstGeom>
        </p:spPr>
      </p:pic>
      <p:pic>
        <p:nvPicPr>
          <p:cNvPr id="9" name="Picture 8" descr="Vacuum-Cleaner-dust-room-service-apartment-electronic-equipment-"/>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28074" y="4498072"/>
            <a:ext cx="1676400" cy="1143000"/>
          </a:xfrm>
          <a:prstGeom prst="rect">
            <a:avLst/>
          </a:prstGeom>
        </p:spPr>
      </p:pic>
      <p:pic>
        <p:nvPicPr>
          <p:cNvPr id="10" name="Picture 9" descr="Numbers"/>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61258" y="4906368"/>
            <a:ext cx="1143000" cy="1020778"/>
          </a:xfrm>
          <a:prstGeom prst="rect">
            <a:avLst/>
          </a:prstGeom>
        </p:spPr>
      </p:pic>
      <p:pic>
        <p:nvPicPr>
          <p:cNvPr id="11" name="Picture 10" descr="tablet photo"/>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45618" y="5429026"/>
            <a:ext cx="1143000" cy="895574"/>
          </a:xfrm>
          <a:prstGeom prst="rect">
            <a:avLst/>
          </a:prstGeom>
        </p:spPr>
      </p:pic>
      <p:sp>
        <p:nvSpPr>
          <p:cNvPr id="15" name="TextBox 14"/>
          <p:cNvSpPr txBox="1"/>
          <p:nvPr/>
        </p:nvSpPr>
        <p:spPr>
          <a:xfrm>
            <a:off x="7017218" y="5823044"/>
            <a:ext cx="2209800"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srgbClr val="000000"/>
                </a:solidFill>
                <a:effectLst/>
                <a:uLnTx/>
                <a:uFillTx/>
              </a:rPr>
              <a:t>Adapted from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a:ln>
                  <a:noFill/>
                </a:ln>
                <a:solidFill>
                  <a:srgbClr val="000000"/>
                </a:solidFill>
                <a:effectLst/>
                <a:uLnTx/>
                <a:uFillTx/>
              </a:rPr>
              <a:t>Ami Klin, 2015</a:t>
            </a:r>
            <a:endParaRPr kumimoji="0" lang="en-US" sz="1400" b="0" i="1" u="none" strike="noStrike" kern="0" cap="none" spc="0" normalizeH="0" baseline="0" noProof="0" dirty="0">
              <a:ln>
                <a:noFill/>
              </a:ln>
              <a:solidFill>
                <a:srgbClr val="000000"/>
              </a:solidFill>
              <a:effectLst/>
              <a:uLnTx/>
              <a:uFillTx/>
            </a:endParaRPr>
          </a:p>
        </p:txBody>
      </p:sp>
      <p:sp>
        <p:nvSpPr>
          <p:cNvPr id="8" name="TextBox 7"/>
          <p:cNvSpPr txBox="1"/>
          <p:nvPr/>
        </p:nvSpPr>
        <p:spPr>
          <a:xfrm>
            <a:off x="6723756" y="4341441"/>
            <a:ext cx="1905000" cy="160043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rPr>
              <a:t>Acquiring </a:t>
            </a:r>
            <a:r>
              <a:rPr kumimoji="0" lang="en-US" sz="2000" b="1" i="0" u="none" strike="noStrike" kern="0" cap="none" spc="0" normalizeH="0" baseline="0" noProof="0" dirty="0">
                <a:ln>
                  <a:noFill/>
                </a:ln>
                <a:solidFill>
                  <a:srgbClr val="000000"/>
                </a:solidFill>
                <a:effectLst/>
                <a:uLnTx/>
                <a:uFillTx/>
              </a:rPr>
              <a:t>expertise about the physical world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endParaRPr>
          </a:p>
        </p:txBody>
      </p:sp>
      <p:cxnSp>
        <p:nvCxnSpPr>
          <p:cNvPr id="6" name="Straight Connector 6">
            <a:extLst>
              <a:ext uri="{C183D7F6-B498-43B3-948B-1728B52AA6E4}">
                <adec:decorative xmlns:adec="http://schemas.microsoft.com/office/drawing/2017/decorative" val="1"/>
              </a:ext>
            </a:extLst>
          </p:cNvPr>
          <p:cNvCxnSpPr/>
          <p:nvPr/>
        </p:nvCxnSpPr>
        <p:spPr>
          <a:xfrm>
            <a:off x="845018" y="4267200"/>
            <a:ext cx="5638800" cy="685800"/>
          </a:xfrm>
          <a:prstGeom prst="curvedConnector3">
            <a:avLst>
              <a:gd name="adj1" fmla="val 61601"/>
            </a:avLst>
          </a:prstGeom>
          <a:noFill/>
          <a:ln w="76200" cap="flat" cmpd="sng" algn="ctr">
            <a:solidFill>
              <a:srgbClr val="A5A5A5"/>
            </a:solidFill>
            <a:prstDash val="solid"/>
            <a:miter lim="800000"/>
            <a:tailEnd type="triangle" w="lg" len="lg"/>
          </a:ln>
          <a:effectLst/>
        </p:spPr>
      </p:cxnSp>
    </p:spTree>
    <p:extLst>
      <p:ext uri="{BB962C8B-B14F-4D97-AF65-F5344CB8AC3E}">
        <p14:creationId xmlns:p14="http://schemas.microsoft.com/office/powerpoint/2010/main" val="147544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77EB2-6D16-F74D-A628-75D3438E617C}"/>
              </a:ext>
            </a:extLst>
          </p:cNvPr>
          <p:cNvSpPr>
            <a:spLocks noGrp="1"/>
          </p:cNvSpPr>
          <p:nvPr>
            <p:ph type="title"/>
          </p:nvPr>
        </p:nvSpPr>
        <p:spPr/>
        <p:txBody>
          <a:bodyPr>
            <a:normAutofit/>
          </a:bodyPr>
          <a:lstStyle/>
          <a:p>
            <a:pPr algn="ctr"/>
            <a:r>
              <a:rPr lang="en-US" dirty="0">
                <a:latin typeface="+mj-lt"/>
              </a:rPr>
              <a:t>ASD: From Screening to Diagnosis</a:t>
            </a:r>
          </a:p>
        </p:txBody>
      </p:sp>
      <p:sp>
        <p:nvSpPr>
          <p:cNvPr id="3" name="Content Placeholder 2">
            <a:extLst>
              <a:ext uri="{FF2B5EF4-FFF2-40B4-BE49-F238E27FC236}">
                <a16:creationId xmlns:a16="http://schemas.microsoft.com/office/drawing/2014/main" id="{DAAD6495-00F4-4640-9028-013040336893}"/>
              </a:ext>
            </a:extLst>
          </p:cNvPr>
          <p:cNvSpPr>
            <a:spLocks noGrp="1"/>
          </p:cNvSpPr>
          <p:nvPr>
            <p:ph idx="1"/>
          </p:nvPr>
        </p:nvSpPr>
        <p:spPr/>
        <p:txBody>
          <a:bodyPr>
            <a:normAutofit/>
          </a:bodyPr>
          <a:lstStyle/>
          <a:p>
            <a:pPr>
              <a:lnSpc>
                <a:spcPct val="100000"/>
              </a:lnSpc>
              <a:spcBef>
                <a:spcPts val="0"/>
              </a:spcBef>
            </a:pPr>
            <a:r>
              <a:rPr lang="en-US" dirty="0"/>
              <a:t>There are no medical tests for diagnosing autism</a:t>
            </a:r>
          </a:p>
          <a:p>
            <a:pPr>
              <a:lnSpc>
                <a:spcPct val="100000"/>
              </a:lnSpc>
              <a:spcBef>
                <a:spcPts val="0"/>
              </a:spcBef>
            </a:pPr>
            <a:r>
              <a:rPr lang="en-US" dirty="0"/>
              <a:t>When parents become concerned about developmental delays in children, they should consult a physician and request an EI evaluation, which is available at no cost in all states</a:t>
            </a:r>
          </a:p>
          <a:p>
            <a:pPr marL="0" indent="0">
              <a:lnSpc>
                <a:spcPct val="100000"/>
              </a:lnSpc>
              <a:spcBef>
                <a:spcPts val="0"/>
              </a:spcBef>
              <a:buNone/>
            </a:pPr>
            <a:endParaRPr lang="en-US" dirty="0"/>
          </a:p>
        </p:txBody>
      </p:sp>
      <p:sp>
        <p:nvSpPr>
          <p:cNvPr id="4" name="TextBox 3">
            <a:extLst>
              <a:ext uri="{FF2B5EF4-FFF2-40B4-BE49-F238E27FC236}">
                <a16:creationId xmlns:a16="http://schemas.microsoft.com/office/drawing/2014/main" id="{393422EB-0AEE-8445-8A09-9F003AE5D3B9}"/>
              </a:ext>
            </a:extLst>
          </p:cNvPr>
          <p:cNvSpPr txBox="1"/>
          <p:nvPr/>
        </p:nvSpPr>
        <p:spPr>
          <a:xfrm>
            <a:off x="5004079" y="5140947"/>
            <a:ext cx="3511272" cy="400110"/>
          </a:xfrm>
          <a:prstGeom prst="rect">
            <a:avLst/>
          </a:prstGeom>
          <a:noFill/>
        </p:spPr>
        <p:txBody>
          <a:bodyPr wrap="square" rtlCol="0">
            <a:spAutoFit/>
          </a:bodyPr>
          <a:lstStyle/>
          <a:p>
            <a:r>
              <a:rPr lang="en-US" sz="2000" i="1" dirty="0"/>
              <a:t>(Bauminger-Zviely et al., 2014)</a:t>
            </a:r>
          </a:p>
        </p:txBody>
      </p:sp>
    </p:spTree>
    <p:extLst>
      <p:ext uri="{BB962C8B-B14F-4D97-AF65-F5344CB8AC3E}">
        <p14:creationId xmlns:p14="http://schemas.microsoft.com/office/powerpoint/2010/main" val="3538111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6184"/>
            <a:ext cx="7772400" cy="855785"/>
          </a:xfrm>
        </p:spPr>
        <p:txBody>
          <a:bodyPr>
            <a:normAutofit/>
          </a:bodyPr>
          <a:lstStyle/>
          <a:p>
            <a:r>
              <a:rPr lang="en-US" sz="4400" dirty="0">
                <a:latin typeface="+mj-lt"/>
              </a:rPr>
              <a:t>Overview: Module 1</a:t>
            </a:r>
            <a:endParaRPr lang="en-US" sz="4400" b="1" dirty="0">
              <a:latin typeface="+mj-lt"/>
            </a:endParaRPr>
          </a:p>
        </p:txBody>
      </p:sp>
      <p:sp>
        <p:nvSpPr>
          <p:cNvPr id="3" name="Subtitle 2"/>
          <p:cNvSpPr>
            <a:spLocks noGrp="1"/>
          </p:cNvSpPr>
          <p:nvPr>
            <p:ph type="subTitle" idx="1"/>
          </p:nvPr>
        </p:nvSpPr>
        <p:spPr>
          <a:xfrm>
            <a:off x="685800" y="1199940"/>
            <a:ext cx="7905541" cy="4458119"/>
          </a:xfrm>
        </p:spPr>
        <p:txBody>
          <a:bodyPr>
            <a:noAutofit/>
          </a:bodyPr>
          <a:lstStyle/>
          <a:p>
            <a:pPr algn="l">
              <a:lnSpc>
                <a:spcPct val="100000"/>
              </a:lnSpc>
              <a:spcBef>
                <a:spcPts val="0"/>
              </a:spcBef>
            </a:pPr>
            <a:r>
              <a:rPr lang="en-US" sz="2800" dirty="0"/>
              <a:t>Given that Autism Spectrum Disorder (ASD) emerges from birth and is identifiable in the first years of life, it is critically important that families and professionals alike are prepared to recognize the early signs of ASD and identify the criteria for an ASD diagnosis. Identification is the first step towards ensuring that children at-risk for or who have ASD have access to evidence-based services designed for young children in the context of natural caregiving routines - to optimize life-long developmental trajectories.</a:t>
            </a:r>
          </a:p>
        </p:txBody>
      </p:sp>
    </p:spTree>
    <p:extLst>
      <p:ext uri="{BB962C8B-B14F-4D97-AF65-F5344CB8AC3E}">
        <p14:creationId xmlns:p14="http://schemas.microsoft.com/office/powerpoint/2010/main" val="2906008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77EB2-6D16-F74D-A628-75D3438E617C}"/>
              </a:ext>
            </a:extLst>
          </p:cNvPr>
          <p:cNvSpPr>
            <a:spLocks noGrp="1"/>
          </p:cNvSpPr>
          <p:nvPr>
            <p:ph type="title"/>
          </p:nvPr>
        </p:nvSpPr>
        <p:spPr/>
        <p:txBody>
          <a:bodyPr>
            <a:normAutofit/>
          </a:bodyPr>
          <a:lstStyle/>
          <a:p>
            <a:pPr algn="ctr"/>
            <a:r>
              <a:rPr lang="en-US" dirty="0">
                <a:latin typeface="+mj-lt"/>
              </a:rPr>
              <a:t>Six Components of a Diagnostic Evaluation for Autism</a:t>
            </a:r>
          </a:p>
        </p:txBody>
      </p:sp>
      <p:sp>
        <p:nvSpPr>
          <p:cNvPr id="3" name="Content Placeholder 2">
            <a:extLst>
              <a:ext uri="{FF2B5EF4-FFF2-40B4-BE49-F238E27FC236}">
                <a16:creationId xmlns:a16="http://schemas.microsoft.com/office/drawing/2014/main" id="{DAAD6495-00F4-4640-9028-013040336893}"/>
              </a:ext>
            </a:extLst>
          </p:cNvPr>
          <p:cNvSpPr>
            <a:spLocks noGrp="1"/>
          </p:cNvSpPr>
          <p:nvPr>
            <p:ph idx="1"/>
          </p:nvPr>
        </p:nvSpPr>
        <p:spPr>
          <a:xfrm>
            <a:off x="628650" y="1690689"/>
            <a:ext cx="8012932" cy="4486274"/>
          </a:xfrm>
        </p:spPr>
        <p:txBody>
          <a:bodyPr>
            <a:normAutofit/>
          </a:bodyPr>
          <a:lstStyle/>
          <a:p>
            <a:pPr>
              <a:lnSpc>
                <a:spcPct val="110000"/>
              </a:lnSpc>
              <a:spcBef>
                <a:spcPts val="0"/>
              </a:spcBef>
              <a:buNone/>
            </a:pPr>
            <a:r>
              <a:rPr lang="en-US" dirty="0"/>
              <a:t>Best practice guidelines identify the following six components:</a:t>
            </a:r>
          </a:p>
          <a:p>
            <a:pPr>
              <a:lnSpc>
                <a:spcPct val="110000"/>
              </a:lnSpc>
              <a:spcBef>
                <a:spcPts val="0"/>
              </a:spcBef>
            </a:pPr>
            <a:r>
              <a:rPr lang="en-US" dirty="0"/>
              <a:t>Parent or caregiver interview</a:t>
            </a:r>
          </a:p>
          <a:p>
            <a:pPr>
              <a:lnSpc>
                <a:spcPct val="110000"/>
              </a:lnSpc>
              <a:spcBef>
                <a:spcPts val="0"/>
              </a:spcBef>
            </a:pPr>
            <a:r>
              <a:rPr lang="en-US" dirty="0"/>
              <a:t>Review of relevant medical, psychological, and/or school records</a:t>
            </a:r>
          </a:p>
          <a:p>
            <a:pPr>
              <a:lnSpc>
                <a:spcPct val="110000"/>
              </a:lnSpc>
              <a:spcBef>
                <a:spcPts val="0"/>
              </a:spcBef>
            </a:pPr>
            <a:r>
              <a:rPr lang="en-US" dirty="0"/>
              <a:t>Cognitive/developmental assessment</a:t>
            </a:r>
          </a:p>
          <a:p>
            <a:pPr>
              <a:lnSpc>
                <a:spcPct val="110000"/>
              </a:lnSpc>
              <a:spcBef>
                <a:spcPts val="0"/>
              </a:spcBef>
            </a:pPr>
            <a:r>
              <a:rPr lang="en-US" dirty="0"/>
              <a:t>Direct play observation</a:t>
            </a:r>
          </a:p>
          <a:p>
            <a:pPr>
              <a:lnSpc>
                <a:spcPct val="110000"/>
              </a:lnSpc>
              <a:spcBef>
                <a:spcPts val="0"/>
              </a:spcBef>
            </a:pPr>
            <a:r>
              <a:rPr lang="en-US" dirty="0"/>
              <a:t>Measurement of adaptive functioning</a:t>
            </a:r>
          </a:p>
          <a:p>
            <a:pPr>
              <a:lnSpc>
                <a:spcPct val="110000"/>
              </a:lnSpc>
              <a:spcBef>
                <a:spcPts val="0"/>
              </a:spcBef>
            </a:pPr>
            <a:r>
              <a:rPr lang="en-US" dirty="0"/>
              <a:t>Comprehensive medical examination</a:t>
            </a:r>
          </a:p>
          <a:p>
            <a:pPr>
              <a:lnSpc>
                <a:spcPct val="110000"/>
              </a:lnSpc>
              <a:spcBef>
                <a:spcPts val="0"/>
              </a:spcBef>
              <a:buNone/>
            </a:pPr>
            <a:endParaRPr lang="en-US" dirty="0"/>
          </a:p>
        </p:txBody>
      </p:sp>
    </p:spTree>
    <p:extLst>
      <p:ext uri="{BB962C8B-B14F-4D97-AF65-F5344CB8AC3E}">
        <p14:creationId xmlns:p14="http://schemas.microsoft.com/office/powerpoint/2010/main" val="425383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77EB2-6D16-F74D-A628-75D3438E617C}"/>
              </a:ext>
            </a:extLst>
          </p:cNvPr>
          <p:cNvSpPr>
            <a:spLocks noGrp="1"/>
          </p:cNvSpPr>
          <p:nvPr>
            <p:ph type="title"/>
          </p:nvPr>
        </p:nvSpPr>
        <p:spPr/>
        <p:txBody>
          <a:bodyPr>
            <a:normAutofit/>
          </a:bodyPr>
          <a:lstStyle/>
          <a:p>
            <a:pPr algn="ctr"/>
            <a:r>
              <a:rPr lang="en-US" dirty="0">
                <a:latin typeface="+mj-lt"/>
              </a:rPr>
              <a:t>ASD Diagnostic Criteria</a:t>
            </a:r>
          </a:p>
        </p:txBody>
      </p:sp>
      <p:sp>
        <p:nvSpPr>
          <p:cNvPr id="3" name="Content Placeholder 2">
            <a:extLst>
              <a:ext uri="{FF2B5EF4-FFF2-40B4-BE49-F238E27FC236}">
                <a16:creationId xmlns:a16="http://schemas.microsoft.com/office/drawing/2014/main" id="{DAAD6495-00F4-4640-9028-013040336893}"/>
              </a:ext>
            </a:extLst>
          </p:cNvPr>
          <p:cNvSpPr>
            <a:spLocks noGrp="1"/>
          </p:cNvSpPr>
          <p:nvPr>
            <p:ph idx="1"/>
          </p:nvPr>
        </p:nvSpPr>
        <p:spPr>
          <a:xfrm>
            <a:off x="628650" y="1776732"/>
            <a:ext cx="7886700" cy="4621295"/>
          </a:xfrm>
        </p:spPr>
        <p:txBody>
          <a:bodyPr>
            <a:normAutofit/>
          </a:bodyPr>
          <a:lstStyle/>
          <a:p>
            <a:pPr>
              <a:lnSpc>
                <a:spcPct val="100000"/>
              </a:lnSpc>
              <a:spcBef>
                <a:spcPts val="0"/>
              </a:spcBef>
            </a:pPr>
            <a:r>
              <a:rPr lang="en-US" dirty="0"/>
              <a:t>ASD diagnostic criteria are described by the American Psychiatric Association (APA) in its Diagnostic &amp; Statistical Manual of Mental Disorders (DSM-V)</a:t>
            </a:r>
          </a:p>
          <a:p>
            <a:pPr>
              <a:lnSpc>
                <a:spcPct val="100000"/>
              </a:lnSpc>
              <a:spcBef>
                <a:spcPts val="0"/>
              </a:spcBef>
            </a:pPr>
            <a:r>
              <a:rPr lang="en-US" dirty="0"/>
              <a:t>Activity: Explore the DSM diagnostic criteria here at the </a:t>
            </a:r>
            <a:r>
              <a:rPr lang="en-US" dirty="0">
                <a:hlinkClick r:id="rId3"/>
              </a:rPr>
              <a:t>Autism Speaks </a:t>
            </a:r>
            <a:r>
              <a:rPr lang="en-US" dirty="0"/>
              <a:t>website</a:t>
            </a:r>
          </a:p>
        </p:txBody>
      </p:sp>
    </p:spTree>
    <p:extLst>
      <p:ext uri="{BB962C8B-B14F-4D97-AF65-F5344CB8AC3E}">
        <p14:creationId xmlns:p14="http://schemas.microsoft.com/office/powerpoint/2010/main" val="1735644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77EB2-6D16-F74D-A628-75D3438E617C}"/>
              </a:ext>
            </a:extLst>
          </p:cNvPr>
          <p:cNvSpPr>
            <a:spLocks noGrp="1"/>
          </p:cNvSpPr>
          <p:nvPr>
            <p:ph type="title"/>
          </p:nvPr>
        </p:nvSpPr>
        <p:spPr/>
        <p:txBody>
          <a:bodyPr>
            <a:normAutofit/>
          </a:bodyPr>
          <a:lstStyle/>
          <a:p>
            <a:pPr algn="ctr"/>
            <a:r>
              <a:rPr lang="en-US" dirty="0">
                <a:latin typeface="+mj-lt"/>
              </a:rPr>
              <a:t>ASD Specification of Severity</a:t>
            </a:r>
          </a:p>
        </p:txBody>
      </p:sp>
      <p:sp>
        <p:nvSpPr>
          <p:cNvPr id="3" name="Content Placeholder 2">
            <a:extLst>
              <a:ext uri="{FF2B5EF4-FFF2-40B4-BE49-F238E27FC236}">
                <a16:creationId xmlns:a16="http://schemas.microsoft.com/office/drawing/2014/main" id="{DAAD6495-00F4-4640-9028-013040336893}"/>
              </a:ext>
            </a:extLst>
          </p:cNvPr>
          <p:cNvSpPr>
            <a:spLocks noGrp="1"/>
          </p:cNvSpPr>
          <p:nvPr>
            <p:ph idx="1"/>
          </p:nvPr>
        </p:nvSpPr>
        <p:spPr/>
        <p:txBody>
          <a:bodyPr>
            <a:normAutofit/>
          </a:bodyPr>
          <a:lstStyle/>
          <a:p>
            <a:pPr marL="0" indent="0">
              <a:lnSpc>
                <a:spcPct val="100000"/>
              </a:lnSpc>
              <a:spcBef>
                <a:spcPts val="0"/>
              </a:spcBef>
              <a:buNone/>
            </a:pPr>
            <a:r>
              <a:rPr lang="en-US" dirty="0"/>
              <a:t>Qualified professionals use information gathered during the diagnostic assessment to indicate the level of support an individual with ASD requires:</a:t>
            </a:r>
          </a:p>
          <a:p>
            <a:pPr lvl="1">
              <a:lnSpc>
                <a:spcPct val="100000"/>
              </a:lnSpc>
              <a:spcBef>
                <a:spcPts val="0"/>
              </a:spcBef>
            </a:pPr>
            <a:r>
              <a:rPr lang="en-US" sz="2800" dirty="0"/>
              <a:t>Level 1 Requiring Support</a:t>
            </a:r>
          </a:p>
          <a:p>
            <a:pPr lvl="1">
              <a:lnSpc>
                <a:spcPct val="100000"/>
              </a:lnSpc>
              <a:spcBef>
                <a:spcPts val="0"/>
              </a:spcBef>
            </a:pPr>
            <a:r>
              <a:rPr lang="en-US" sz="2800" dirty="0"/>
              <a:t>Level 2 Requiring Substantial Support</a:t>
            </a:r>
          </a:p>
          <a:p>
            <a:pPr lvl="1">
              <a:lnSpc>
                <a:spcPct val="100000"/>
              </a:lnSpc>
              <a:spcBef>
                <a:spcPts val="0"/>
              </a:spcBef>
            </a:pPr>
            <a:r>
              <a:rPr lang="en-US" sz="2800" dirty="0"/>
              <a:t>Level 3 Requiring Very Substantial Support.</a:t>
            </a:r>
          </a:p>
        </p:txBody>
      </p:sp>
    </p:spTree>
    <p:extLst>
      <p:ext uri="{BB962C8B-B14F-4D97-AF65-F5344CB8AC3E}">
        <p14:creationId xmlns:p14="http://schemas.microsoft.com/office/powerpoint/2010/main" val="1342523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4DE45-8C33-C049-A5F6-671614BB60B1}"/>
              </a:ext>
            </a:extLst>
          </p:cNvPr>
          <p:cNvSpPr>
            <a:spLocks noGrp="1"/>
          </p:cNvSpPr>
          <p:nvPr>
            <p:ph type="title"/>
          </p:nvPr>
        </p:nvSpPr>
        <p:spPr/>
        <p:txBody>
          <a:bodyPr>
            <a:normAutofit/>
          </a:bodyPr>
          <a:lstStyle/>
          <a:p>
            <a:pPr algn="ctr"/>
            <a:r>
              <a:rPr lang="en-US" dirty="0">
                <a:latin typeface="+mj-lt"/>
              </a:rPr>
              <a:t>DSM-V ASD Diagnostic Criteria: Communication Area</a:t>
            </a:r>
          </a:p>
        </p:txBody>
      </p:sp>
      <p:sp>
        <p:nvSpPr>
          <p:cNvPr id="3" name="Content Placeholder 2">
            <a:extLst>
              <a:ext uri="{FF2B5EF4-FFF2-40B4-BE49-F238E27FC236}">
                <a16:creationId xmlns:a16="http://schemas.microsoft.com/office/drawing/2014/main" id="{AA9EB9BD-B5DD-2348-8D99-58DF8BE47BBF}"/>
              </a:ext>
            </a:extLst>
          </p:cNvPr>
          <p:cNvSpPr>
            <a:spLocks noGrp="1"/>
          </p:cNvSpPr>
          <p:nvPr>
            <p:ph idx="1"/>
          </p:nvPr>
        </p:nvSpPr>
        <p:spPr>
          <a:xfrm>
            <a:off x="628650" y="1864492"/>
            <a:ext cx="7886700" cy="4628382"/>
          </a:xfrm>
        </p:spPr>
        <p:txBody>
          <a:bodyPr>
            <a:normAutofit/>
          </a:bodyPr>
          <a:lstStyle/>
          <a:p>
            <a:pPr marL="0" indent="0">
              <a:lnSpc>
                <a:spcPct val="110000"/>
              </a:lnSpc>
              <a:spcBef>
                <a:spcPts val="0"/>
              </a:spcBef>
              <a:buNone/>
            </a:pPr>
            <a:r>
              <a:rPr lang="en-US" dirty="0"/>
              <a:t>Definition: Persistent reductions in social communication and social interaction across multiple contexts including:</a:t>
            </a:r>
          </a:p>
          <a:p>
            <a:pPr>
              <a:lnSpc>
                <a:spcPct val="110000"/>
              </a:lnSpc>
              <a:spcBef>
                <a:spcPts val="0"/>
              </a:spcBef>
            </a:pPr>
            <a:r>
              <a:rPr lang="en-US" dirty="0"/>
              <a:t>Social-emotional reciprocity</a:t>
            </a:r>
          </a:p>
          <a:p>
            <a:pPr>
              <a:lnSpc>
                <a:spcPct val="110000"/>
              </a:lnSpc>
              <a:spcBef>
                <a:spcPts val="0"/>
              </a:spcBef>
            </a:pPr>
            <a:r>
              <a:rPr lang="en-US" dirty="0"/>
              <a:t>Nonverbal communicative behaviors used for social interaction</a:t>
            </a:r>
          </a:p>
          <a:p>
            <a:pPr>
              <a:lnSpc>
                <a:spcPct val="110000"/>
              </a:lnSpc>
              <a:spcBef>
                <a:spcPts val="0"/>
              </a:spcBef>
            </a:pPr>
            <a:r>
              <a:rPr lang="en-US" dirty="0"/>
              <a:t>Developing, maintaining, and understanding relationships</a:t>
            </a:r>
          </a:p>
          <a:p>
            <a:pPr marL="0" indent="0">
              <a:lnSpc>
                <a:spcPct val="110000"/>
              </a:lnSpc>
              <a:spcBef>
                <a:spcPts val="0"/>
              </a:spcBef>
              <a:buNone/>
            </a:pPr>
            <a:endParaRPr lang="en-US" dirty="0"/>
          </a:p>
        </p:txBody>
      </p:sp>
      <p:sp>
        <p:nvSpPr>
          <p:cNvPr id="5" name="TextBox 4">
            <a:extLst>
              <a:ext uri="{FF2B5EF4-FFF2-40B4-BE49-F238E27FC236}">
                <a16:creationId xmlns:a16="http://schemas.microsoft.com/office/drawing/2014/main" id="{8912891A-6A9C-F744-81ED-D1F992E65FA8}"/>
              </a:ext>
            </a:extLst>
          </p:cNvPr>
          <p:cNvSpPr txBox="1"/>
          <p:nvPr/>
        </p:nvSpPr>
        <p:spPr>
          <a:xfrm>
            <a:off x="7042810" y="5723751"/>
            <a:ext cx="1472540" cy="400110"/>
          </a:xfrm>
          <a:prstGeom prst="rect">
            <a:avLst/>
          </a:prstGeom>
          <a:noFill/>
        </p:spPr>
        <p:txBody>
          <a:bodyPr wrap="square" rtlCol="0">
            <a:spAutoFit/>
          </a:bodyPr>
          <a:lstStyle/>
          <a:p>
            <a:r>
              <a:rPr lang="en-US" sz="2000" i="1" dirty="0"/>
              <a:t>(APA., 2013)</a:t>
            </a:r>
          </a:p>
        </p:txBody>
      </p:sp>
    </p:spTree>
    <p:extLst>
      <p:ext uri="{BB962C8B-B14F-4D97-AF65-F5344CB8AC3E}">
        <p14:creationId xmlns:p14="http://schemas.microsoft.com/office/powerpoint/2010/main" val="407755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Activity: Video Observation of Social Communication Differences</a:t>
            </a:r>
          </a:p>
        </p:txBody>
      </p:sp>
      <p:sp>
        <p:nvSpPr>
          <p:cNvPr id="3" name="Content Placeholder 2"/>
          <p:cNvSpPr>
            <a:spLocks noGrp="1"/>
          </p:cNvSpPr>
          <p:nvPr>
            <p:ph idx="1"/>
          </p:nvPr>
        </p:nvSpPr>
        <p:spPr>
          <a:xfrm>
            <a:off x="628650" y="2141536"/>
            <a:ext cx="7886700" cy="4351338"/>
          </a:xfrm>
        </p:spPr>
        <p:txBody>
          <a:bodyPr>
            <a:normAutofit/>
          </a:bodyPr>
          <a:lstStyle/>
          <a:p>
            <a:r>
              <a:rPr lang="en-US" dirty="0">
                <a:hlinkClick r:id="rId3"/>
              </a:rPr>
              <a:t>Autism Navigator </a:t>
            </a:r>
            <a:r>
              <a:rPr lang="en-US" dirty="0"/>
              <a:t>– Social-Emotional Reciprocity </a:t>
            </a:r>
          </a:p>
          <a:p>
            <a:pPr lvl="1">
              <a:lnSpc>
                <a:spcPct val="100000"/>
              </a:lnSpc>
              <a:spcBef>
                <a:spcPts val="0"/>
              </a:spcBef>
            </a:pPr>
            <a:r>
              <a:rPr lang="en-US" sz="2800" dirty="0">
                <a:hlinkClick r:id="rId4"/>
              </a:rPr>
              <a:t>Initiating or Responding to Social Interaction</a:t>
            </a:r>
            <a:endParaRPr lang="en-US" sz="2800" dirty="0"/>
          </a:p>
        </p:txBody>
      </p:sp>
    </p:spTree>
    <p:extLst>
      <p:ext uri="{BB962C8B-B14F-4D97-AF65-F5344CB8AC3E}">
        <p14:creationId xmlns:p14="http://schemas.microsoft.com/office/powerpoint/2010/main" val="4129518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4DE45-8C33-C049-A5F6-671614BB60B1}"/>
              </a:ext>
            </a:extLst>
          </p:cNvPr>
          <p:cNvSpPr>
            <a:spLocks noGrp="1"/>
          </p:cNvSpPr>
          <p:nvPr>
            <p:ph type="title"/>
          </p:nvPr>
        </p:nvSpPr>
        <p:spPr/>
        <p:txBody>
          <a:bodyPr>
            <a:normAutofit/>
          </a:bodyPr>
          <a:lstStyle/>
          <a:p>
            <a:pPr algn="ctr"/>
            <a:r>
              <a:rPr lang="en-US" dirty="0">
                <a:latin typeface="+mj-lt"/>
              </a:rPr>
              <a:t>DSM-V ASD Diagnostic Criteria: </a:t>
            </a:r>
            <a:br>
              <a:rPr lang="en-US" dirty="0">
                <a:latin typeface="+mj-lt"/>
              </a:rPr>
            </a:br>
            <a:r>
              <a:rPr lang="en-US" dirty="0">
                <a:latin typeface="+mj-lt"/>
              </a:rPr>
              <a:t>Restricted/Repetitive Patterns</a:t>
            </a:r>
          </a:p>
        </p:txBody>
      </p:sp>
      <p:sp>
        <p:nvSpPr>
          <p:cNvPr id="3" name="Content Placeholder 2">
            <a:extLst>
              <a:ext uri="{FF2B5EF4-FFF2-40B4-BE49-F238E27FC236}">
                <a16:creationId xmlns:a16="http://schemas.microsoft.com/office/drawing/2014/main" id="{AA9EB9BD-B5DD-2348-8D99-58DF8BE47BBF}"/>
              </a:ext>
            </a:extLst>
          </p:cNvPr>
          <p:cNvSpPr>
            <a:spLocks noGrp="1"/>
          </p:cNvSpPr>
          <p:nvPr>
            <p:ph idx="1"/>
          </p:nvPr>
        </p:nvSpPr>
        <p:spPr>
          <a:xfrm>
            <a:off x="628650" y="1690689"/>
            <a:ext cx="7886700" cy="4486274"/>
          </a:xfrm>
        </p:spPr>
        <p:txBody>
          <a:bodyPr>
            <a:normAutofit/>
          </a:bodyPr>
          <a:lstStyle/>
          <a:p>
            <a:pPr marL="0" indent="0">
              <a:lnSpc>
                <a:spcPct val="110000"/>
              </a:lnSpc>
              <a:spcBef>
                <a:spcPts val="0"/>
              </a:spcBef>
              <a:buNone/>
            </a:pPr>
            <a:r>
              <a:rPr lang="en-US" dirty="0"/>
              <a:t>Restricted, repetitive patterns of behavior, interests, or activities:</a:t>
            </a:r>
          </a:p>
          <a:p>
            <a:pPr lvl="1">
              <a:lnSpc>
                <a:spcPct val="110000"/>
              </a:lnSpc>
              <a:spcBef>
                <a:spcPts val="0"/>
              </a:spcBef>
            </a:pPr>
            <a:r>
              <a:rPr lang="en-US" sz="2800" dirty="0"/>
              <a:t>Stereotyped or repetitive motor movements, use of objects, or speech</a:t>
            </a:r>
          </a:p>
          <a:p>
            <a:pPr lvl="1">
              <a:lnSpc>
                <a:spcPct val="110000"/>
              </a:lnSpc>
              <a:spcBef>
                <a:spcPts val="0"/>
              </a:spcBef>
            </a:pPr>
            <a:r>
              <a:rPr lang="en-US" sz="2800" dirty="0"/>
              <a:t>Insistence on sameness, inflexible adherence to routines, or ritualized patterns of verbal or nonverbal behavior</a:t>
            </a:r>
          </a:p>
          <a:p>
            <a:pPr lvl="1">
              <a:lnSpc>
                <a:spcPct val="110000"/>
              </a:lnSpc>
              <a:spcBef>
                <a:spcPts val="0"/>
              </a:spcBef>
            </a:pPr>
            <a:r>
              <a:rPr lang="en-US" sz="2800" dirty="0"/>
              <a:t>Highly restricted, fixated interests that are abnormal in intensity or focus </a:t>
            </a:r>
          </a:p>
          <a:p>
            <a:pPr lvl="1">
              <a:lnSpc>
                <a:spcPct val="110000"/>
              </a:lnSpc>
              <a:spcBef>
                <a:spcPts val="0"/>
              </a:spcBef>
            </a:pPr>
            <a:endParaRPr lang="en-US" sz="2800" dirty="0"/>
          </a:p>
        </p:txBody>
      </p:sp>
      <p:sp>
        <p:nvSpPr>
          <p:cNvPr id="4" name="TextBox 3">
            <a:extLst>
              <a:ext uri="{FF2B5EF4-FFF2-40B4-BE49-F238E27FC236}">
                <a16:creationId xmlns:a16="http://schemas.microsoft.com/office/drawing/2014/main" id="{00285C0A-20B1-2949-A25D-76ACFBCC656B}"/>
              </a:ext>
            </a:extLst>
          </p:cNvPr>
          <p:cNvSpPr txBox="1"/>
          <p:nvPr/>
        </p:nvSpPr>
        <p:spPr>
          <a:xfrm>
            <a:off x="6953459" y="5743848"/>
            <a:ext cx="1561891" cy="400110"/>
          </a:xfrm>
          <a:prstGeom prst="rect">
            <a:avLst/>
          </a:prstGeom>
          <a:noFill/>
        </p:spPr>
        <p:txBody>
          <a:bodyPr wrap="square" rtlCol="0">
            <a:spAutoFit/>
          </a:bodyPr>
          <a:lstStyle/>
          <a:p>
            <a:r>
              <a:rPr lang="en-US" sz="2000" i="1" dirty="0"/>
              <a:t>(APA., 2013)</a:t>
            </a:r>
          </a:p>
        </p:txBody>
      </p:sp>
    </p:spTree>
    <p:extLst>
      <p:ext uri="{BB962C8B-B14F-4D97-AF65-F5344CB8AC3E}">
        <p14:creationId xmlns:p14="http://schemas.microsoft.com/office/powerpoint/2010/main" val="831102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mj-lt"/>
              </a:rPr>
              <a:t>Activity: Observation of Restricted/Repetitive Patterns </a:t>
            </a:r>
          </a:p>
        </p:txBody>
      </p:sp>
      <p:sp>
        <p:nvSpPr>
          <p:cNvPr id="3" name="Content Placeholder 2"/>
          <p:cNvSpPr>
            <a:spLocks noGrp="1"/>
          </p:cNvSpPr>
          <p:nvPr>
            <p:ph idx="1"/>
          </p:nvPr>
        </p:nvSpPr>
        <p:spPr>
          <a:xfrm>
            <a:off x="528167" y="2193107"/>
            <a:ext cx="7886700" cy="4486274"/>
          </a:xfrm>
        </p:spPr>
        <p:txBody>
          <a:bodyPr>
            <a:normAutofit/>
          </a:bodyPr>
          <a:lstStyle/>
          <a:p>
            <a:pPr>
              <a:lnSpc>
                <a:spcPct val="100000"/>
              </a:lnSpc>
              <a:spcBef>
                <a:spcPts val="0"/>
              </a:spcBef>
            </a:pPr>
            <a:r>
              <a:rPr lang="en-US" dirty="0">
                <a:hlinkClick r:id="rId3"/>
              </a:rPr>
              <a:t>Autism Navigator</a:t>
            </a:r>
            <a:r>
              <a:rPr lang="en-US" dirty="0"/>
              <a:t> – Repetitive Behaviors and Restricted Interests</a:t>
            </a:r>
          </a:p>
          <a:p>
            <a:pPr lvl="1">
              <a:lnSpc>
                <a:spcPct val="100000"/>
              </a:lnSpc>
              <a:spcBef>
                <a:spcPts val="0"/>
              </a:spcBef>
            </a:pPr>
            <a:r>
              <a:rPr lang="en-US" sz="2800" dirty="0"/>
              <a:t>Repetitive Movements</a:t>
            </a:r>
          </a:p>
          <a:p>
            <a:pPr lvl="1">
              <a:lnSpc>
                <a:spcPct val="100000"/>
              </a:lnSpc>
              <a:spcBef>
                <a:spcPts val="0"/>
              </a:spcBef>
            </a:pPr>
            <a:r>
              <a:rPr lang="en-US" sz="2800" dirty="0"/>
              <a:t>Preoccupation with Unusual Objects</a:t>
            </a:r>
          </a:p>
        </p:txBody>
      </p:sp>
    </p:spTree>
    <p:extLst>
      <p:ext uri="{BB962C8B-B14F-4D97-AF65-F5344CB8AC3E}">
        <p14:creationId xmlns:p14="http://schemas.microsoft.com/office/powerpoint/2010/main" val="22544582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Sensory Differences</a:t>
            </a:r>
          </a:p>
        </p:txBody>
      </p:sp>
      <p:sp>
        <p:nvSpPr>
          <p:cNvPr id="3" name="Content Placeholder 2"/>
          <p:cNvSpPr>
            <a:spLocks noGrp="1"/>
          </p:cNvSpPr>
          <p:nvPr>
            <p:ph idx="1"/>
          </p:nvPr>
        </p:nvSpPr>
        <p:spPr/>
        <p:txBody>
          <a:bodyPr>
            <a:normAutofit/>
          </a:bodyPr>
          <a:lstStyle/>
          <a:p>
            <a:pPr>
              <a:lnSpc>
                <a:spcPct val="100000"/>
              </a:lnSpc>
              <a:spcBef>
                <a:spcPts val="0"/>
              </a:spcBef>
            </a:pPr>
            <a:r>
              <a:rPr lang="en-US" dirty="0"/>
              <a:t>Hyper- or hypo-reactivity to sensory input or unusual interest in sensory aspects of the environment</a:t>
            </a:r>
          </a:p>
          <a:p>
            <a:pPr>
              <a:lnSpc>
                <a:spcPct val="100000"/>
              </a:lnSpc>
              <a:spcBef>
                <a:spcPts val="0"/>
              </a:spcBef>
            </a:pPr>
            <a:r>
              <a:rPr lang="en-US" dirty="0"/>
              <a:t>Children may show sensory “defensiveness” to some kinds of sensory input, yet may appear not to register other forms of sensory stimuli</a:t>
            </a:r>
          </a:p>
          <a:p>
            <a:pPr>
              <a:lnSpc>
                <a:spcPct val="100000"/>
              </a:lnSpc>
              <a:spcBef>
                <a:spcPts val="0"/>
              </a:spcBef>
            </a:pPr>
            <a:r>
              <a:rPr lang="en-US" dirty="0"/>
              <a:t>May show a high tolerance for pain</a:t>
            </a:r>
          </a:p>
        </p:txBody>
      </p:sp>
    </p:spTree>
    <p:extLst>
      <p:ext uri="{BB962C8B-B14F-4D97-AF65-F5344CB8AC3E}">
        <p14:creationId xmlns:p14="http://schemas.microsoft.com/office/powerpoint/2010/main" val="42706242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Unusual Sensory Input or Interest</a:t>
            </a:r>
          </a:p>
        </p:txBody>
      </p:sp>
      <p:sp>
        <p:nvSpPr>
          <p:cNvPr id="3" name="Content Placeholder 2"/>
          <p:cNvSpPr>
            <a:spLocks noGrp="1"/>
          </p:cNvSpPr>
          <p:nvPr>
            <p:ph idx="1"/>
          </p:nvPr>
        </p:nvSpPr>
        <p:spPr>
          <a:xfrm>
            <a:off x="628650" y="1871756"/>
            <a:ext cx="7886700" cy="3916095"/>
          </a:xfrm>
        </p:spPr>
        <p:txBody>
          <a:bodyPr/>
          <a:lstStyle/>
          <a:p>
            <a:pPr>
              <a:lnSpc>
                <a:spcPct val="100000"/>
              </a:lnSpc>
              <a:spcBef>
                <a:spcPts val="0"/>
              </a:spcBef>
            </a:pPr>
            <a:r>
              <a:rPr lang="en-US" dirty="0">
                <a:hlinkClick r:id="rId3"/>
              </a:rPr>
              <a:t>Autism Navigator</a:t>
            </a:r>
            <a:r>
              <a:rPr lang="en-US" dirty="0"/>
              <a:t> – Unusual Sensory Input or Interest</a:t>
            </a:r>
          </a:p>
          <a:p>
            <a:pPr lvl="1">
              <a:lnSpc>
                <a:spcPct val="100000"/>
              </a:lnSpc>
              <a:spcBef>
                <a:spcPts val="0"/>
              </a:spcBef>
            </a:pPr>
            <a:r>
              <a:rPr lang="en-US" sz="2800" dirty="0"/>
              <a:t>Over Reactive</a:t>
            </a:r>
          </a:p>
          <a:p>
            <a:pPr lvl="1">
              <a:lnSpc>
                <a:spcPct val="100000"/>
              </a:lnSpc>
              <a:spcBef>
                <a:spcPts val="0"/>
              </a:spcBef>
            </a:pPr>
            <a:r>
              <a:rPr lang="en-US" sz="2800" dirty="0"/>
              <a:t>Under Reactive</a:t>
            </a:r>
          </a:p>
          <a:p>
            <a:pPr>
              <a:lnSpc>
                <a:spcPct val="100000"/>
              </a:lnSpc>
              <a:spcBef>
                <a:spcPts val="0"/>
              </a:spcBef>
            </a:pPr>
            <a:endParaRPr lang="en-US" dirty="0"/>
          </a:p>
        </p:txBody>
      </p:sp>
    </p:spTree>
    <p:extLst>
      <p:ext uri="{BB962C8B-B14F-4D97-AF65-F5344CB8AC3E}">
        <p14:creationId xmlns:p14="http://schemas.microsoft.com/office/powerpoint/2010/main" val="1780904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Uneven Development of Skills</a:t>
            </a:r>
          </a:p>
        </p:txBody>
      </p:sp>
      <p:sp>
        <p:nvSpPr>
          <p:cNvPr id="3" name="Content Placeholder 2"/>
          <p:cNvSpPr>
            <a:spLocks noGrp="1"/>
          </p:cNvSpPr>
          <p:nvPr>
            <p:ph idx="1"/>
          </p:nvPr>
        </p:nvSpPr>
        <p:spPr>
          <a:xfrm>
            <a:off x="628650" y="1906012"/>
            <a:ext cx="7886700" cy="3851693"/>
          </a:xfrm>
        </p:spPr>
        <p:txBody>
          <a:bodyPr/>
          <a:lstStyle/>
          <a:p>
            <a:pPr>
              <a:lnSpc>
                <a:spcPct val="100000"/>
              </a:lnSpc>
              <a:spcBef>
                <a:spcPts val="0"/>
              </a:spcBef>
            </a:pPr>
            <a:r>
              <a:rPr lang="en-US" dirty="0"/>
              <a:t>May demonstrate good problem-solving capacities and constructive play skills despite a lag in expressive and receptive language skills</a:t>
            </a:r>
          </a:p>
          <a:p>
            <a:pPr>
              <a:lnSpc>
                <a:spcPct val="100000"/>
              </a:lnSpc>
              <a:spcBef>
                <a:spcPts val="0"/>
              </a:spcBef>
            </a:pPr>
            <a:r>
              <a:rPr lang="en-US" dirty="0"/>
              <a:t>Social communication skills that have been developing typically may begin to fade during the second year</a:t>
            </a:r>
          </a:p>
          <a:p>
            <a:pPr>
              <a:lnSpc>
                <a:spcPct val="100000"/>
              </a:lnSpc>
              <a:spcBef>
                <a:spcPts val="0"/>
              </a:spcBef>
            </a:pPr>
            <a:r>
              <a:rPr lang="en-US" dirty="0">
                <a:hlinkClick r:id="rId3"/>
              </a:rPr>
              <a:t>Autism Navigator</a:t>
            </a:r>
            <a:r>
              <a:rPr lang="en-US" dirty="0"/>
              <a:t> – Associated Features: </a:t>
            </a:r>
            <a:r>
              <a:rPr lang="en-US" dirty="0">
                <a:hlinkClick r:id="rId4"/>
              </a:rPr>
              <a:t>Uneven Development of Skills </a:t>
            </a:r>
            <a:endParaRPr lang="en-US" dirty="0"/>
          </a:p>
          <a:p>
            <a:pPr>
              <a:lnSpc>
                <a:spcPct val="100000"/>
              </a:lnSpc>
              <a:spcBef>
                <a:spcPts val="0"/>
              </a:spcBef>
            </a:pPr>
            <a:endParaRPr lang="en-US" dirty="0"/>
          </a:p>
        </p:txBody>
      </p:sp>
    </p:spTree>
    <p:extLst>
      <p:ext uri="{BB962C8B-B14F-4D97-AF65-F5344CB8AC3E}">
        <p14:creationId xmlns:p14="http://schemas.microsoft.com/office/powerpoint/2010/main" val="148756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9752"/>
            <a:ext cx="7886700" cy="1042569"/>
          </a:xfrm>
        </p:spPr>
        <p:txBody>
          <a:bodyPr>
            <a:normAutofit/>
          </a:bodyPr>
          <a:lstStyle/>
          <a:p>
            <a:pPr algn="ctr"/>
            <a:r>
              <a:rPr lang="en-US" dirty="0">
                <a:latin typeface="+mj-lt"/>
              </a:rPr>
              <a:t>Objectives</a:t>
            </a:r>
          </a:p>
        </p:txBody>
      </p:sp>
      <p:sp>
        <p:nvSpPr>
          <p:cNvPr id="3" name="Content Placeholder 2"/>
          <p:cNvSpPr>
            <a:spLocks noGrp="1"/>
          </p:cNvSpPr>
          <p:nvPr>
            <p:ph idx="1"/>
          </p:nvPr>
        </p:nvSpPr>
        <p:spPr>
          <a:xfrm>
            <a:off x="628650" y="1202321"/>
            <a:ext cx="7886700" cy="5131934"/>
          </a:xfrm>
        </p:spPr>
        <p:txBody>
          <a:bodyPr>
            <a:noAutofit/>
          </a:bodyPr>
          <a:lstStyle/>
          <a:p>
            <a:pPr>
              <a:lnSpc>
                <a:spcPct val="100000"/>
              </a:lnSpc>
              <a:spcBef>
                <a:spcPts val="0"/>
              </a:spcBef>
            </a:pPr>
            <a:r>
              <a:rPr lang="en-US" sz="2600" dirty="0"/>
              <a:t>Describe the characteristics, prevalence, and etiology of Autism Spectrum Disorder (ASD)</a:t>
            </a:r>
          </a:p>
          <a:p>
            <a:pPr>
              <a:lnSpc>
                <a:spcPct val="100000"/>
              </a:lnSpc>
              <a:spcBef>
                <a:spcPts val="0"/>
              </a:spcBef>
            </a:pPr>
            <a:r>
              <a:rPr lang="en-US" sz="2600" dirty="0"/>
              <a:t>Describe the importance of early identification for children with ASD </a:t>
            </a:r>
          </a:p>
          <a:p>
            <a:pPr>
              <a:lnSpc>
                <a:spcPct val="100000"/>
              </a:lnSpc>
              <a:spcBef>
                <a:spcPts val="0"/>
              </a:spcBef>
            </a:pPr>
            <a:r>
              <a:rPr lang="en-US" sz="2600" dirty="0"/>
              <a:t>List specific strategies used to screen young children for autism risk </a:t>
            </a:r>
          </a:p>
          <a:p>
            <a:pPr>
              <a:lnSpc>
                <a:spcPct val="100000"/>
              </a:lnSpc>
              <a:spcBef>
                <a:spcPts val="0"/>
              </a:spcBef>
            </a:pPr>
            <a:r>
              <a:rPr lang="en-US" sz="2600" dirty="0"/>
              <a:t>List common signs of early autism and what they look like in the context of observation and assessment</a:t>
            </a:r>
          </a:p>
          <a:p>
            <a:pPr>
              <a:lnSpc>
                <a:spcPct val="100000"/>
              </a:lnSpc>
              <a:spcBef>
                <a:spcPts val="0"/>
              </a:spcBef>
            </a:pPr>
            <a:r>
              <a:rPr lang="en-US" sz="2600" dirty="0"/>
              <a:t>List the components of a diagnostic evaluation for ASD</a:t>
            </a:r>
          </a:p>
          <a:p>
            <a:pPr>
              <a:lnSpc>
                <a:spcPct val="100000"/>
              </a:lnSpc>
              <a:spcBef>
                <a:spcPts val="0"/>
              </a:spcBef>
            </a:pPr>
            <a:r>
              <a:rPr lang="en-US" sz="2600" dirty="0"/>
              <a:t>Describe diagnostic tools commonly used with young children at-risk for or who have ASD</a:t>
            </a:r>
          </a:p>
          <a:p>
            <a:pPr>
              <a:lnSpc>
                <a:spcPct val="100000"/>
              </a:lnSpc>
              <a:spcBef>
                <a:spcPts val="0"/>
              </a:spcBef>
            </a:pPr>
            <a:endParaRPr lang="en-US" sz="2400" dirty="0"/>
          </a:p>
        </p:txBody>
      </p:sp>
    </p:spTree>
    <p:extLst>
      <p:ext uri="{BB962C8B-B14F-4D97-AF65-F5344CB8AC3E}">
        <p14:creationId xmlns:p14="http://schemas.microsoft.com/office/powerpoint/2010/main" val="33052818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4E30BF-CB24-1A4A-9BDA-8E77D16FE728}"/>
              </a:ext>
            </a:extLst>
          </p:cNvPr>
          <p:cNvSpPr>
            <a:spLocks noGrp="1"/>
          </p:cNvSpPr>
          <p:nvPr>
            <p:ph type="title"/>
          </p:nvPr>
        </p:nvSpPr>
        <p:spPr>
          <a:xfrm>
            <a:off x="291402" y="403453"/>
            <a:ext cx="8561195" cy="922929"/>
          </a:xfrm>
        </p:spPr>
        <p:txBody>
          <a:bodyPr>
            <a:noAutofit/>
          </a:bodyPr>
          <a:lstStyle/>
          <a:p>
            <a:pPr algn="ctr"/>
            <a:r>
              <a:rPr lang="en-US" sz="4400" dirty="0">
                <a:latin typeface="+mj-lt"/>
              </a:rPr>
              <a:t>Some Common Diagnostic Measures</a:t>
            </a:r>
          </a:p>
        </p:txBody>
      </p:sp>
      <p:sp>
        <p:nvSpPr>
          <p:cNvPr id="5" name="TextBox 4">
            <a:extLst>
              <a:ext uri="{FF2B5EF4-FFF2-40B4-BE49-F238E27FC236}">
                <a16:creationId xmlns:a16="http://schemas.microsoft.com/office/drawing/2014/main" id="{45577306-DE8F-4AD7-8E31-814B4FCEE963}"/>
              </a:ext>
            </a:extLst>
          </p:cNvPr>
          <p:cNvSpPr txBox="1"/>
          <p:nvPr/>
        </p:nvSpPr>
        <p:spPr>
          <a:xfrm>
            <a:off x="713433" y="1940560"/>
            <a:ext cx="7757327" cy="3108543"/>
          </a:xfrm>
          <a:prstGeom prst="rect">
            <a:avLst/>
          </a:prstGeom>
          <a:noFill/>
        </p:spPr>
        <p:txBody>
          <a:bodyPr wrap="square">
            <a:spAutoFit/>
          </a:bodyPr>
          <a:lstStyle/>
          <a:p>
            <a:pPr marL="457200" indent="-457200">
              <a:buFont typeface="Arial" panose="020B0604020202020204" pitchFamily="34" charset="0"/>
              <a:buChar char="•"/>
            </a:pPr>
            <a:r>
              <a:rPr lang="en-US" sz="2800" dirty="0"/>
              <a:t>Autism Diagnosis Interview – Revised (ADI-R)</a:t>
            </a:r>
          </a:p>
          <a:p>
            <a:pPr marL="457200" indent="-457200">
              <a:buFont typeface="Arial" panose="020B0604020202020204" pitchFamily="34" charset="0"/>
              <a:buChar char="•"/>
            </a:pPr>
            <a:r>
              <a:rPr lang="en-US" sz="2800" dirty="0"/>
              <a:t>Autism Diagnostic Observation Schedule, Second Edition (ADOS-2)</a:t>
            </a:r>
          </a:p>
          <a:p>
            <a:pPr marL="457200" indent="-457200">
              <a:buFont typeface="Arial" panose="020B0604020202020204" pitchFamily="34" charset="0"/>
              <a:buChar char="•"/>
            </a:pPr>
            <a:r>
              <a:rPr lang="en-US" sz="2800" dirty="0"/>
              <a:t>Childhood Autism Rating Scale (CARS)</a:t>
            </a:r>
          </a:p>
          <a:p>
            <a:pPr marL="457200" indent="-457200">
              <a:buFont typeface="Arial" panose="020B0604020202020204" pitchFamily="34" charset="0"/>
              <a:buChar char="•"/>
            </a:pPr>
            <a:r>
              <a:rPr lang="en-US" sz="2800" dirty="0"/>
              <a:t>Skill Based Developmental Measures</a:t>
            </a:r>
          </a:p>
          <a:p>
            <a:pPr marL="457200" indent="-457200">
              <a:buFont typeface="Arial" panose="020B0604020202020204" pitchFamily="34" charset="0"/>
              <a:buChar char="•"/>
            </a:pPr>
            <a:r>
              <a:rPr lang="en-US" sz="2800" dirty="0"/>
              <a:t>Speech, Language &amp; Social Communication Assessment  </a:t>
            </a:r>
          </a:p>
        </p:txBody>
      </p:sp>
    </p:spTree>
    <p:extLst>
      <p:ext uri="{BB962C8B-B14F-4D97-AF65-F5344CB8AC3E}">
        <p14:creationId xmlns:p14="http://schemas.microsoft.com/office/powerpoint/2010/main" val="25630008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D70D6-E64C-434D-9126-5A65742420EF}"/>
              </a:ext>
            </a:extLst>
          </p:cNvPr>
          <p:cNvSpPr>
            <a:spLocks noGrp="1"/>
          </p:cNvSpPr>
          <p:nvPr>
            <p:ph type="title"/>
          </p:nvPr>
        </p:nvSpPr>
        <p:spPr/>
        <p:txBody>
          <a:bodyPr>
            <a:normAutofit/>
          </a:bodyPr>
          <a:lstStyle/>
          <a:p>
            <a:pPr algn="ctr"/>
            <a:r>
              <a:rPr lang="en-US" dirty="0">
                <a:latin typeface="+mj-lt"/>
              </a:rPr>
              <a:t>Autism Diagnosis Interview – Revised (ADI-R)</a:t>
            </a:r>
          </a:p>
        </p:txBody>
      </p:sp>
      <p:sp>
        <p:nvSpPr>
          <p:cNvPr id="3" name="Content Placeholder 2">
            <a:extLst>
              <a:ext uri="{FF2B5EF4-FFF2-40B4-BE49-F238E27FC236}">
                <a16:creationId xmlns:a16="http://schemas.microsoft.com/office/drawing/2014/main" id="{C368DAC3-1610-9142-9DBA-9E9ABB6AA900}"/>
              </a:ext>
            </a:extLst>
          </p:cNvPr>
          <p:cNvSpPr>
            <a:spLocks noGrp="1"/>
          </p:cNvSpPr>
          <p:nvPr>
            <p:ph idx="1"/>
          </p:nvPr>
        </p:nvSpPr>
        <p:spPr/>
        <p:txBody>
          <a:bodyPr>
            <a:normAutofit/>
          </a:bodyPr>
          <a:lstStyle/>
          <a:p>
            <a:pPr marL="457200" lvl="1" indent="0">
              <a:lnSpc>
                <a:spcPct val="100000"/>
              </a:lnSpc>
              <a:spcBef>
                <a:spcPts val="0"/>
              </a:spcBef>
              <a:buNone/>
            </a:pPr>
            <a:r>
              <a:rPr lang="en-US" sz="2800" dirty="0"/>
              <a:t>A clinical diagnostic instrument for assessing autism in children and adults. The instrument focuses on behavior in three main areas: reciprocal social interaction; communication and language; and restricted and repetitive, stereotyped interests and behaviors. The ADI-R is appropriate for children and adults with mental ages about 18 months and above.</a:t>
            </a:r>
          </a:p>
        </p:txBody>
      </p:sp>
      <p:sp>
        <p:nvSpPr>
          <p:cNvPr id="4" name="TextBox 3">
            <a:extLst>
              <a:ext uri="{FF2B5EF4-FFF2-40B4-BE49-F238E27FC236}">
                <a16:creationId xmlns:a16="http://schemas.microsoft.com/office/drawing/2014/main" id="{4C7E566B-6EBE-8E4B-9F5B-DFBD9FD6446D}"/>
              </a:ext>
            </a:extLst>
          </p:cNvPr>
          <p:cNvSpPr txBox="1"/>
          <p:nvPr/>
        </p:nvSpPr>
        <p:spPr>
          <a:xfrm>
            <a:off x="6260123" y="5723751"/>
            <a:ext cx="2883877" cy="400110"/>
          </a:xfrm>
          <a:prstGeom prst="rect">
            <a:avLst/>
          </a:prstGeom>
          <a:noFill/>
        </p:spPr>
        <p:txBody>
          <a:bodyPr wrap="square" rtlCol="0">
            <a:spAutoFit/>
          </a:bodyPr>
          <a:lstStyle/>
          <a:p>
            <a:r>
              <a:rPr lang="en-US" sz="2000" i="1" dirty="0"/>
              <a:t>(Hyman et al., 2020) </a:t>
            </a:r>
          </a:p>
        </p:txBody>
      </p:sp>
    </p:spTree>
    <p:extLst>
      <p:ext uri="{BB962C8B-B14F-4D97-AF65-F5344CB8AC3E}">
        <p14:creationId xmlns:p14="http://schemas.microsoft.com/office/powerpoint/2010/main" val="40202699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D70D6-E64C-434D-9126-5A65742420EF}"/>
              </a:ext>
            </a:extLst>
          </p:cNvPr>
          <p:cNvSpPr>
            <a:spLocks noGrp="1"/>
          </p:cNvSpPr>
          <p:nvPr>
            <p:ph type="title"/>
          </p:nvPr>
        </p:nvSpPr>
        <p:spPr/>
        <p:txBody>
          <a:bodyPr>
            <a:normAutofit fontScale="90000"/>
          </a:bodyPr>
          <a:lstStyle/>
          <a:p>
            <a:pPr algn="ctr"/>
            <a:r>
              <a:rPr lang="en-US" dirty="0">
                <a:latin typeface="+mj-lt"/>
              </a:rPr>
              <a:t>Autism Diagnostic Observation Schedule, Second Edition (ADOS-2)</a:t>
            </a:r>
          </a:p>
        </p:txBody>
      </p:sp>
      <p:sp>
        <p:nvSpPr>
          <p:cNvPr id="3" name="Content Placeholder 2">
            <a:extLst>
              <a:ext uri="{FF2B5EF4-FFF2-40B4-BE49-F238E27FC236}">
                <a16:creationId xmlns:a16="http://schemas.microsoft.com/office/drawing/2014/main" id="{C368DAC3-1610-9142-9DBA-9E9ABB6AA900}"/>
              </a:ext>
            </a:extLst>
          </p:cNvPr>
          <p:cNvSpPr>
            <a:spLocks noGrp="1"/>
          </p:cNvSpPr>
          <p:nvPr>
            <p:ph idx="1"/>
          </p:nvPr>
        </p:nvSpPr>
        <p:spPr>
          <a:xfrm>
            <a:off x="514360" y="1880244"/>
            <a:ext cx="7886700" cy="4351338"/>
          </a:xfrm>
        </p:spPr>
        <p:txBody>
          <a:bodyPr>
            <a:normAutofit/>
          </a:bodyPr>
          <a:lstStyle/>
          <a:p>
            <a:pPr marL="457200" lvl="1" indent="0">
              <a:lnSpc>
                <a:spcPct val="100000"/>
              </a:lnSpc>
              <a:spcBef>
                <a:spcPts val="0"/>
              </a:spcBef>
              <a:buNone/>
            </a:pPr>
            <a:r>
              <a:rPr lang="en-US" sz="2800" dirty="0"/>
              <a:t>A semi-structured, standardized assessment of social interaction, communication, play, and imaginative use of materials for individuals suspected of having ASD, including a Toddler Module and Modules 1-4, designed to be administered to different individuals according to their level of expressive language through adulthood.</a:t>
            </a:r>
          </a:p>
        </p:txBody>
      </p:sp>
      <p:sp>
        <p:nvSpPr>
          <p:cNvPr id="4" name="TextBox 3">
            <a:extLst>
              <a:ext uri="{FF2B5EF4-FFF2-40B4-BE49-F238E27FC236}">
                <a16:creationId xmlns:a16="http://schemas.microsoft.com/office/drawing/2014/main" id="{4C7E566B-6EBE-8E4B-9F5B-DFBD9FD6446D}"/>
              </a:ext>
            </a:extLst>
          </p:cNvPr>
          <p:cNvSpPr txBox="1"/>
          <p:nvPr/>
        </p:nvSpPr>
        <p:spPr>
          <a:xfrm>
            <a:off x="6199833" y="5432349"/>
            <a:ext cx="2723103" cy="400110"/>
          </a:xfrm>
          <a:prstGeom prst="rect">
            <a:avLst/>
          </a:prstGeom>
          <a:noFill/>
        </p:spPr>
        <p:txBody>
          <a:bodyPr wrap="square" rtlCol="0">
            <a:spAutoFit/>
          </a:bodyPr>
          <a:lstStyle/>
          <a:p>
            <a:r>
              <a:rPr lang="en-US" sz="2000" i="1" dirty="0"/>
              <a:t>(Hyman et al., 2020)</a:t>
            </a:r>
          </a:p>
        </p:txBody>
      </p:sp>
    </p:spTree>
    <p:extLst>
      <p:ext uri="{BB962C8B-B14F-4D97-AF65-F5344CB8AC3E}">
        <p14:creationId xmlns:p14="http://schemas.microsoft.com/office/powerpoint/2010/main" val="3901179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D70D6-E64C-434D-9126-5A65742420EF}"/>
              </a:ext>
            </a:extLst>
          </p:cNvPr>
          <p:cNvSpPr>
            <a:spLocks noGrp="1"/>
          </p:cNvSpPr>
          <p:nvPr>
            <p:ph type="title"/>
          </p:nvPr>
        </p:nvSpPr>
        <p:spPr/>
        <p:txBody>
          <a:bodyPr>
            <a:normAutofit/>
          </a:bodyPr>
          <a:lstStyle/>
          <a:p>
            <a:pPr algn="ctr"/>
            <a:r>
              <a:rPr lang="en-US" dirty="0">
                <a:latin typeface="+mj-lt"/>
              </a:rPr>
              <a:t>Childhood Autism Rating Scale (CARS)</a:t>
            </a:r>
          </a:p>
        </p:txBody>
      </p:sp>
      <p:sp>
        <p:nvSpPr>
          <p:cNvPr id="3" name="Content Placeholder 2">
            <a:extLst>
              <a:ext uri="{FF2B5EF4-FFF2-40B4-BE49-F238E27FC236}">
                <a16:creationId xmlns:a16="http://schemas.microsoft.com/office/drawing/2014/main" id="{C368DAC3-1610-9142-9DBA-9E9ABB6AA900}"/>
              </a:ext>
            </a:extLst>
          </p:cNvPr>
          <p:cNvSpPr>
            <a:spLocks noGrp="1"/>
          </p:cNvSpPr>
          <p:nvPr>
            <p:ph idx="1"/>
          </p:nvPr>
        </p:nvSpPr>
        <p:spPr>
          <a:xfrm>
            <a:off x="628650" y="2006495"/>
            <a:ext cx="7886700" cy="4351338"/>
          </a:xfrm>
        </p:spPr>
        <p:txBody>
          <a:bodyPr>
            <a:normAutofit/>
          </a:bodyPr>
          <a:lstStyle/>
          <a:p>
            <a:pPr marL="457200" lvl="1" indent="0">
              <a:lnSpc>
                <a:spcPct val="100000"/>
              </a:lnSpc>
              <a:spcBef>
                <a:spcPts val="0"/>
              </a:spcBef>
              <a:buNone/>
            </a:pPr>
            <a:r>
              <a:rPr lang="en-US" sz="2800" dirty="0"/>
              <a:t>Brief assessment suitable for use with any child over 2 years of age. CARS includes items drawn from five prominent systems for diagnosing autism; each item covers a particular characteristic, ability, or behavior</a:t>
            </a:r>
          </a:p>
          <a:p>
            <a:pPr marL="0" indent="0">
              <a:buNone/>
            </a:pPr>
            <a:endParaRPr lang="en-US" dirty="0"/>
          </a:p>
        </p:txBody>
      </p:sp>
      <p:sp>
        <p:nvSpPr>
          <p:cNvPr id="4" name="TextBox 3">
            <a:extLst>
              <a:ext uri="{FF2B5EF4-FFF2-40B4-BE49-F238E27FC236}">
                <a16:creationId xmlns:a16="http://schemas.microsoft.com/office/drawing/2014/main" id="{4C7E566B-6EBE-8E4B-9F5B-DFBD9FD6446D}"/>
              </a:ext>
            </a:extLst>
          </p:cNvPr>
          <p:cNvSpPr txBox="1"/>
          <p:nvPr/>
        </p:nvSpPr>
        <p:spPr>
          <a:xfrm>
            <a:off x="6250075" y="5452445"/>
            <a:ext cx="2622620" cy="400110"/>
          </a:xfrm>
          <a:prstGeom prst="rect">
            <a:avLst/>
          </a:prstGeom>
          <a:noFill/>
        </p:spPr>
        <p:txBody>
          <a:bodyPr wrap="square" rtlCol="0">
            <a:spAutoFit/>
          </a:bodyPr>
          <a:lstStyle/>
          <a:p>
            <a:r>
              <a:rPr lang="en-US" sz="2000" i="1" dirty="0"/>
              <a:t>(Hyman et al., 2020) </a:t>
            </a:r>
          </a:p>
        </p:txBody>
      </p:sp>
    </p:spTree>
    <p:extLst>
      <p:ext uri="{BB962C8B-B14F-4D97-AF65-F5344CB8AC3E}">
        <p14:creationId xmlns:p14="http://schemas.microsoft.com/office/powerpoint/2010/main" val="469183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2AD73-AD0F-FE45-BB85-A67CBE91CD8A}"/>
              </a:ext>
            </a:extLst>
          </p:cNvPr>
          <p:cNvSpPr>
            <a:spLocks noGrp="1"/>
          </p:cNvSpPr>
          <p:nvPr>
            <p:ph type="title"/>
          </p:nvPr>
        </p:nvSpPr>
        <p:spPr>
          <a:xfrm>
            <a:off x="301450" y="93820"/>
            <a:ext cx="8541099" cy="1325563"/>
          </a:xfrm>
        </p:spPr>
        <p:txBody>
          <a:bodyPr>
            <a:normAutofit/>
          </a:bodyPr>
          <a:lstStyle/>
          <a:p>
            <a:pPr algn="ctr"/>
            <a:r>
              <a:rPr lang="en-US" dirty="0">
                <a:latin typeface="+mj-lt"/>
              </a:rPr>
              <a:t>Skill Based Developmental Measures </a:t>
            </a:r>
          </a:p>
        </p:txBody>
      </p:sp>
      <p:sp>
        <p:nvSpPr>
          <p:cNvPr id="3" name="Content Placeholder 2">
            <a:extLst>
              <a:ext uri="{FF2B5EF4-FFF2-40B4-BE49-F238E27FC236}">
                <a16:creationId xmlns:a16="http://schemas.microsoft.com/office/drawing/2014/main" id="{74D4286A-9A44-C14F-97A8-C9737FD6C2F9}"/>
              </a:ext>
            </a:extLst>
          </p:cNvPr>
          <p:cNvSpPr>
            <a:spLocks noGrp="1"/>
          </p:cNvSpPr>
          <p:nvPr>
            <p:ph idx="1"/>
          </p:nvPr>
        </p:nvSpPr>
        <p:spPr>
          <a:xfrm>
            <a:off x="628649" y="1419383"/>
            <a:ext cx="7886700" cy="4648952"/>
          </a:xfrm>
        </p:spPr>
        <p:txBody>
          <a:bodyPr>
            <a:noAutofit/>
          </a:bodyPr>
          <a:lstStyle/>
          <a:p>
            <a:pPr>
              <a:lnSpc>
                <a:spcPct val="100000"/>
              </a:lnSpc>
              <a:spcBef>
                <a:spcPts val="0"/>
              </a:spcBef>
            </a:pPr>
            <a:r>
              <a:rPr lang="en-US" dirty="0"/>
              <a:t>Adaptive Behavior Assessments </a:t>
            </a:r>
            <a:r>
              <a:rPr lang="en-US" i="1" dirty="0"/>
              <a:t>(e.g., Vineland Adaptive Behavior Scales, 3</a:t>
            </a:r>
            <a:r>
              <a:rPr lang="en-US" i="1" baseline="30000" dirty="0"/>
              <a:t>rd</a:t>
            </a:r>
            <a:r>
              <a:rPr lang="en-US" i="1" dirty="0"/>
              <a:t> Edition) </a:t>
            </a:r>
          </a:p>
          <a:p>
            <a:pPr>
              <a:lnSpc>
                <a:spcPct val="100000"/>
              </a:lnSpc>
              <a:spcBef>
                <a:spcPts val="0"/>
              </a:spcBef>
            </a:pPr>
            <a:r>
              <a:rPr lang="en-US" dirty="0"/>
              <a:t>Communication and Language Assessments </a:t>
            </a:r>
            <a:r>
              <a:rPr lang="en-US" i="1" dirty="0"/>
              <a:t>(e.g., Clinical Evaluation of Language Fundamentals- 5</a:t>
            </a:r>
            <a:r>
              <a:rPr lang="en-US" i="1" baseline="30000" dirty="0"/>
              <a:t>th</a:t>
            </a:r>
            <a:r>
              <a:rPr lang="en-US" i="1" dirty="0"/>
              <a:t> Edition; Communication and Symbolic Behavior Scales) </a:t>
            </a:r>
          </a:p>
          <a:p>
            <a:pPr>
              <a:lnSpc>
                <a:spcPct val="100000"/>
              </a:lnSpc>
              <a:spcBef>
                <a:spcPts val="0"/>
              </a:spcBef>
            </a:pPr>
            <a:r>
              <a:rPr lang="en-US" dirty="0"/>
              <a:t>Fine/Gross Motor Assessments </a:t>
            </a:r>
            <a:r>
              <a:rPr lang="en-US" i="1" dirty="0"/>
              <a:t>(Peabody Developmental Motor Scales, 2</a:t>
            </a:r>
            <a:r>
              <a:rPr lang="en-US" i="1" baseline="30000" dirty="0"/>
              <a:t>nd </a:t>
            </a:r>
            <a:r>
              <a:rPr lang="en-US" i="1" dirty="0"/>
              <a:t>Edition) </a:t>
            </a:r>
          </a:p>
          <a:p>
            <a:pPr>
              <a:lnSpc>
                <a:spcPct val="100000"/>
              </a:lnSpc>
              <a:spcBef>
                <a:spcPts val="0"/>
              </a:spcBef>
            </a:pPr>
            <a:r>
              <a:rPr lang="en-US" dirty="0"/>
              <a:t> Cognitive Assessments </a:t>
            </a:r>
            <a:r>
              <a:rPr lang="en-US" i="1" dirty="0"/>
              <a:t>(e.g., Behavior Rating Inventory of Executive Function, 2</a:t>
            </a:r>
            <a:r>
              <a:rPr lang="en-US" i="1" baseline="30000" dirty="0"/>
              <a:t>nd</a:t>
            </a:r>
            <a:r>
              <a:rPr lang="en-US" i="1" dirty="0"/>
              <a:t> Edition) </a:t>
            </a:r>
          </a:p>
          <a:p>
            <a:pPr marL="0" indent="0">
              <a:lnSpc>
                <a:spcPct val="100000"/>
              </a:lnSpc>
              <a:spcBef>
                <a:spcPts val="0"/>
              </a:spcBef>
              <a:buNone/>
            </a:pPr>
            <a:endParaRPr lang="en-US" dirty="0"/>
          </a:p>
          <a:p>
            <a:pPr>
              <a:lnSpc>
                <a:spcPct val="100000"/>
              </a:lnSpc>
              <a:spcBef>
                <a:spcPts val="0"/>
              </a:spcBef>
            </a:pPr>
            <a:endParaRPr lang="en-US" dirty="0"/>
          </a:p>
        </p:txBody>
      </p:sp>
    </p:spTree>
    <p:extLst>
      <p:ext uri="{BB962C8B-B14F-4D97-AF65-F5344CB8AC3E}">
        <p14:creationId xmlns:p14="http://schemas.microsoft.com/office/powerpoint/2010/main" val="17139512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84A47-8D15-5946-87A9-257D1939728A}"/>
              </a:ext>
            </a:extLst>
          </p:cNvPr>
          <p:cNvSpPr>
            <a:spLocks noGrp="1"/>
          </p:cNvSpPr>
          <p:nvPr>
            <p:ph type="title"/>
          </p:nvPr>
        </p:nvSpPr>
        <p:spPr/>
        <p:txBody>
          <a:bodyPr>
            <a:normAutofit/>
          </a:bodyPr>
          <a:lstStyle/>
          <a:p>
            <a:pPr algn="ctr"/>
            <a:r>
              <a:rPr lang="en-US" dirty="0">
                <a:latin typeface="+mj-lt"/>
              </a:rPr>
              <a:t>Speech, Language &amp; Social Communication Assessment </a:t>
            </a:r>
          </a:p>
        </p:txBody>
      </p:sp>
      <p:sp>
        <p:nvSpPr>
          <p:cNvPr id="3" name="Content Placeholder 2">
            <a:extLst>
              <a:ext uri="{FF2B5EF4-FFF2-40B4-BE49-F238E27FC236}">
                <a16:creationId xmlns:a16="http://schemas.microsoft.com/office/drawing/2014/main" id="{6C12CC2F-F106-F64B-B528-80C5400C0F8A}"/>
              </a:ext>
            </a:extLst>
          </p:cNvPr>
          <p:cNvSpPr>
            <a:spLocks noGrp="1"/>
          </p:cNvSpPr>
          <p:nvPr>
            <p:ph idx="1"/>
          </p:nvPr>
        </p:nvSpPr>
        <p:spPr/>
        <p:txBody>
          <a:bodyPr>
            <a:normAutofit/>
          </a:bodyPr>
          <a:lstStyle/>
          <a:p>
            <a:pPr marL="0" indent="0">
              <a:lnSpc>
                <a:spcPct val="100000"/>
              </a:lnSpc>
              <a:spcBef>
                <a:spcPts val="0"/>
              </a:spcBef>
              <a:buNone/>
            </a:pPr>
            <a:r>
              <a:rPr lang="en-US" dirty="0"/>
              <a:t>Assessment can include: </a:t>
            </a:r>
          </a:p>
          <a:p>
            <a:pPr marL="228600" lvl="1">
              <a:lnSpc>
                <a:spcPct val="100000"/>
              </a:lnSpc>
              <a:spcBef>
                <a:spcPts val="0"/>
              </a:spcBef>
            </a:pPr>
            <a:r>
              <a:rPr lang="en-US" sz="2800" dirty="0"/>
              <a:t>Expressive and receptive language production and fluency, </a:t>
            </a:r>
          </a:p>
          <a:p>
            <a:pPr marL="228600" lvl="1">
              <a:lnSpc>
                <a:spcPct val="100000"/>
              </a:lnSpc>
              <a:spcBef>
                <a:spcPts val="0"/>
              </a:spcBef>
            </a:pPr>
            <a:r>
              <a:rPr lang="en-US" sz="2800" dirty="0"/>
              <a:t>Back-and-forth social interaction, </a:t>
            </a:r>
          </a:p>
          <a:p>
            <a:pPr marL="228600" lvl="1">
              <a:lnSpc>
                <a:spcPct val="100000"/>
              </a:lnSpc>
              <a:spcBef>
                <a:spcPts val="0"/>
              </a:spcBef>
            </a:pPr>
            <a:r>
              <a:rPr lang="en-US" sz="2800" dirty="0"/>
              <a:t>Pointing, </a:t>
            </a:r>
          </a:p>
          <a:p>
            <a:pPr marL="228600" lvl="1">
              <a:lnSpc>
                <a:spcPct val="100000"/>
              </a:lnSpc>
              <a:spcBef>
                <a:spcPts val="0"/>
              </a:spcBef>
            </a:pPr>
            <a:r>
              <a:rPr lang="en-US" sz="2800" dirty="0"/>
              <a:t>Sharing information, </a:t>
            </a:r>
          </a:p>
          <a:p>
            <a:pPr marL="228600" lvl="1">
              <a:lnSpc>
                <a:spcPct val="100000"/>
              </a:lnSpc>
              <a:spcBef>
                <a:spcPts val="0"/>
              </a:spcBef>
            </a:pPr>
            <a:r>
              <a:rPr lang="en-US" sz="2800" dirty="0"/>
              <a:t>Conversation, </a:t>
            </a:r>
          </a:p>
          <a:p>
            <a:pPr marL="228600" lvl="1">
              <a:lnSpc>
                <a:spcPct val="100000"/>
              </a:lnSpc>
              <a:spcBef>
                <a:spcPts val="0"/>
              </a:spcBef>
            </a:pPr>
            <a:r>
              <a:rPr lang="en-US" sz="2800" dirty="0"/>
              <a:t>Perspective-taking, </a:t>
            </a:r>
          </a:p>
          <a:p>
            <a:pPr marL="228600" lvl="1">
              <a:lnSpc>
                <a:spcPct val="100000"/>
              </a:lnSpc>
              <a:spcBef>
                <a:spcPts val="0"/>
              </a:spcBef>
            </a:pPr>
            <a:r>
              <a:rPr lang="en-US" sz="2800" dirty="0"/>
              <a:t>Understanding social situations</a:t>
            </a:r>
          </a:p>
          <a:p>
            <a:pPr marL="0" indent="0">
              <a:lnSpc>
                <a:spcPct val="100000"/>
              </a:lnSpc>
              <a:spcBef>
                <a:spcPts val="0"/>
              </a:spcBef>
              <a:buNone/>
            </a:pPr>
            <a:endParaRPr lang="en-US" dirty="0"/>
          </a:p>
        </p:txBody>
      </p:sp>
    </p:spTree>
    <p:extLst>
      <p:ext uri="{BB962C8B-B14F-4D97-AF65-F5344CB8AC3E}">
        <p14:creationId xmlns:p14="http://schemas.microsoft.com/office/powerpoint/2010/main" val="873288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4AA3A-6022-134F-8FAC-5780AD926F56}"/>
              </a:ext>
            </a:extLst>
          </p:cNvPr>
          <p:cNvSpPr>
            <a:spLocks noGrp="1"/>
          </p:cNvSpPr>
          <p:nvPr>
            <p:ph type="title"/>
          </p:nvPr>
        </p:nvSpPr>
        <p:spPr>
          <a:xfrm>
            <a:off x="628650" y="224449"/>
            <a:ext cx="7771772" cy="1102727"/>
          </a:xfrm>
        </p:spPr>
        <p:txBody>
          <a:bodyPr>
            <a:noAutofit/>
          </a:bodyPr>
          <a:lstStyle/>
          <a:p>
            <a:pPr algn="ctr"/>
            <a:r>
              <a:rPr lang="en-US" dirty="0">
                <a:latin typeface="+mj-lt"/>
              </a:rPr>
              <a:t>Activity: </a:t>
            </a:r>
            <a:br>
              <a:rPr lang="en-US" dirty="0">
                <a:latin typeface="+mj-lt"/>
              </a:rPr>
            </a:br>
            <a:r>
              <a:rPr lang="en-US" dirty="0">
                <a:latin typeface="+mj-lt"/>
              </a:rPr>
              <a:t>What assessments do you use?</a:t>
            </a:r>
          </a:p>
        </p:txBody>
      </p:sp>
      <p:sp>
        <p:nvSpPr>
          <p:cNvPr id="3" name="Content Placeholder 2">
            <a:extLst>
              <a:ext uri="{FF2B5EF4-FFF2-40B4-BE49-F238E27FC236}">
                <a16:creationId xmlns:a16="http://schemas.microsoft.com/office/drawing/2014/main" id="{E8F1A61A-1562-134C-A0B8-EC0A37F0605D}"/>
              </a:ext>
            </a:extLst>
          </p:cNvPr>
          <p:cNvSpPr>
            <a:spLocks noGrp="1"/>
          </p:cNvSpPr>
          <p:nvPr>
            <p:ph idx="1"/>
          </p:nvPr>
        </p:nvSpPr>
        <p:spPr>
          <a:xfrm>
            <a:off x="411982" y="1437708"/>
            <a:ext cx="8320036" cy="4709110"/>
          </a:xfrm>
        </p:spPr>
        <p:txBody>
          <a:bodyPr>
            <a:noAutofit/>
          </a:bodyPr>
          <a:lstStyle/>
          <a:p>
            <a:pPr>
              <a:lnSpc>
                <a:spcPct val="120000"/>
              </a:lnSpc>
              <a:spcBef>
                <a:spcPts val="0"/>
              </a:spcBef>
            </a:pPr>
            <a:r>
              <a:rPr lang="en-US" sz="2500" dirty="0"/>
              <a:t>In your state/district, what tools are typically used to identify and evaluate young children at-risk for or who have autism?</a:t>
            </a:r>
          </a:p>
          <a:p>
            <a:pPr>
              <a:lnSpc>
                <a:spcPct val="120000"/>
              </a:lnSpc>
              <a:spcBef>
                <a:spcPts val="0"/>
              </a:spcBef>
            </a:pPr>
            <a:r>
              <a:rPr lang="en-US" sz="2500" dirty="0"/>
              <a:t>Within the scope of your practice, what tools do you use for:</a:t>
            </a:r>
          </a:p>
          <a:p>
            <a:pPr lvl="1">
              <a:lnSpc>
                <a:spcPct val="120000"/>
              </a:lnSpc>
              <a:spcBef>
                <a:spcPts val="0"/>
              </a:spcBef>
            </a:pPr>
            <a:r>
              <a:rPr lang="en-US" sz="2500" dirty="0"/>
              <a:t>Screening?</a:t>
            </a:r>
          </a:p>
          <a:p>
            <a:pPr lvl="1">
              <a:lnSpc>
                <a:spcPct val="120000"/>
              </a:lnSpc>
              <a:spcBef>
                <a:spcPts val="0"/>
              </a:spcBef>
            </a:pPr>
            <a:r>
              <a:rPr lang="en-US" sz="2500" dirty="0"/>
              <a:t>Diagnosis?</a:t>
            </a:r>
          </a:p>
          <a:p>
            <a:pPr lvl="1">
              <a:lnSpc>
                <a:spcPct val="120000"/>
              </a:lnSpc>
              <a:spcBef>
                <a:spcPts val="0"/>
              </a:spcBef>
            </a:pPr>
            <a:r>
              <a:rPr lang="en-US" sz="2500" dirty="0"/>
              <a:t>Program planning?</a:t>
            </a:r>
          </a:p>
          <a:p>
            <a:pPr lvl="1">
              <a:lnSpc>
                <a:spcPct val="120000"/>
              </a:lnSpc>
              <a:spcBef>
                <a:spcPts val="0"/>
              </a:spcBef>
            </a:pPr>
            <a:r>
              <a:rPr lang="en-US" sz="2500" dirty="0"/>
              <a:t>Progress monitoring?</a:t>
            </a:r>
          </a:p>
          <a:p>
            <a:pPr>
              <a:lnSpc>
                <a:spcPct val="120000"/>
              </a:lnSpc>
              <a:spcBef>
                <a:spcPts val="0"/>
              </a:spcBef>
            </a:pPr>
            <a:r>
              <a:rPr lang="en-US" sz="2500" dirty="0"/>
              <a:t>How do you collaborate with professionals across disciplines to support effective identification, referral, evaluation and planning?</a:t>
            </a:r>
          </a:p>
        </p:txBody>
      </p:sp>
    </p:spTree>
    <p:extLst>
      <p:ext uri="{BB962C8B-B14F-4D97-AF65-F5344CB8AC3E}">
        <p14:creationId xmlns:p14="http://schemas.microsoft.com/office/powerpoint/2010/main" val="32218418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5A3AA-23C9-E945-942C-BC2F6AEF2A87}"/>
              </a:ext>
            </a:extLst>
          </p:cNvPr>
          <p:cNvSpPr>
            <a:spLocks noGrp="1"/>
          </p:cNvSpPr>
          <p:nvPr>
            <p:ph type="title"/>
          </p:nvPr>
        </p:nvSpPr>
        <p:spPr>
          <a:xfrm>
            <a:off x="628650" y="140632"/>
            <a:ext cx="7886700" cy="984784"/>
          </a:xfrm>
        </p:spPr>
        <p:txBody>
          <a:bodyPr/>
          <a:lstStyle/>
          <a:p>
            <a:pPr algn="ctr"/>
            <a:r>
              <a:rPr lang="en-US" dirty="0">
                <a:latin typeface="+mj-lt"/>
              </a:rPr>
              <a:t>References</a:t>
            </a:r>
          </a:p>
        </p:txBody>
      </p:sp>
      <p:sp>
        <p:nvSpPr>
          <p:cNvPr id="3" name="Content Placeholder 2">
            <a:extLst>
              <a:ext uri="{FF2B5EF4-FFF2-40B4-BE49-F238E27FC236}">
                <a16:creationId xmlns:a16="http://schemas.microsoft.com/office/drawing/2014/main" id="{C73EF2A2-45E5-1643-AEAB-14C8963CB733}"/>
              </a:ext>
            </a:extLst>
          </p:cNvPr>
          <p:cNvSpPr>
            <a:spLocks noGrp="1"/>
          </p:cNvSpPr>
          <p:nvPr>
            <p:ph idx="1"/>
          </p:nvPr>
        </p:nvSpPr>
        <p:spPr>
          <a:xfrm>
            <a:off x="381838" y="1003709"/>
            <a:ext cx="8521002" cy="5051548"/>
          </a:xfrm>
        </p:spPr>
        <p:txBody>
          <a:bodyPr>
            <a:noAutofit/>
          </a:bodyPr>
          <a:lstStyle/>
          <a:p>
            <a:pPr>
              <a:lnSpc>
                <a:spcPct val="100000"/>
              </a:lnSpc>
              <a:spcBef>
                <a:spcPts val="0"/>
              </a:spcBef>
              <a:spcAft>
                <a:spcPts val="600"/>
              </a:spcAft>
            </a:pPr>
            <a:r>
              <a:rPr lang="en-US" sz="2000" dirty="0"/>
              <a:t>Anders, H., Hansen, J.V., Frisch, M., Melbye, M. (2019). Measles, Mumps, Rubella Vaccination and Autism: A Nationwide Cohort Study. Annals of Internal Medicine; 170:513-520.  doi:10.7326/M18-2101</a:t>
            </a:r>
          </a:p>
          <a:p>
            <a:pPr>
              <a:lnSpc>
                <a:spcPct val="100000"/>
              </a:lnSpc>
              <a:spcBef>
                <a:spcPts val="0"/>
              </a:spcBef>
              <a:spcAft>
                <a:spcPts val="600"/>
              </a:spcAft>
            </a:pPr>
            <a:r>
              <a:rPr lang="en-US" sz="2000" dirty="0"/>
              <a:t>Bradshaw, J., McCracken, C., </a:t>
            </a:r>
            <a:r>
              <a:rPr lang="en-US" sz="2000" dirty="0" err="1"/>
              <a:t>Pileggi</a:t>
            </a:r>
            <a:r>
              <a:rPr lang="en-US" sz="2000" dirty="0"/>
              <a:t>, M., Brane, N., </a:t>
            </a:r>
            <a:r>
              <a:rPr lang="en-US" sz="2000" dirty="0" err="1"/>
              <a:t>Delehanty</a:t>
            </a:r>
            <a:r>
              <a:rPr lang="en-US" sz="2000" dirty="0"/>
              <a:t>, A., Day, T., ... &amp; Wetherby, A. (2021). Early social communication development in infants with autism spectrum disorder. </a:t>
            </a:r>
            <a:r>
              <a:rPr lang="en-US" sz="2000" i="1" dirty="0"/>
              <a:t>Child Development</a:t>
            </a:r>
            <a:r>
              <a:rPr lang="en-US" sz="2000" dirty="0"/>
              <a:t>, </a:t>
            </a:r>
            <a:r>
              <a:rPr lang="en-US" sz="2000" i="1" dirty="0"/>
              <a:t>92</a:t>
            </a:r>
            <a:r>
              <a:rPr lang="en-US" sz="2000" dirty="0"/>
              <a:t>(6), 2224-2234. </a:t>
            </a:r>
            <a:r>
              <a:rPr lang="en-US" sz="2000" dirty="0">
                <a:hlinkClick r:id="rId3"/>
              </a:rPr>
              <a:t>https://doi.org/10.1111/cdev.13683</a:t>
            </a:r>
            <a:endParaRPr lang="en-US" sz="2000" dirty="0"/>
          </a:p>
          <a:p>
            <a:pPr>
              <a:lnSpc>
                <a:spcPct val="100000"/>
              </a:lnSpc>
              <a:spcBef>
                <a:spcPts val="0"/>
              </a:spcBef>
              <a:spcAft>
                <a:spcPts val="600"/>
              </a:spcAft>
            </a:pPr>
            <a:r>
              <a:rPr lang="en-US" sz="2000" dirty="0" err="1"/>
              <a:t>Bauminger‐Zviely</a:t>
            </a:r>
            <a:r>
              <a:rPr lang="en-US" sz="2000" dirty="0"/>
              <a:t>, N. (2014). School‐Age Children With ASD. </a:t>
            </a:r>
            <a:r>
              <a:rPr lang="en-US" sz="2000" i="1" dirty="0"/>
              <a:t>Handbook of Autism and Pervasive Developmental Disorders, Fourth Edition</a:t>
            </a:r>
            <a:r>
              <a:rPr lang="en-US" sz="2000" dirty="0"/>
              <a:t>.</a:t>
            </a:r>
          </a:p>
          <a:p>
            <a:pPr>
              <a:lnSpc>
                <a:spcPct val="100000"/>
              </a:lnSpc>
              <a:spcBef>
                <a:spcPts val="0"/>
              </a:spcBef>
              <a:spcAft>
                <a:spcPts val="600"/>
              </a:spcAft>
            </a:pPr>
            <a:r>
              <a:rPr lang="en-US" sz="2000" dirty="0"/>
              <a:t>Dean, M., Harwood, R., &amp; Kasari, C. (2017). The art of camouflage: Gender differences in the social behaviors of girls and boys with autism spectrum disorder. Autism, 21(6), 678–689. </a:t>
            </a:r>
            <a:r>
              <a:rPr lang="en-US" sz="2000" dirty="0">
                <a:hlinkClick r:id="rId4"/>
              </a:rPr>
              <a:t>https://doi.org/10.1177/1362361316671845</a:t>
            </a:r>
            <a:endParaRPr lang="en-US" sz="2000" dirty="0"/>
          </a:p>
          <a:p>
            <a:pPr>
              <a:lnSpc>
                <a:spcPct val="100000"/>
              </a:lnSpc>
              <a:spcBef>
                <a:spcPts val="0"/>
              </a:spcBef>
              <a:spcAft>
                <a:spcPts val="600"/>
              </a:spcAft>
            </a:pPr>
            <a:r>
              <a:rPr lang="en-US" sz="2000" dirty="0"/>
              <a:t>Gardener, H., Spiegelman, D., &amp; </a:t>
            </a:r>
            <a:r>
              <a:rPr lang="en-US" sz="2000" dirty="0" err="1"/>
              <a:t>Buka</a:t>
            </a:r>
            <a:r>
              <a:rPr lang="en-US" sz="2000" dirty="0"/>
              <a:t>, S. L. (2011). Perinatal and neonatal risk factors for autism: a comprehensive meta-analysis. Pediatrics, 128(2), 344–355. https://doi.org/10.1542/peds.2010-1036</a:t>
            </a:r>
          </a:p>
          <a:p>
            <a:pPr>
              <a:lnSpc>
                <a:spcPct val="100000"/>
              </a:lnSpc>
              <a:spcBef>
                <a:spcPts val="0"/>
              </a:spcBef>
              <a:spcAft>
                <a:spcPts val="600"/>
              </a:spcAft>
            </a:pPr>
            <a:endParaRPr lang="en-US" sz="1500" dirty="0"/>
          </a:p>
          <a:p>
            <a:pPr>
              <a:lnSpc>
                <a:spcPct val="100000"/>
              </a:lnSpc>
              <a:spcBef>
                <a:spcPts val="0"/>
              </a:spcBef>
              <a:spcAft>
                <a:spcPts val="600"/>
              </a:spcAft>
            </a:pPr>
            <a:endParaRPr lang="en-US" sz="1500" dirty="0"/>
          </a:p>
        </p:txBody>
      </p:sp>
    </p:spTree>
    <p:extLst>
      <p:ext uri="{BB962C8B-B14F-4D97-AF65-F5344CB8AC3E}">
        <p14:creationId xmlns:p14="http://schemas.microsoft.com/office/powerpoint/2010/main" val="22833537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0650"/>
            <a:ext cx="7886700" cy="860773"/>
          </a:xfrm>
        </p:spPr>
        <p:txBody>
          <a:bodyPr>
            <a:normAutofit/>
          </a:bodyPr>
          <a:lstStyle/>
          <a:p>
            <a:pPr algn="ctr"/>
            <a:r>
              <a:rPr lang="en-US" dirty="0">
                <a:latin typeface="+mj-lt"/>
              </a:rPr>
              <a:t>References</a:t>
            </a:r>
          </a:p>
        </p:txBody>
      </p:sp>
      <p:sp>
        <p:nvSpPr>
          <p:cNvPr id="3" name="Content Placeholder 2"/>
          <p:cNvSpPr>
            <a:spLocks noGrp="1"/>
          </p:cNvSpPr>
          <p:nvPr>
            <p:ph idx="1"/>
          </p:nvPr>
        </p:nvSpPr>
        <p:spPr>
          <a:xfrm>
            <a:off x="381837" y="1201783"/>
            <a:ext cx="8380325" cy="4713923"/>
          </a:xfrm>
        </p:spPr>
        <p:txBody>
          <a:bodyPr>
            <a:normAutofit/>
          </a:bodyPr>
          <a:lstStyle/>
          <a:p>
            <a:pPr fontAlgn="base">
              <a:lnSpc>
                <a:spcPct val="120000"/>
              </a:lnSpc>
              <a:spcBef>
                <a:spcPts val="0"/>
              </a:spcBef>
              <a:spcAft>
                <a:spcPts val="600"/>
              </a:spcAft>
              <a:defRPr/>
            </a:pPr>
            <a:r>
              <a:rPr lang="en-US" sz="2000" dirty="0"/>
              <a:t>Hu, A, Xiaoxu, G., Campos, P.M., Derrington, E. et al., (2020). Right Temporoparietal Junction Underlies Avoidance of Moral Transgression in Autism Spectrum Disorder, Journal of Neuroscience 24 February 2021, 41 (8) 1699-1715; DOI: 10.1523/JNEUROSCI.1237-20.2020 </a:t>
            </a:r>
          </a:p>
          <a:p>
            <a:pPr>
              <a:lnSpc>
                <a:spcPct val="120000"/>
              </a:lnSpc>
              <a:spcBef>
                <a:spcPts val="0"/>
              </a:spcBef>
              <a:spcAft>
                <a:spcPts val="600"/>
              </a:spcAft>
            </a:pPr>
            <a:r>
              <a:rPr lang="en-US" sz="2000" dirty="0"/>
              <a:t>Hyman, S.L., Levy, S.E., Myers, S.M., &amp; Council on Children with Disabilities, Section on Developmental and Behavioral Pediatrics (2020). Identification, evaluation, and management of children with autism spectrum disorder. Pediatrics, 145(1):e20193447 </a:t>
            </a:r>
            <a:r>
              <a:rPr lang="en-US" sz="2000" dirty="0">
                <a:hlinkClick r:id="rId2"/>
              </a:rPr>
              <a:t>https://doi.org/10.1542/peds.2019-3447</a:t>
            </a:r>
            <a:r>
              <a:rPr lang="en-US" sz="2000" dirty="0"/>
              <a:t>.</a:t>
            </a:r>
          </a:p>
          <a:p>
            <a:pPr>
              <a:lnSpc>
                <a:spcPct val="120000"/>
              </a:lnSpc>
              <a:spcBef>
                <a:spcPts val="0"/>
              </a:spcBef>
              <a:spcAft>
                <a:spcPts val="600"/>
              </a:spcAft>
            </a:pPr>
            <a:r>
              <a:rPr lang="en-US" sz="2000" dirty="0"/>
              <a:t>Klin, A., Lin, D., Gorrindo, P. et al</a:t>
            </a:r>
            <a:r>
              <a:rPr lang="en-US" sz="2000" i="1" dirty="0"/>
              <a:t>.,(2009).</a:t>
            </a:r>
            <a:r>
              <a:rPr lang="en-US" sz="2000" dirty="0"/>
              <a:t> Two-year-olds with autism orient to non-social contingencies rather than biological motion. </a:t>
            </a:r>
            <a:r>
              <a:rPr lang="en-US" sz="2000" i="1" dirty="0"/>
              <a:t>Nature</a:t>
            </a:r>
            <a:r>
              <a:rPr lang="en-US" sz="2000" dirty="0"/>
              <a:t> 459; </a:t>
            </a:r>
            <a:r>
              <a:rPr lang="en-US" sz="2000" dirty="0">
                <a:hlinkClick r:id="rId3"/>
              </a:rPr>
              <a:t>https://doi.org/10.1038/nature07868</a:t>
            </a:r>
            <a:r>
              <a:rPr lang="en-US" sz="2000" dirty="0"/>
              <a:t> </a:t>
            </a:r>
          </a:p>
          <a:p>
            <a:pPr>
              <a:lnSpc>
                <a:spcPct val="120000"/>
              </a:lnSpc>
              <a:spcBef>
                <a:spcPts val="0"/>
              </a:spcBef>
              <a:spcAft>
                <a:spcPts val="600"/>
              </a:spcAft>
            </a:pPr>
            <a:endParaRPr lang="en-US" sz="2000" dirty="0"/>
          </a:p>
        </p:txBody>
      </p:sp>
    </p:spTree>
    <p:extLst>
      <p:ext uri="{BB962C8B-B14F-4D97-AF65-F5344CB8AC3E}">
        <p14:creationId xmlns:p14="http://schemas.microsoft.com/office/powerpoint/2010/main" val="32436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312" y="220505"/>
            <a:ext cx="7886700" cy="921063"/>
          </a:xfrm>
        </p:spPr>
        <p:txBody>
          <a:bodyPr>
            <a:normAutofit/>
          </a:bodyPr>
          <a:lstStyle/>
          <a:p>
            <a:pPr algn="ctr"/>
            <a:r>
              <a:rPr lang="en-US" dirty="0">
                <a:latin typeface="+mj-lt"/>
              </a:rPr>
              <a:t>References</a:t>
            </a:r>
          </a:p>
        </p:txBody>
      </p:sp>
      <p:sp>
        <p:nvSpPr>
          <p:cNvPr id="3" name="Content Placeholder 2"/>
          <p:cNvSpPr>
            <a:spLocks noGrp="1"/>
          </p:cNvSpPr>
          <p:nvPr>
            <p:ph idx="1"/>
          </p:nvPr>
        </p:nvSpPr>
        <p:spPr>
          <a:xfrm>
            <a:off x="442127" y="1252100"/>
            <a:ext cx="8143561" cy="4604195"/>
          </a:xfrm>
        </p:spPr>
        <p:txBody>
          <a:bodyPr>
            <a:normAutofit fontScale="70000" lnSpcReduction="20000"/>
          </a:bodyPr>
          <a:lstStyle/>
          <a:p>
            <a:pPr>
              <a:lnSpc>
                <a:spcPct val="120000"/>
              </a:lnSpc>
              <a:spcBef>
                <a:spcPts val="0"/>
              </a:spcBef>
              <a:spcAft>
                <a:spcPts val="600"/>
              </a:spcAft>
            </a:pPr>
            <a:r>
              <a:rPr lang="en-US" sz="2900" dirty="0"/>
              <a:t>Ozonoff, S. &amp; Iosif, A.M. (2019). Changing conceptualizations of regression: What prospective studies reveal about the onset of autism spectrum disorder; Neuroscience &amp; Biobehavioral Reviews, v. 100, 296-304. ISSN: 0149-7634; DOI: 10.1016/j.neubiorev.2019.03.012 </a:t>
            </a:r>
          </a:p>
          <a:p>
            <a:pPr>
              <a:lnSpc>
                <a:spcPct val="120000"/>
              </a:lnSpc>
              <a:spcBef>
                <a:spcPts val="0"/>
              </a:spcBef>
              <a:spcAft>
                <a:spcPts val="600"/>
              </a:spcAft>
            </a:pPr>
            <a:r>
              <a:rPr lang="en-US" sz="2900" dirty="0"/>
              <a:t>Maenner, M. J., Shaw, K. A., </a:t>
            </a:r>
            <a:r>
              <a:rPr lang="en-US" sz="2900" dirty="0" err="1"/>
              <a:t>Baio</a:t>
            </a:r>
            <a:r>
              <a:rPr lang="en-US" sz="2900" dirty="0"/>
              <a:t>, J., Washington, A., Patrick, M., </a:t>
            </a:r>
            <a:r>
              <a:rPr lang="en-US" sz="2900" dirty="0" err="1"/>
              <a:t>DiRienzo</a:t>
            </a:r>
            <a:r>
              <a:rPr lang="en-US" sz="2900" dirty="0"/>
              <a:t>, M., Christensen, D. L., Wiggins, L. D., </a:t>
            </a:r>
            <a:r>
              <a:rPr lang="en-US" sz="2900" dirty="0" err="1"/>
              <a:t>Pettygrove</a:t>
            </a:r>
            <a:r>
              <a:rPr lang="en-US" sz="2900" dirty="0"/>
              <a:t>, S., Andrews, J. G., Lopez, M., Hudson, A., Baroud, T., Schwenk, Y., White, T., Rosenberg, C. R., Li-</a:t>
            </a:r>
            <a:r>
              <a:rPr lang="en-US" sz="2900" dirty="0" err="1"/>
              <a:t>Ching</a:t>
            </a:r>
            <a:r>
              <a:rPr lang="en-US" sz="2900" dirty="0"/>
              <a:t> Lee, Harrington, R. A., Huston, M., &amp; Hewitt, A. (2020). Prevalence of Autism Spectrum Disorder Among Children Aged 8 Years -- Autism and Developmental Disabilities Monitoring Network, 11 Sites, United States, 2016. </a:t>
            </a:r>
            <a:r>
              <a:rPr lang="en-US" sz="2900" i="1" dirty="0"/>
              <a:t>MMWR Surveillance Summaries</a:t>
            </a:r>
            <a:r>
              <a:rPr lang="en-US" sz="2900" dirty="0"/>
              <a:t>, </a:t>
            </a:r>
            <a:r>
              <a:rPr lang="en-US" sz="2900" i="1" dirty="0"/>
              <a:t>69</a:t>
            </a:r>
            <a:r>
              <a:rPr lang="en-US" sz="2900" dirty="0"/>
              <a:t>(3/4), 1–12. </a:t>
            </a:r>
            <a:r>
              <a:rPr lang="en-US" sz="2900" dirty="0">
                <a:hlinkClick r:id="rId2"/>
              </a:rPr>
              <a:t>https://doi.org/10.15585/mmwr.ss6904a1</a:t>
            </a:r>
            <a:r>
              <a:rPr lang="en-US" sz="2900" dirty="0"/>
              <a:t> </a:t>
            </a:r>
          </a:p>
          <a:p>
            <a:endParaRPr lang="en-US" dirty="0"/>
          </a:p>
        </p:txBody>
      </p:sp>
    </p:spTree>
    <p:extLst>
      <p:ext uri="{BB962C8B-B14F-4D97-AF65-F5344CB8AC3E}">
        <p14:creationId xmlns:p14="http://schemas.microsoft.com/office/powerpoint/2010/main" val="242891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1267"/>
            <a:ext cx="7772400" cy="1018953"/>
          </a:xfrm>
        </p:spPr>
        <p:txBody>
          <a:bodyPr>
            <a:noAutofit/>
          </a:bodyPr>
          <a:lstStyle/>
          <a:p>
            <a:pPr algn="ctr"/>
            <a:r>
              <a:rPr lang="en-US" sz="4400" dirty="0">
                <a:latin typeface="+mj-lt"/>
              </a:rPr>
              <a:t>What is Autism Spectrum Disorder?</a:t>
            </a:r>
          </a:p>
        </p:txBody>
      </p:sp>
      <p:sp>
        <p:nvSpPr>
          <p:cNvPr id="4" name="Subtitle 3"/>
          <p:cNvSpPr>
            <a:spLocks noGrp="1"/>
          </p:cNvSpPr>
          <p:nvPr>
            <p:ph type="subTitle" idx="1"/>
          </p:nvPr>
        </p:nvSpPr>
        <p:spPr>
          <a:xfrm>
            <a:off x="773723" y="2280806"/>
            <a:ext cx="7586506" cy="1553308"/>
          </a:xfrm>
        </p:spPr>
        <p:txBody>
          <a:bodyPr>
            <a:noAutofit/>
          </a:bodyPr>
          <a:lstStyle/>
          <a:p>
            <a:pPr>
              <a:lnSpc>
                <a:spcPct val="100000"/>
              </a:lnSpc>
              <a:spcBef>
                <a:spcPts val="0"/>
              </a:spcBef>
            </a:pPr>
            <a:r>
              <a:rPr lang="en-US" sz="2800" i="1" dirty="0"/>
              <a:t>Autism is one word attempting to describe millions of different stories</a:t>
            </a:r>
            <a:br>
              <a:rPr lang="en-US" sz="2800" dirty="0"/>
            </a:br>
            <a:r>
              <a:rPr lang="en-US" sz="2800" dirty="0"/>
              <a:t>  					</a:t>
            </a:r>
          </a:p>
          <a:p>
            <a:pPr>
              <a:lnSpc>
                <a:spcPct val="100000"/>
              </a:lnSpc>
              <a:spcBef>
                <a:spcPts val="0"/>
              </a:spcBef>
            </a:pPr>
            <a:r>
              <a:rPr lang="en-US" sz="2800" dirty="0"/>
              <a:t>Stuart Duncan, creator of </a:t>
            </a:r>
            <a:r>
              <a:rPr lang="en-US" sz="2800" dirty="0">
                <a:hlinkClick r:id="rId3"/>
              </a:rPr>
              <a:t>Autism from a Father’s Point of View</a:t>
            </a:r>
            <a:endParaRPr lang="en-US" sz="2800" dirty="0"/>
          </a:p>
        </p:txBody>
      </p:sp>
    </p:spTree>
    <p:extLst>
      <p:ext uri="{BB962C8B-B14F-4D97-AF65-F5344CB8AC3E}">
        <p14:creationId xmlns:p14="http://schemas.microsoft.com/office/powerpoint/2010/main" val="40381015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0541"/>
            <a:ext cx="7886700" cy="1105504"/>
          </a:xfrm>
        </p:spPr>
        <p:txBody>
          <a:bodyPr>
            <a:normAutofit/>
          </a:bodyPr>
          <a:lstStyle/>
          <a:p>
            <a:pPr algn="ctr"/>
            <a:r>
              <a:rPr lang="en-US" dirty="0">
                <a:latin typeface="+mj-lt"/>
              </a:rPr>
              <a:t>References</a:t>
            </a:r>
          </a:p>
        </p:txBody>
      </p:sp>
      <p:sp>
        <p:nvSpPr>
          <p:cNvPr id="3" name="Content Placeholder 2"/>
          <p:cNvSpPr>
            <a:spLocks noGrp="1"/>
          </p:cNvSpPr>
          <p:nvPr>
            <p:ph idx="1"/>
          </p:nvPr>
        </p:nvSpPr>
        <p:spPr>
          <a:xfrm>
            <a:off x="628650" y="1078570"/>
            <a:ext cx="7886700" cy="4700860"/>
          </a:xfrm>
        </p:spPr>
        <p:txBody>
          <a:bodyPr>
            <a:noAutofit/>
          </a:bodyPr>
          <a:lstStyle/>
          <a:p>
            <a:pPr>
              <a:lnSpc>
                <a:spcPct val="120000"/>
              </a:lnSpc>
              <a:spcBef>
                <a:spcPts val="0"/>
              </a:spcBef>
              <a:spcAft>
                <a:spcPts val="600"/>
              </a:spcAft>
            </a:pPr>
            <a:r>
              <a:rPr lang="en-US" sz="2000" dirty="0" err="1"/>
              <a:t>Mottron</a:t>
            </a:r>
            <a:r>
              <a:rPr lang="en-US" sz="2000" dirty="0"/>
              <a:t>, L., Dawson, M., and  </a:t>
            </a:r>
            <a:r>
              <a:rPr lang="en-US" sz="2000" dirty="0" err="1"/>
              <a:t>Soulières</a:t>
            </a:r>
            <a:r>
              <a:rPr lang="en-US" sz="2000" dirty="0"/>
              <a:t>, I. (2009). Enhanced perception in savant syndrome: patterns, structure and creativity. Philosophical Transactions of the Royal Society B, 364: 1385-1391. </a:t>
            </a:r>
            <a:r>
              <a:rPr lang="en-US" sz="2000" dirty="0">
                <a:hlinkClick r:id="rId2"/>
              </a:rPr>
              <a:t>https://doi.org/10.1098/rstb.2008.03333</a:t>
            </a:r>
            <a:r>
              <a:rPr lang="en-US" sz="2000" dirty="0"/>
              <a:t> </a:t>
            </a:r>
          </a:p>
          <a:p>
            <a:pPr>
              <a:lnSpc>
                <a:spcPct val="120000"/>
              </a:lnSpc>
              <a:spcBef>
                <a:spcPts val="0"/>
              </a:spcBef>
              <a:spcAft>
                <a:spcPts val="600"/>
              </a:spcAft>
            </a:pPr>
            <a:r>
              <a:rPr lang="en-US" sz="2000" dirty="0"/>
              <a:t>Russell, G., </a:t>
            </a:r>
            <a:r>
              <a:rPr lang="en-US" sz="2000" dirty="0" err="1"/>
              <a:t>Kapp</a:t>
            </a:r>
            <a:r>
              <a:rPr lang="en-US" sz="2000" dirty="0"/>
              <a:t>, S.K., Elliott, D., </a:t>
            </a:r>
            <a:r>
              <a:rPr lang="en-US" sz="2000" dirty="0" err="1"/>
              <a:t>Elphick</a:t>
            </a:r>
            <a:r>
              <a:rPr lang="en-US" sz="2000" dirty="0"/>
              <a:t>, C. et al. (2019). Mapping the Autistic Advantage from the Accounts of Adults Diagnosed with Autism: A Qualitative Study, Autism in Adulthood, 4124-133. </a:t>
            </a:r>
            <a:r>
              <a:rPr lang="en-US" sz="2000" dirty="0">
                <a:hlinkClick r:id="rId3"/>
              </a:rPr>
              <a:t>http://doi.org/10.1089/aut.2018.0035</a:t>
            </a:r>
            <a:endParaRPr lang="en-US" sz="2000" dirty="0"/>
          </a:p>
          <a:p>
            <a:pPr>
              <a:lnSpc>
                <a:spcPct val="120000"/>
              </a:lnSpc>
              <a:spcBef>
                <a:spcPts val="0"/>
              </a:spcBef>
              <a:spcAft>
                <a:spcPts val="600"/>
              </a:spcAft>
            </a:pPr>
            <a:r>
              <a:rPr lang="en-US" sz="2000" dirty="0"/>
              <a:t>Whitehouse AJO, </a:t>
            </a:r>
            <a:r>
              <a:rPr lang="en-US" sz="2000" dirty="0" err="1"/>
              <a:t>Varcin</a:t>
            </a:r>
            <a:r>
              <a:rPr lang="en-US" sz="2000" dirty="0"/>
              <a:t> KJ, Pillar S, et al. (2021). Effect of preemptive intervention on developmental outcomes among infants showing early signs of autism: a randomized clinical trial of outcomes to diagnosis. </a:t>
            </a:r>
            <a:r>
              <a:rPr lang="en-US" sz="2000" i="1" dirty="0"/>
              <a:t>JAMA Pediatrics; </a:t>
            </a:r>
            <a:r>
              <a:rPr lang="en-US" sz="2000" dirty="0"/>
              <a:t>175(11):e213298. doi:10.1001/jamapediatrics.2021.3298</a:t>
            </a:r>
          </a:p>
          <a:p>
            <a:endParaRPr lang="en-US" sz="2000" dirty="0"/>
          </a:p>
        </p:txBody>
      </p:sp>
    </p:spTree>
    <p:extLst>
      <p:ext uri="{BB962C8B-B14F-4D97-AF65-F5344CB8AC3E}">
        <p14:creationId xmlns:p14="http://schemas.microsoft.com/office/powerpoint/2010/main" val="29010587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94788"/>
            <a:ext cx="7886700" cy="1021547"/>
          </a:xfrm>
        </p:spPr>
        <p:txBody>
          <a:bodyPr>
            <a:normAutofit/>
          </a:bodyPr>
          <a:lstStyle/>
          <a:p>
            <a:pPr algn="ctr"/>
            <a:r>
              <a:rPr lang="en-US" dirty="0">
                <a:latin typeface="+mj-lt"/>
              </a:rPr>
              <a:t>Resources</a:t>
            </a:r>
          </a:p>
        </p:txBody>
      </p:sp>
      <p:sp>
        <p:nvSpPr>
          <p:cNvPr id="3" name="Content Placeholder 2"/>
          <p:cNvSpPr>
            <a:spLocks noGrp="1"/>
          </p:cNvSpPr>
          <p:nvPr>
            <p:ph idx="1"/>
          </p:nvPr>
        </p:nvSpPr>
        <p:spPr>
          <a:xfrm>
            <a:off x="628650" y="1181565"/>
            <a:ext cx="7886700" cy="3591402"/>
          </a:xfrm>
        </p:spPr>
        <p:txBody>
          <a:bodyPr>
            <a:normAutofit lnSpcReduction="10000"/>
          </a:bodyPr>
          <a:lstStyle/>
          <a:p>
            <a:pPr>
              <a:lnSpc>
                <a:spcPct val="110000"/>
              </a:lnSpc>
              <a:spcBef>
                <a:spcPts val="0"/>
              </a:spcBef>
              <a:spcAft>
                <a:spcPts val="600"/>
              </a:spcAft>
            </a:pPr>
            <a:r>
              <a:rPr lang="en-US" dirty="0"/>
              <a:t>CDC: Learn the Signs, Act Early: </a:t>
            </a:r>
            <a:r>
              <a:rPr lang="en-US" dirty="0">
                <a:hlinkClick r:id="rId2"/>
              </a:rPr>
              <a:t>https://www.cdc.gov/ncbddd/actearly/index.html</a:t>
            </a:r>
            <a:r>
              <a:rPr lang="en-US" dirty="0"/>
              <a:t> </a:t>
            </a:r>
          </a:p>
          <a:p>
            <a:pPr>
              <a:lnSpc>
                <a:spcPct val="110000"/>
              </a:lnSpc>
              <a:spcBef>
                <a:spcPts val="0"/>
              </a:spcBef>
              <a:spcAft>
                <a:spcPts val="600"/>
              </a:spcAft>
            </a:pPr>
            <a:r>
              <a:rPr lang="en-US" dirty="0"/>
              <a:t>Autism Navigator - What are the early red flags of ASD in Toddlers:</a:t>
            </a:r>
            <a:r>
              <a:rPr lang="en-US" dirty="0">
                <a:hlinkClick r:id="rId3"/>
              </a:rPr>
              <a:t> https://autismnavigator.com/what-is-autism?</a:t>
            </a:r>
            <a:r>
              <a:rPr lang="en-US" dirty="0"/>
              <a:t> </a:t>
            </a:r>
          </a:p>
          <a:p>
            <a:pPr>
              <a:lnSpc>
                <a:spcPct val="110000"/>
              </a:lnSpc>
              <a:spcBef>
                <a:spcPts val="0"/>
              </a:spcBef>
              <a:spcAft>
                <a:spcPts val="600"/>
              </a:spcAft>
            </a:pPr>
            <a:r>
              <a:rPr lang="en-US" dirty="0"/>
              <a:t>Autism Speaks: Learn the Signs of Autism: </a:t>
            </a:r>
            <a:r>
              <a:rPr lang="en-US" dirty="0">
                <a:hlinkClick r:id="rId4"/>
              </a:rPr>
              <a:t>https://www.autismspeaks.org/signs-autism</a:t>
            </a:r>
            <a:endParaRPr lang="en-US" dirty="0"/>
          </a:p>
          <a:p>
            <a:endParaRPr lang="en-US" dirty="0"/>
          </a:p>
        </p:txBody>
      </p:sp>
      <p:sp>
        <p:nvSpPr>
          <p:cNvPr id="6" name="TextBox 5">
            <a:extLst>
              <a:ext uri="{FF2B5EF4-FFF2-40B4-BE49-F238E27FC236}">
                <a16:creationId xmlns:a16="http://schemas.microsoft.com/office/drawing/2014/main" id="{238C963B-F120-4020-B9BF-78EE318ADB4A}"/>
              </a:ext>
            </a:extLst>
          </p:cNvPr>
          <p:cNvSpPr txBox="1"/>
          <p:nvPr/>
        </p:nvSpPr>
        <p:spPr>
          <a:xfrm>
            <a:off x="331595" y="5124659"/>
            <a:ext cx="8480809" cy="830997"/>
          </a:xfrm>
          <a:prstGeom prst="rect">
            <a:avLst/>
          </a:prstGeom>
          <a:noFill/>
        </p:spPr>
        <p:txBody>
          <a:bodyPr wrap="square" rtlCol="0">
            <a:spAutoFit/>
          </a:bodyPr>
          <a:lstStyle/>
          <a:p>
            <a:r>
              <a:rPr lang="en-US" sz="1200" i="1" dirty="0">
                <a:solidFill>
                  <a:srgbClr val="212121"/>
                </a:solidFill>
                <a:effectLst/>
                <a:ea typeface="Calibri" panose="020F0502020204030204" pitchFamily="34"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those contents do not necessarily represent the policy of the Department of Education, and you should not assume endorsement by the Federal Government.</a:t>
            </a:r>
            <a:endParaRPr lang="en-US" sz="1200" i="1" dirty="0"/>
          </a:p>
        </p:txBody>
      </p:sp>
    </p:spTree>
    <p:extLst>
      <p:ext uri="{BB962C8B-B14F-4D97-AF65-F5344CB8AC3E}">
        <p14:creationId xmlns:p14="http://schemas.microsoft.com/office/powerpoint/2010/main" val="235577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EB598-750B-4340-921A-97E8FA0477B4}"/>
              </a:ext>
            </a:extLst>
          </p:cNvPr>
          <p:cNvSpPr>
            <a:spLocks noGrp="1"/>
          </p:cNvSpPr>
          <p:nvPr>
            <p:ph type="title"/>
          </p:nvPr>
        </p:nvSpPr>
        <p:spPr/>
        <p:txBody>
          <a:bodyPr>
            <a:normAutofit/>
          </a:bodyPr>
          <a:lstStyle/>
          <a:p>
            <a:pPr algn="ctr"/>
            <a:r>
              <a:rPr lang="en-US" dirty="0">
                <a:latin typeface="+mj-lt"/>
              </a:rPr>
              <a:t>Autism Spectrum Disorder (ASD) </a:t>
            </a:r>
          </a:p>
        </p:txBody>
      </p:sp>
      <p:sp>
        <p:nvSpPr>
          <p:cNvPr id="3" name="Content Placeholder 2">
            <a:extLst>
              <a:ext uri="{FF2B5EF4-FFF2-40B4-BE49-F238E27FC236}">
                <a16:creationId xmlns:a16="http://schemas.microsoft.com/office/drawing/2014/main" id="{E89F7348-1E8E-E74A-8393-2361C50C2CA6}"/>
              </a:ext>
            </a:extLst>
          </p:cNvPr>
          <p:cNvSpPr>
            <a:spLocks noGrp="1"/>
          </p:cNvSpPr>
          <p:nvPr>
            <p:ph idx="1"/>
          </p:nvPr>
        </p:nvSpPr>
        <p:spPr>
          <a:xfrm>
            <a:off x="628650" y="1690689"/>
            <a:ext cx="7886700" cy="4486274"/>
          </a:xfrm>
        </p:spPr>
        <p:txBody>
          <a:bodyPr>
            <a:normAutofit/>
          </a:bodyPr>
          <a:lstStyle/>
          <a:p>
            <a:pPr>
              <a:lnSpc>
                <a:spcPct val="100000"/>
              </a:lnSpc>
              <a:spcBef>
                <a:spcPts val="600"/>
              </a:spcBef>
            </a:pPr>
            <a:r>
              <a:rPr lang="en-US" dirty="0"/>
              <a:t>A neurodevelopmental disorder that emerges from the time of birth</a:t>
            </a:r>
          </a:p>
          <a:p>
            <a:pPr>
              <a:lnSpc>
                <a:spcPct val="100000"/>
              </a:lnSpc>
              <a:spcBef>
                <a:spcPts val="600"/>
              </a:spcBef>
            </a:pPr>
            <a:r>
              <a:rPr lang="en-US" dirty="0"/>
              <a:t>Different for every individual</a:t>
            </a:r>
          </a:p>
          <a:p>
            <a:pPr marL="0" indent="0">
              <a:lnSpc>
                <a:spcPct val="100000"/>
              </a:lnSpc>
              <a:spcBef>
                <a:spcPts val="600"/>
              </a:spcBef>
              <a:buNone/>
            </a:pPr>
            <a:endParaRPr lang="en-US" dirty="0"/>
          </a:p>
          <a:p>
            <a:pPr marL="457200" lvl="1" indent="0">
              <a:lnSpc>
                <a:spcPct val="100000"/>
              </a:lnSpc>
              <a:spcBef>
                <a:spcPts val="600"/>
              </a:spcBef>
              <a:buNone/>
            </a:pPr>
            <a:endParaRPr lang="en-US" dirty="0"/>
          </a:p>
        </p:txBody>
      </p:sp>
      <p:pic>
        <p:nvPicPr>
          <p:cNvPr id="5" name="Picture 4" descr="Colored heads with brain outline and images with shapes">
            <a:extLst>
              <a:ext uri="{FF2B5EF4-FFF2-40B4-BE49-F238E27FC236}">
                <a16:creationId xmlns:a16="http://schemas.microsoft.com/office/drawing/2014/main" id="{B13A62B4-2078-9F4A-B3AF-1950BAE9D00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908405" y="3812060"/>
            <a:ext cx="3327190" cy="2128838"/>
          </a:xfrm>
          <a:prstGeom prst="rect">
            <a:avLst/>
          </a:prstGeom>
        </p:spPr>
      </p:pic>
    </p:spTree>
    <p:extLst>
      <p:ext uri="{BB962C8B-B14F-4D97-AF65-F5344CB8AC3E}">
        <p14:creationId xmlns:p14="http://schemas.microsoft.com/office/powerpoint/2010/main" val="27364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Characteristics of Autism</a:t>
            </a:r>
          </a:p>
        </p:txBody>
      </p:sp>
      <p:sp>
        <p:nvSpPr>
          <p:cNvPr id="3" name="Content Placeholder 2"/>
          <p:cNvSpPr>
            <a:spLocks noGrp="1"/>
          </p:cNvSpPr>
          <p:nvPr>
            <p:ph idx="1"/>
          </p:nvPr>
        </p:nvSpPr>
        <p:spPr>
          <a:xfrm>
            <a:off x="628650" y="1527464"/>
            <a:ext cx="7886700" cy="4649499"/>
          </a:xfrm>
        </p:spPr>
        <p:txBody>
          <a:bodyPr>
            <a:normAutofit/>
          </a:bodyPr>
          <a:lstStyle/>
          <a:p>
            <a:pPr>
              <a:lnSpc>
                <a:spcPct val="100000"/>
              </a:lnSpc>
              <a:spcBef>
                <a:spcPts val="0"/>
              </a:spcBef>
            </a:pPr>
            <a:r>
              <a:rPr lang="en-US" dirty="0"/>
              <a:t>Decreased social interaction and social communication</a:t>
            </a:r>
          </a:p>
          <a:p>
            <a:pPr>
              <a:lnSpc>
                <a:spcPct val="100000"/>
              </a:lnSpc>
              <a:spcBef>
                <a:spcPts val="0"/>
              </a:spcBef>
            </a:pPr>
            <a:r>
              <a:rPr lang="en-US" dirty="0"/>
              <a:t>Restricted and repetitive interests and activities</a:t>
            </a:r>
          </a:p>
          <a:p>
            <a:pPr>
              <a:lnSpc>
                <a:spcPct val="100000"/>
              </a:lnSpc>
              <a:spcBef>
                <a:spcPts val="0"/>
              </a:spcBef>
            </a:pPr>
            <a:r>
              <a:rPr lang="en-US" dirty="0"/>
              <a:t>Sensory differences</a:t>
            </a:r>
          </a:p>
          <a:p>
            <a:pPr>
              <a:lnSpc>
                <a:spcPct val="100000"/>
              </a:lnSpc>
              <a:spcBef>
                <a:spcPts val="0"/>
              </a:spcBef>
            </a:pPr>
            <a:r>
              <a:rPr lang="en-US" dirty="0"/>
              <a:t>Affects all ethnic and socioeconomic groups</a:t>
            </a:r>
          </a:p>
          <a:p>
            <a:pPr>
              <a:lnSpc>
                <a:spcPct val="100000"/>
              </a:lnSpc>
              <a:spcBef>
                <a:spcPts val="0"/>
              </a:spcBef>
            </a:pPr>
            <a:r>
              <a:rPr lang="en-US" dirty="0"/>
              <a:t>31% of children with ASD have an intellectual disability </a:t>
            </a:r>
            <a:endParaRPr lang="en-US" sz="2400" dirty="0"/>
          </a:p>
        </p:txBody>
      </p:sp>
      <p:sp>
        <p:nvSpPr>
          <p:cNvPr id="4" name="TextBox 3"/>
          <p:cNvSpPr txBox="1"/>
          <p:nvPr/>
        </p:nvSpPr>
        <p:spPr>
          <a:xfrm>
            <a:off x="5777803" y="5330536"/>
            <a:ext cx="2650019" cy="506292"/>
          </a:xfrm>
          <a:prstGeom prst="rect">
            <a:avLst/>
          </a:prstGeom>
          <a:noFill/>
        </p:spPr>
        <p:txBody>
          <a:bodyPr wrap="square" rtlCol="0">
            <a:spAutoFit/>
          </a:bodyPr>
          <a:lstStyle/>
          <a:p>
            <a:pPr>
              <a:lnSpc>
                <a:spcPct val="150000"/>
              </a:lnSpc>
            </a:pPr>
            <a:r>
              <a:rPr lang="en-US" sz="2000" i="1" dirty="0"/>
              <a:t>(Maenner et al., 2020)</a:t>
            </a:r>
          </a:p>
        </p:txBody>
      </p:sp>
    </p:spTree>
    <p:extLst>
      <p:ext uri="{BB962C8B-B14F-4D97-AF65-F5344CB8AC3E}">
        <p14:creationId xmlns:p14="http://schemas.microsoft.com/office/powerpoint/2010/main" val="4199700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j-lt"/>
              </a:rPr>
              <a:t>Prevalence of ASD</a:t>
            </a:r>
          </a:p>
        </p:txBody>
      </p:sp>
      <p:sp>
        <p:nvSpPr>
          <p:cNvPr id="3" name="Content Placeholder 2"/>
          <p:cNvSpPr>
            <a:spLocks noGrp="1"/>
          </p:cNvSpPr>
          <p:nvPr>
            <p:ph idx="1"/>
          </p:nvPr>
        </p:nvSpPr>
        <p:spPr>
          <a:xfrm>
            <a:off x="427683" y="1309171"/>
            <a:ext cx="7886700" cy="4384964"/>
          </a:xfrm>
        </p:spPr>
        <p:txBody>
          <a:bodyPr>
            <a:normAutofit/>
          </a:bodyPr>
          <a:lstStyle/>
          <a:p>
            <a:pPr marL="0" indent="0">
              <a:lnSpc>
                <a:spcPct val="110000"/>
              </a:lnSpc>
              <a:spcBef>
                <a:spcPts val="0"/>
              </a:spcBef>
              <a:buNone/>
            </a:pPr>
            <a:r>
              <a:rPr lang="en-US" dirty="0"/>
              <a:t>From the Centers for Disease Control (2021):</a:t>
            </a:r>
          </a:p>
          <a:p>
            <a:pPr marL="0" indent="0">
              <a:lnSpc>
                <a:spcPct val="110000"/>
              </a:lnSpc>
              <a:spcBef>
                <a:spcPts val="0"/>
              </a:spcBef>
              <a:buNone/>
            </a:pPr>
            <a:r>
              <a:rPr lang="en-US" dirty="0">
                <a:hlinkClick r:id="rId3"/>
              </a:rPr>
              <a:t>https://www.cdc.gov/ncbddd/autism/data.html</a:t>
            </a:r>
            <a:endParaRPr lang="en-US" dirty="0"/>
          </a:p>
          <a:p>
            <a:pPr>
              <a:lnSpc>
                <a:spcPct val="110000"/>
              </a:lnSpc>
              <a:spcBef>
                <a:spcPts val="0"/>
              </a:spcBef>
            </a:pPr>
            <a:r>
              <a:rPr lang="en-US" dirty="0"/>
              <a:t>1 in 44 Children in the US</a:t>
            </a:r>
          </a:p>
          <a:p>
            <a:pPr>
              <a:lnSpc>
                <a:spcPct val="110000"/>
              </a:lnSpc>
              <a:spcBef>
                <a:spcPts val="0"/>
              </a:spcBef>
            </a:pPr>
            <a:r>
              <a:rPr lang="en-US" dirty="0"/>
              <a:t>1 in 27 boys - 1 in 116 girls</a:t>
            </a:r>
          </a:p>
          <a:p>
            <a:pPr lvl="1">
              <a:lnSpc>
                <a:spcPct val="110000"/>
              </a:lnSpc>
              <a:spcBef>
                <a:spcPts val="0"/>
              </a:spcBef>
            </a:pPr>
            <a:r>
              <a:rPr lang="en-US" sz="2800" dirty="0"/>
              <a:t>Boys 4 times more likely to be diagnosed</a:t>
            </a:r>
          </a:p>
          <a:p>
            <a:pPr lvl="1">
              <a:lnSpc>
                <a:spcPct val="110000"/>
              </a:lnSpc>
              <a:spcBef>
                <a:spcPts val="0"/>
              </a:spcBef>
            </a:pPr>
            <a:r>
              <a:rPr lang="en-US" sz="2800" dirty="0"/>
              <a:t>Girls may be more likely to “camouflage” resulting in under identification </a:t>
            </a:r>
          </a:p>
          <a:p>
            <a:pPr marL="3657600" lvl="8" indent="0">
              <a:lnSpc>
                <a:spcPct val="110000"/>
              </a:lnSpc>
              <a:spcBef>
                <a:spcPts val="0"/>
              </a:spcBef>
              <a:buNone/>
            </a:pPr>
            <a:endParaRPr lang="en-US" sz="2800" dirty="0"/>
          </a:p>
        </p:txBody>
      </p:sp>
      <p:sp>
        <p:nvSpPr>
          <p:cNvPr id="4" name="TextBox 3"/>
          <p:cNvSpPr txBox="1"/>
          <p:nvPr/>
        </p:nvSpPr>
        <p:spPr>
          <a:xfrm>
            <a:off x="3516923" y="5312617"/>
            <a:ext cx="5314667" cy="506292"/>
          </a:xfrm>
          <a:prstGeom prst="rect">
            <a:avLst/>
          </a:prstGeom>
          <a:noFill/>
        </p:spPr>
        <p:txBody>
          <a:bodyPr wrap="square" rtlCol="0">
            <a:spAutoFit/>
          </a:bodyPr>
          <a:lstStyle/>
          <a:p>
            <a:pPr lvl="1">
              <a:lnSpc>
                <a:spcPct val="150000"/>
              </a:lnSpc>
            </a:pPr>
            <a:r>
              <a:rPr lang="en-US" sz="2000" b="0" i="1" kern="1200" dirty="0">
                <a:solidFill>
                  <a:schemeClr val="tx1"/>
                </a:solidFill>
                <a:effectLst/>
                <a:latin typeface="+mn-lt"/>
                <a:ea typeface="+mn-ea"/>
                <a:cs typeface="+mn-cs"/>
              </a:rPr>
              <a:t>(Dean, M., Harwood, R., &amp; </a:t>
            </a:r>
            <a:r>
              <a:rPr lang="en-US" sz="2000" b="0" i="1" kern="1200" dirty="0" err="1">
                <a:solidFill>
                  <a:schemeClr val="tx1"/>
                </a:solidFill>
                <a:effectLst/>
                <a:latin typeface="+mn-lt"/>
                <a:ea typeface="+mn-ea"/>
                <a:cs typeface="+mn-cs"/>
              </a:rPr>
              <a:t>Kasari</a:t>
            </a:r>
            <a:r>
              <a:rPr lang="en-US" sz="2000" b="0" i="1" kern="1200" dirty="0">
                <a:solidFill>
                  <a:schemeClr val="tx1"/>
                </a:solidFill>
                <a:effectLst/>
                <a:latin typeface="+mn-lt"/>
                <a:ea typeface="+mn-ea"/>
                <a:cs typeface="+mn-cs"/>
              </a:rPr>
              <a:t>, C., 2017) </a:t>
            </a:r>
            <a:endParaRPr lang="en-US" sz="2000" i="1" dirty="0"/>
          </a:p>
        </p:txBody>
      </p:sp>
    </p:spTree>
    <p:extLst>
      <p:ext uri="{BB962C8B-B14F-4D97-AF65-F5344CB8AC3E}">
        <p14:creationId xmlns:p14="http://schemas.microsoft.com/office/powerpoint/2010/main" val="84845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A22D-671A-D546-8980-CC3AB05C9B3F}"/>
              </a:ext>
            </a:extLst>
          </p:cNvPr>
          <p:cNvSpPr>
            <a:spLocks noGrp="1"/>
          </p:cNvSpPr>
          <p:nvPr>
            <p:ph type="title"/>
          </p:nvPr>
        </p:nvSpPr>
        <p:spPr/>
        <p:txBody>
          <a:bodyPr>
            <a:normAutofit/>
          </a:bodyPr>
          <a:lstStyle/>
          <a:p>
            <a:pPr algn="ctr"/>
            <a:r>
              <a:rPr lang="en-US" dirty="0">
                <a:latin typeface="+mj-lt"/>
              </a:rPr>
              <a:t>Impact</a:t>
            </a:r>
          </a:p>
        </p:txBody>
      </p:sp>
      <p:sp>
        <p:nvSpPr>
          <p:cNvPr id="3" name="Content Placeholder 2">
            <a:extLst>
              <a:ext uri="{FF2B5EF4-FFF2-40B4-BE49-F238E27FC236}">
                <a16:creationId xmlns:a16="http://schemas.microsoft.com/office/drawing/2014/main" id="{8FCD6399-3539-9C44-8188-1628FDEDD723}"/>
              </a:ext>
            </a:extLst>
          </p:cNvPr>
          <p:cNvSpPr>
            <a:spLocks noGrp="1"/>
          </p:cNvSpPr>
          <p:nvPr>
            <p:ph idx="1"/>
          </p:nvPr>
        </p:nvSpPr>
        <p:spPr>
          <a:xfrm>
            <a:off x="628650" y="1690689"/>
            <a:ext cx="7886700" cy="4775866"/>
          </a:xfrm>
        </p:spPr>
        <p:txBody>
          <a:bodyPr>
            <a:normAutofit/>
          </a:bodyPr>
          <a:lstStyle/>
          <a:p>
            <a:pPr marL="0" indent="0">
              <a:lnSpc>
                <a:spcPct val="100000"/>
              </a:lnSpc>
              <a:spcBef>
                <a:spcPts val="0"/>
              </a:spcBef>
              <a:buNone/>
            </a:pPr>
            <a:r>
              <a:rPr lang="en-US" dirty="0"/>
              <a:t>The “severity” of ASD is determined by the degree to which differences in social interaction and communication and/or restricted/repetitive interests impact a child’s ability to participate in daily life </a:t>
            </a:r>
          </a:p>
        </p:txBody>
      </p:sp>
      <p:sp>
        <p:nvSpPr>
          <p:cNvPr id="4" name="TextBox 3">
            <a:extLst>
              <a:ext uri="{FF2B5EF4-FFF2-40B4-BE49-F238E27FC236}">
                <a16:creationId xmlns:a16="http://schemas.microsoft.com/office/drawing/2014/main" id="{8889D9A8-1807-9243-A8A1-01B0F353F0DE}"/>
              </a:ext>
            </a:extLst>
          </p:cNvPr>
          <p:cNvSpPr txBox="1"/>
          <p:nvPr/>
        </p:nvSpPr>
        <p:spPr>
          <a:xfrm>
            <a:off x="5074418" y="5500678"/>
            <a:ext cx="3635302" cy="400110"/>
          </a:xfrm>
          <a:prstGeom prst="rect">
            <a:avLst/>
          </a:prstGeom>
          <a:noFill/>
        </p:spPr>
        <p:txBody>
          <a:bodyPr wrap="square" rtlCol="0">
            <a:spAutoFit/>
          </a:bodyPr>
          <a:lstStyle/>
          <a:p>
            <a:r>
              <a:rPr lang="en-US" sz="2000" i="1" dirty="0"/>
              <a:t>(Bauminger-Zviely et al., 2014)</a:t>
            </a:r>
          </a:p>
        </p:txBody>
      </p:sp>
    </p:spTree>
    <p:extLst>
      <p:ext uri="{BB962C8B-B14F-4D97-AF65-F5344CB8AC3E}">
        <p14:creationId xmlns:p14="http://schemas.microsoft.com/office/powerpoint/2010/main" val="418446160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3410</TotalTime>
  <Words>8606</Words>
  <Application>Microsoft Macintosh PowerPoint</Application>
  <PresentationFormat>On-screen Show (4:3)</PresentationFormat>
  <Paragraphs>528</Paragraphs>
  <Slides>51</Slides>
  <Notes>41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1_Office Theme</vt:lpstr>
      <vt:lpstr>Addressing Autism in Early Intervention Practice</vt:lpstr>
      <vt:lpstr>Autism Modules 1 and 2: Introduction</vt:lpstr>
      <vt:lpstr>Overview: Module 1</vt:lpstr>
      <vt:lpstr>Objectives</vt:lpstr>
      <vt:lpstr>What is Autism Spectrum Disorder?</vt:lpstr>
      <vt:lpstr>Autism Spectrum Disorder (ASD) </vt:lpstr>
      <vt:lpstr>Characteristics of Autism</vt:lpstr>
      <vt:lpstr>Prevalence of ASD</vt:lpstr>
      <vt:lpstr>Impact</vt:lpstr>
      <vt:lpstr>Associated Challenges</vt:lpstr>
      <vt:lpstr>Associated Conditions</vt:lpstr>
      <vt:lpstr>Associated Strengths</vt:lpstr>
      <vt:lpstr>Video Activity</vt:lpstr>
      <vt:lpstr>ASD: A Complex Etiology</vt:lpstr>
      <vt:lpstr>Identification of ASD</vt:lpstr>
      <vt:lpstr>Causes and Risk Factors</vt:lpstr>
      <vt:lpstr>Identification of ASD</vt:lpstr>
      <vt:lpstr>Activity – Ami Klin Ted Talk</vt:lpstr>
      <vt:lpstr>Ami Klin Video</vt:lpstr>
      <vt:lpstr>Early Intervention is Effective</vt:lpstr>
      <vt:lpstr>ASD Screening</vt:lpstr>
      <vt:lpstr>Early signs of Autism</vt:lpstr>
      <vt:lpstr>Unusual Visual Fixations</vt:lpstr>
      <vt:lpstr>Atypical Repetitive Behaviors</vt:lpstr>
      <vt:lpstr>Delayed Age-Appropriate Sounds</vt:lpstr>
      <vt:lpstr>Delayed Non-Verbal Communication</vt:lpstr>
      <vt:lpstr>Decreased Attention to Faces</vt:lpstr>
      <vt:lpstr>Differing Developmental Trajectories</vt:lpstr>
      <vt:lpstr>ASD: From Screening to Diagnosis</vt:lpstr>
      <vt:lpstr>Six Components of a Diagnostic Evaluation for Autism</vt:lpstr>
      <vt:lpstr>ASD Diagnostic Criteria</vt:lpstr>
      <vt:lpstr>ASD Specification of Severity</vt:lpstr>
      <vt:lpstr>DSM-V ASD Diagnostic Criteria: Communication Area</vt:lpstr>
      <vt:lpstr>Activity: Video Observation of Social Communication Differences</vt:lpstr>
      <vt:lpstr>DSM-V ASD Diagnostic Criteria:  Restricted/Repetitive Patterns</vt:lpstr>
      <vt:lpstr>Activity: Observation of Restricted/Repetitive Patterns </vt:lpstr>
      <vt:lpstr>Sensory Differences</vt:lpstr>
      <vt:lpstr>Unusual Sensory Input or Interest</vt:lpstr>
      <vt:lpstr>Uneven Development of Skills</vt:lpstr>
      <vt:lpstr>Some Common Diagnostic Measures</vt:lpstr>
      <vt:lpstr>Autism Diagnosis Interview – Revised (ADI-R)</vt:lpstr>
      <vt:lpstr>Autism Diagnostic Observation Schedule, Second Edition (ADOS-2)</vt:lpstr>
      <vt:lpstr>Childhood Autism Rating Scale (CARS)</vt:lpstr>
      <vt:lpstr>Skill Based Developmental Measures </vt:lpstr>
      <vt:lpstr>Speech, Language &amp; Social Communication Assessment </vt:lpstr>
      <vt:lpstr>Activity:  What assessments do you use?</vt:lpstr>
      <vt:lpstr>References</vt:lpstr>
      <vt:lpstr>References</vt:lpstr>
      <vt:lpstr>References</vt:lpstr>
      <vt:lpstr>References</vt:lpstr>
      <vt:lpstr>Resources</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Slide</dc:title>
  <dc:creator>Jozef,Christine</dc:creator>
  <cp:lastModifiedBy>Sue Killmeyer</cp:lastModifiedBy>
  <cp:revision>110</cp:revision>
  <dcterms:created xsi:type="dcterms:W3CDTF">2017-04-25T14:42:13Z</dcterms:created>
  <dcterms:modified xsi:type="dcterms:W3CDTF">2022-03-18T15:43:10Z</dcterms:modified>
</cp:coreProperties>
</file>