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53"/>
  </p:notesMasterIdLst>
  <p:sldIdLst>
    <p:sldId id="639" r:id="rId2"/>
    <p:sldId id="300" r:id="rId3"/>
    <p:sldId id="508" r:id="rId4"/>
    <p:sldId id="622" r:id="rId5"/>
    <p:sldId id="512" r:id="rId6"/>
    <p:sldId id="610" r:id="rId7"/>
    <p:sldId id="275" r:id="rId8"/>
    <p:sldId id="276" r:id="rId9"/>
    <p:sldId id="445" r:id="rId10"/>
    <p:sldId id="609" r:id="rId11"/>
    <p:sldId id="626" r:id="rId12"/>
    <p:sldId id="633" r:id="rId13"/>
    <p:sldId id="635" r:id="rId14"/>
    <p:sldId id="629" r:id="rId15"/>
    <p:sldId id="632" r:id="rId16"/>
    <p:sldId id="627" r:id="rId17"/>
    <p:sldId id="470" r:id="rId18"/>
    <p:sldId id="386" r:id="rId19"/>
    <p:sldId id="608" r:id="rId20"/>
    <p:sldId id="408" r:id="rId21"/>
    <p:sldId id="468" r:id="rId22"/>
    <p:sldId id="612" r:id="rId23"/>
    <p:sldId id="613" r:id="rId24"/>
    <p:sldId id="614" r:id="rId25"/>
    <p:sldId id="615" r:id="rId26"/>
    <p:sldId id="624" r:id="rId27"/>
    <p:sldId id="507" r:id="rId28"/>
    <p:sldId id="513" r:id="rId29"/>
    <p:sldId id="628" r:id="rId30"/>
    <p:sldId id="637" r:id="rId31"/>
    <p:sldId id="638" r:id="rId32"/>
    <p:sldId id="471" r:id="rId33"/>
    <p:sldId id="472" r:id="rId34"/>
    <p:sldId id="355" r:id="rId35"/>
    <p:sldId id="389" r:id="rId36"/>
    <p:sldId id="556" r:id="rId37"/>
    <p:sldId id="561" r:id="rId38"/>
    <p:sldId id="573" r:id="rId39"/>
    <p:sldId id="640" r:id="rId40"/>
    <p:sldId id="641" r:id="rId41"/>
    <p:sldId id="642" r:id="rId42"/>
    <p:sldId id="560" r:id="rId43"/>
    <p:sldId id="564" r:id="rId44"/>
    <p:sldId id="572" r:id="rId45"/>
    <p:sldId id="625" r:id="rId46"/>
    <p:sldId id="585" r:id="rId47"/>
    <p:sldId id="611" r:id="rId48"/>
    <p:sldId id="643" r:id="rId49"/>
    <p:sldId id="603" r:id="rId50"/>
    <p:sldId id="604" r:id="rId51"/>
    <p:sldId id="6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A26B3-3665-4477-A7A6-9E856ED8C0FE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0F7FE-84ED-4EB1-8F40-ABACC7DE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17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ACA4F-8A1F-440D-8FE8-BB54A840A6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7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44CAD-00F8-457D-ACC3-8EFC97495A8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44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D618D-695E-4854-9801-F0F99E6D541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1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ADFC-608A-40DB-B2CF-C78B1A073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755CD-893E-4278-8297-2D1987803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A3974-DD65-41BF-A1C9-B45A19034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AA08F-7472-4A32-B052-E13AEB2D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296E3-AB0B-4770-A873-1D1133A0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4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A6D7-26E8-4561-9241-8BEF7A0CA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01816-09EB-4577-9C9B-34CA4715E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2B2E2-5B79-4D9E-BE83-BF6E81B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C5037-973E-4871-8C14-D8209CBAA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60F2F-54EA-472C-80D7-3EC4FAB2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2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AE71AD-5070-48EF-85E9-1A4592218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06E6A-B90F-4482-8B21-6F1092870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2897E-901B-4858-811C-EB654C6D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CD167-A49C-47EA-B4E3-5E6051D1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6D32-C56F-43C8-BF6D-22CEA8DF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0C9EF-9E20-4A43-8957-BF5A0D387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3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ext Placeholder 432"/>
          <p:cNvSpPr>
            <a:spLocks noGrp="1"/>
          </p:cNvSpPr>
          <p:nvPr>
            <p:ph type="body" idx="10"/>
          </p:nvPr>
        </p:nvSpPr>
        <p:spPr>
          <a:xfrm>
            <a:off x="8036792" y="6087035"/>
            <a:ext cx="241877" cy="16584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17145" rIns="0" bIns="0"/>
          <a:lstStyle>
            <a:lvl1pPr marL="0" marR="0" indent="0" algn="l">
              <a:lnSpc>
                <a:spcPts val="1147"/>
              </a:lnSpc>
              <a:spcAft>
                <a:spcPts val="13"/>
              </a:spcAft>
              <a:defRPr/>
            </a:lvl1pPr>
          </a:lstStyle>
          <a:p>
            <a:r>
              <a:rPr lang="en-US"/>
              <a:t>61 </a:t>
            </a:r>
          </a:p>
        </p:txBody>
      </p:sp>
    </p:spTree>
    <p:extLst>
      <p:ext uri="{BB962C8B-B14F-4D97-AF65-F5344CB8AC3E}">
        <p14:creationId xmlns:p14="http://schemas.microsoft.com/office/powerpoint/2010/main" val="391261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/>
          <p:cNvSpPr>
            <a:spLocks noGrp="1"/>
          </p:cNvSpPr>
          <p:nvPr>
            <p:ph type="body" idx="10"/>
          </p:nvPr>
        </p:nvSpPr>
        <p:spPr>
          <a:xfrm>
            <a:off x="671830" y="292100"/>
            <a:ext cx="7632700" cy="56114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91440" marR="0" indent="0" algn="just">
              <a:lnSpc>
                <a:spcPts val="3700"/>
              </a:lnSpc>
              <a:spcAft>
                <a:spcPts val="0"/>
              </a:spcAft>
            </a:pPr>
            <a:r>
              <a:rPr lang="en-US" sz="3000" spc="150">
                <a:solidFill>
                  <a:srgbClr val="000000"/>
                </a:solidFill>
                <a:latin typeface="Tahoma" panose="02020603050405020304" pitchFamily="2"/>
              </a:rPr>
              <a:t>Continued: </a:t>
            </a:r>
          </a:p>
          <a:p>
            <a:pPr marL="91440" marR="0" indent="228600" algn="just">
              <a:lnSpc>
                <a:spcPts val="2000"/>
              </a:lnSpc>
              <a:spcBef>
                <a:spcPts val="4925"/>
              </a:spcBef>
              <a:spcAft>
                <a:spcPts val="0"/>
              </a:spcAft>
              <a:buFont typeface="Symbol"/>
              <a:buChar char="·"/>
            </a:pPr>
            <a:r>
              <a:rPr lang="en-US" sz="2050" spc="10">
                <a:solidFill>
                  <a:srgbClr val="000000"/>
                </a:solidFill>
                <a:latin typeface="Tahoma" panose="02020603050405020304" pitchFamily="2"/>
              </a:rPr>
              <a:t>May be delivered by an individual or a team, to one </a:t>
            </a:r>
          </a:p>
          <a:p>
            <a:pPr marL="320040" marR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50" spc="0">
                <a:solidFill>
                  <a:srgbClr val="000000"/>
                </a:solidFill>
                <a:latin typeface="Tahoma" panose="02020603050405020304" pitchFamily="2"/>
              </a:rPr>
              <a:t>individual or a group </a:t>
            </a:r>
          </a:p>
          <a:p>
            <a:pPr marL="91440" marR="0" indent="228600" algn="just">
              <a:lnSpc>
                <a:spcPts val="2000"/>
              </a:lnSpc>
              <a:spcBef>
                <a:spcPts val="4035"/>
              </a:spcBef>
              <a:spcAft>
                <a:spcPts val="0"/>
              </a:spcAft>
              <a:buFont typeface="Symbol"/>
              <a:buChar char="·"/>
            </a:pPr>
            <a:r>
              <a:rPr lang="en-US" sz="2050" spc="25">
                <a:solidFill>
                  <a:srgbClr val="000000"/>
                </a:solidFill>
                <a:latin typeface="Tahoma" panose="02020603050405020304" pitchFamily="2"/>
              </a:rPr>
              <a:t>May include combinations of information and resource </a:t>
            </a:r>
          </a:p>
          <a:p>
            <a:pPr marL="320040" marR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50" spc="15">
                <a:solidFill>
                  <a:srgbClr val="000000"/>
                </a:solidFill>
                <a:latin typeface="Tahoma" panose="02020603050405020304" pitchFamily="2"/>
              </a:rPr>
              <a:t>dissemination and referrals, coaching, mentoring, </a:t>
            </a:r>
          </a:p>
          <a:p>
            <a:pPr marL="320040" marR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50" spc="10">
                <a:solidFill>
                  <a:srgbClr val="000000"/>
                </a:solidFill>
                <a:latin typeface="Tahoma" panose="02020603050405020304" pitchFamily="2"/>
              </a:rPr>
              <a:t>consultation, and professional development advising, peer-</a:t>
            </a:r>
            <a:r>
              <a:rPr lang="en-US" sz="100">
                <a:solidFill>
                  <a:srgbClr val="000000"/>
                </a:solidFill>
                <a:latin typeface="Tahoma" panose="02020603050405020304" pitchFamily="2"/>
              </a:rPr>
              <a:t> </a:t>
            </a:r>
          </a:p>
          <a:p>
            <a:pPr marL="320040" marR="0" indent="0" algn="just">
              <a:lnSpc>
                <a:spcPts val="2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50" spc="0">
                <a:solidFill>
                  <a:srgbClr val="000000"/>
                </a:solidFill>
                <a:latin typeface="Tahoma" panose="02020603050405020304" pitchFamily="2"/>
              </a:rPr>
              <a:t>to-peer TA, as well as other forms of support. </a:t>
            </a:r>
          </a:p>
          <a:p>
            <a:pPr marL="91440" marR="0" indent="228600" algn="just">
              <a:lnSpc>
                <a:spcPts val="1700"/>
              </a:lnSpc>
              <a:spcBef>
                <a:spcPts val="4005"/>
              </a:spcBef>
              <a:spcAft>
                <a:spcPts val="0"/>
              </a:spcAft>
              <a:buFont typeface="Symbol"/>
              <a:buChar char="·"/>
            </a:pPr>
            <a:r>
              <a:rPr lang="en-US" sz="2050" spc="15">
                <a:solidFill>
                  <a:srgbClr val="000000"/>
                </a:solidFill>
                <a:latin typeface="Tahoma" panose="02020603050405020304" pitchFamily="2"/>
              </a:rPr>
              <a:t>May use varied levels of duration and intensity depending </a:t>
            </a:r>
          </a:p>
          <a:p>
            <a:pPr marL="320040" marR="0" indent="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50" spc="0">
                <a:solidFill>
                  <a:srgbClr val="000000"/>
                </a:solidFill>
                <a:latin typeface="Tahoma" panose="02020603050405020304" pitchFamily="2"/>
              </a:rPr>
              <a:t>on need and resources. </a:t>
            </a:r>
          </a:p>
          <a:p>
            <a:pPr marL="91440" marR="0" indent="228600" algn="just">
              <a:lnSpc>
                <a:spcPts val="2000"/>
              </a:lnSpc>
              <a:spcBef>
                <a:spcPts val="4020"/>
              </a:spcBef>
              <a:spcAft>
                <a:spcPts val="0"/>
              </a:spcAft>
              <a:buFont typeface="Symbol"/>
              <a:buChar char="·"/>
            </a:pPr>
            <a:r>
              <a:rPr lang="en-US" sz="2050" spc="10">
                <a:solidFill>
                  <a:srgbClr val="000000"/>
                </a:solidFill>
                <a:latin typeface="Tahoma" panose="02020603050405020304" pitchFamily="2"/>
              </a:rPr>
              <a:t>May be provided face-to-face, through distance, </a:t>
            </a:r>
          </a:p>
          <a:p>
            <a:pPr marL="320040" marR="0" indent="0" algn="just">
              <a:lnSpc>
                <a:spcPts val="2000"/>
              </a:lnSpc>
              <a:spcBef>
                <a:spcPts val="5"/>
              </a:spcBef>
              <a:spcAft>
                <a:spcPts val="3310"/>
              </a:spcAft>
            </a:pPr>
            <a:r>
              <a:rPr lang="en-US" sz="2050" spc="10">
                <a:solidFill>
                  <a:srgbClr val="000000"/>
                </a:solidFill>
                <a:latin typeface="Tahoma" panose="02020603050405020304" pitchFamily="2"/>
              </a:rPr>
              <a:t>technology-based, or hybrid methods. 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idx="10"/>
          </p:nvPr>
        </p:nvSpPr>
        <p:spPr>
          <a:xfrm>
            <a:off x="671830" y="5903595"/>
            <a:ext cx="7632700" cy="4972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91440" marR="502920" indent="0" algn="l">
              <a:lnSpc>
                <a:spcPts val="1800"/>
              </a:lnSpc>
              <a:spcAft>
                <a:spcPts val="70"/>
              </a:spcAft>
            </a:pPr>
            <a:r>
              <a:rPr lang="en-US" sz="1650" b="1" u="sng" spc="0">
                <a:solidFill>
                  <a:srgbClr val="0462C1"/>
                </a:solidFill>
                <a:latin typeface="Tahoma" panose="02020603050405020304" pitchFamily="2"/>
              </a:rPr>
              <a:t>(Early Childhood Education Professional Development: Training and  Technical Assistance Glossary, NAEYC &amp; NACCRRA, 2011). </a:t>
            </a:r>
          </a:p>
        </p:txBody>
      </p:sp>
    </p:spTree>
    <p:extLst>
      <p:ext uri="{BB962C8B-B14F-4D97-AF65-F5344CB8AC3E}">
        <p14:creationId xmlns:p14="http://schemas.microsoft.com/office/powerpoint/2010/main" val="24334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/>
          <p:cNvSpPr>
            <a:spLocks noGrp="1"/>
          </p:cNvSpPr>
          <p:nvPr>
            <p:ph type="body" idx="10"/>
          </p:nvPr>
        </p:nvSpPr>
        <p:spPr>
          <a:xfrm>
            <a:off x="737870" y="647700"/>
            <a:ext cx="7658100" cy="6832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4135" rIns="0" bIns="0" anchor="t"/>
          <a:lstStyle/>
          <a:p>
            <a:pPr marL="0" marR="0" indent="0" algn="l">
              <a:lnSpc>
                <a:spcPts val="4800"/>
              </a:lnSpc>
              <a:spcAft>
                <a:spcPts val="0"/>
              </a:spcAft>
            </a:pPr>
            <a:r>
              <a:rPr lang="en-US" sz="4350" spc="-55">
                <a:solidFill>
                  <a:srgbClr val="000000"/>
                </a:solidFill>
                <a:latin typeface="Calibri Light" panose="02020603050405020304" pitchFamily="1"/>
              </a:rPr>
              <a:t>Caveats: 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idx="10"/>
          </p:nvPr>
        </p:nvSpPr>
        <p:spPr>
          <a:xfrm>
            <a:off x="737870" y="1330960"/>
            <a:ext cx="7658100" cy="48583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5110" rIns="0" bIns="0" anchor="t">
            <a:normAutofit fontScale="95000"/>
          </a:bodyPr>
          <a:lstStyle/>
          <a:p>
            <a:pPr marL="0" marR="0" indent="228600" algn="just">
              <a:lnSpc>
                <a:spcPts val="3000"/>
              </a:lnSpc>
              <a:spcAft>
                <a:spcPts val="0"/>
              </a:spcAft>
              <a:buFont typeface="Symbol"/>
              <a:buChar char="·"/>
            </a:pPr>
            <a:r>
              <a:rPr lang="en-US" sz="2500" b="1" spc="10">
                <a:solidFill>
                  <a:srgbClr val="000000"/>
                </a:solidFill>
                <a:latin typeface="Arial" panose="02020603050405020304" pitchFamily="2"/>
              </a:rPr>
              <a:t>TA techniques are not sufficient, and should be </a:t>
            </a:r>
          </a:p>
          <a:p>
            <a:pPr marL="228600" marR="0" indent="0" algn="just">
              <a:lnSpc>
                <a:spcPts val="3000"/>
              </a:lnSpc>
              <a:spcBef>
                <a:spcPts val="30"/>
              </a:spcBef>
              <a:spcAft>
                <a:spcPts val="0"/>
              </a:spcAft>
            </a:pPr>
            <a:r>
              <a:rPr lang="en-US" sz="2500" b="1" spc="35">
                <a:solidFill>
                  <a:srgbClr val="000000"/>
                </a:solidFill>
                <a:latin typeface="Arial" panose="02020603050405020304" pitchFamily="2"/>
              </a:rPr>
              <a:t>augmented with relationships. </a:t>
            </a:r>
            <a:r>
              <a:rPr lang="en-US" sz="2500" spc="35">
                <a:solidFill>
                  <a:srgbClr val="000000"/>
                </a:solidFill>
                <a:latin typeface="Arial" panose="02020603050405020304" pitchFamily="2"/>
              </a:rPr>
              <a:t>Trust, collaboration,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spc="90">
                <a:solidFill>
                  <a:srgbClr val="000000"/>
                </a:solidFill>
                <a:latin typeface="Arial" panose="02020603050405020304" pitchFamily="2"/>
              </a:rPr>
              <a:t>respect, and encouragement were frequent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spc="60">
                <a:solidFill>
                  <a:srgbClr val="000000"/>
                </a:solidFill>
                <a:latin typeface="Arial" panose="02020603050405020304" pitchFamily="2"/>
              </a:rPr>
              <a:t>supports to effective TA; </a:t>
            </a:r>
          </a:p>
          <a:p>
            <a:pPr marL="0" marR="0" indent="320040" algn="just">
              <a:lnSpc>
                <a:spcPts val="3000"/>
              </a:lnSpc>
              <a:spcBef>
                <a:spcPts val="5005"/>
              </a:spcBef>
              <a:spcAft>
                <a:spcPts val="0"/>
              </a:spcAft>
              <a:buFont typeface="Symbol"/>
              <a:buChar char="·"/>
            </a:pPr>
            <a:r>
              <a:rPr lang="en-US" sz="2500" b="1" spc="10">
                <a:solidFill>
                  <a:srgbClr val="000000"/>
                </a:solidFill>
                <a:latin typeface="Arial" panose="02020603050405020304" pitchFamily="2"/>
              </a:rPr>
              <a:t>Relationships are not sufficient and should be </a:t>
            </a:r>
          </a:p>
          <a:p>
            <a:pPr marL="228600" marR="0" indent="0" algn="just">
              <a:lnSpc>
                <a:spcPts val="3000"/>
              </a:lnSpc>
              <a:spcBef>
                <a:spcPts val="30"/>
              </a:spcBef>
              <a:spcAft>
                <a:spcPts val="0"/>
              </a:spcAft>
            </a:pPr>
            <a:r>
              <a:rPr lang="en-US" sz="2500" b="1" spc="45">
                <a:solidFill>
                  <a:srgbClr val="000000"/>
                </a:solidFill>
                <a:latin typeface="Arial" panose="02020603050405020304" pitchFamily="2"/>
              </a:rPr>
              <a:t>augmented with techniques </a:t>
            </a:r>
            <a:r>
              <a:rPr lang="en-US" sz="2500" spc="45">
                <a:solidFill>
                  <a:srgbClr val="000000"/>
                </a:solidFill>
                <a:latin typeface="Arial" panose="02020603050405020304" pitchFamily="2"/>
              </a:rPr>
              <a:t>using goals that are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spc="65">
                <a:solidFill>
                  <a:srgbClr val="000000"/>
                </a:solidFill>
                <a:latin typeface="Arial" panose="02020603050405020304" pitchFamily="2"/>
              </a:rPr>
              <a:t>specific, measurable, attainable, realistic, and time-</a:t>
            </a:r>
            <a:r>
              <a:rPr lang="en-US" sz="100">
                <a:solidFill>
                  <a:srgbClr val="000000"/>
                </a:solidFill>
                <a:latin typeface="Calibri Light" panose="02020603050405020304" pitchFamily="1"/>
              </a:rPr>
              <a:t>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spc="35">
                <a:solidFill>
                  <a:srgbClr val="000000"/>
                </a:solidFill>
                <a:latin typeface="Arial" panose="02020603050405020304" pitchFamily="2"/>
              </a:rPr>
              <a:t>bound, </a:t>
            </a:r>
            <a:r>
              <a:rPr lang="en-US" sz="2500" b="1" spc="35">
                <a:solidFill>
                  <a:srgbClr val="000000"/>
                </a:solidFill>
                <a:latin typeface="Arial" panose="02020603050405020304" pitchFamily="2"/>
              </a:rPr>
              <a:t>or there is a risk that the TA will not be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4000"/>
              </a:spcAft>
            </a:pPr>
            <a:r>
              <a:rPr lang="en-US" sz="2500" b="1" spc="-5">
                <a:solidFill>
                  <a:srgbClr val="000000"/>
                </a:solidFill>
                <a:latin typeface="Arial" panose="02020603050405020304" pitchFamily="2"/>
              </a:rPr>
              <a:t>accomplished. 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idx="10"/>
          </p:nvPr>
        </p:nvSpPr>
        <p:spPr>
          <a:xfrm>
            <a:off x="7132320" y="6189345"/>
            <a:ext cx="1143000" cy="249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1800"/>
              </a:lnSpc>
              <a:spcAft>
                <a:spcPts val="80"/>
              </a:spcAft>
            </a:pPr>
            <a:r>
              <a:rPr lang="en-US" sz="1650" b="1" spc="-60">
                <a:solidFill>
                  <a:srgbClr val="000000"/>
                </a:solidFill>
                <a:latin typeface="Arial" panose="02020603050405020304" pitchFamily="2"/>
              </a:rPr>
              <a:t>(Katz, 2015) </a:t>
            </a:r>
          </a:p>
        </p:txBody>
      </p:sp>
    </p:spTree>
    <p:extLst>
      <p:ext uri="{BB962C8B-B14F-4D97-AF65-F5344CB8AC3E}">
        <p14:creationId xmlns:p14="http://schemas.microsoft.com/office/powerpoint/2010/main" val="2232142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Placeholder 63"/>
          <p:cNvSpPr>
            <a:spLocks noGrp="1"/>
          </p:cNvSpPr>
          <p:nvPr>
            <p:ph type="body" idx="10"/>
          </p:nvPr>
        </p:nvSpPr>
        <p:spPr>
          <a:xfrm>
            <a:off x="728345" y="647700"/>
            <a:ext cx="7543800" cy="6953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5405" rIns="0" bIns="0" anchor="t"/>
          <a:lstStyle/>
          <a:p>
            <a:pPr marL="0" marR="0" indent="0" algn="l">
              <a:lnSpc>
                <a:spcPts val="4800"/>
              </a:lnSpc>
              <a:spcAft>
                <a:spcPts val="65"/>
              </a:spcAft>
            </a:pPr>
            <a:r>
              <a:rPr lang="en-US" sz="4300" spc="-15">
                <a:solidFill>
                  <a:srgbClr val="000000"/>
                </a:solidFill>
                <a:latin typeface="Calibri Light" panose="02020603050405020304" pitchFamily="1"/>
              </a:rPr>
              <a:t>AND </a:t>
            </a:r>
          </a:p>
        </p:txBody>
      </p:sp>
      <p:sp>
        <p:nvSpPr>
          <p:cNvPr id="65" name="Text Placeholder 64"/>
          <p:cNvSpPr>
            <a:spLocks noGrp="1"/>
          </p:cNvSpPr>
          <p:nvPr>
            <p:ph type="body" idx="10"/>
          </p:nvPr>
        </p:nvSpPr>
        <p:spPr>
          <a:xfrm>
            <a:off x="728345" y="1343025"/>
            <a:ext cx="7543800" cy="4638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0175" rIns="0" bIns="0" anchor="t">
            <a:normAutofit fontScale="85000"/>
          </a:bodyPr>
          <a:lstStyle/>
          <a:p>
            <a:pPr marL="0" marR="0" indent="274320" algn="l">
              <a:lnSpc>
                <a:spcPts val="3100"/>
              </a:lnSpc>
              <a:spcAft>
                <a:spcPts val="0"/>
              </a:spcAft>
              <a:buFont typeface="Symbol"/>
              <a:buChar char="·"/>
            </a:pPr>
            <a:r>
              <a:rPr lang="en-US" sz="2750" b="1" spc="160">
                <a:solidFill>
                  <a:srgbClr val="000000"/>
                </a:solidFill>
                <a:latin typeface="Tahoma" panose="02020603050405020304" pitchFamily="2"/>
              </a:rPr>
              <a:t>Develop Measurable Goals, Objectives and </a:t>
            </a:r>
          </a:p>
          <a:p>
            <a:pPr marL="274320" marR="0" indent="0"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50" b="1" spc="75">
                <a:solidFill>
                  <a:srgbClr val="000000"/>
                </a:solidFill>
                <a:latin typeface="Tahoma" panose="02020603050405020304" pitchFamily="2"/>
              </a:rPr>
              <a:t>Activities </a:t>
            </a:r>
          </a:p>
          <a:p>
            <a:pPr marL="0" marR="0" indent="274320" algn="l">
              <a:lnSpc>
                <a:spcPts val="3500"/>
              </a:lnSpc>
              <a:spcBef>
                <a:spcPts val="4085"/>
              </a:spcBef>
              <a:spcAft>
                <a:spcPts val="0"/>
              </a:spcAft>
              <a:buFont typeface="Symbol"/>
              <a:buChar char="·"/>
            </a:pPr>
            <a:r>
              <a:rPr lang="en-US" sz="2750" b="1" spc="145">
                <a:solidFill>
                  <a:srgbClr val="000000"/>
                </a:solidFill>
                <a:latin typeface="Tahoma" panose="02020603050405020304" pitchFamily="2"/>
              </a:rPr>
              <a:t>Develop Timelines and Responsibilities </a:t>
            </a:r>
          </a:p>
          <a:p>
            <a:pPr marL="0" marR="0" indent="274320" algn="l">
              <a:lnSpc>
                <a:spcPts val="3500"/>
              </a:lnSpc>
              <a:spcBef>
                <a:spcPts val="4060"/>
              </a:spcBef>
              <a:spcAft>
                <a:spcPts val="0"/>
              </a:spcAft>
              <a:buFont typeface="Symbol"/>
              <a:buChar char="·"/>
            </a:pPr>
            <a:r>
              <a:rPr lang="en-US" sz="2750" b="1" spc="135">
                <a:solidFill>
                  <a:srgbClr val="000000"/>
                </a:solidFill>
                <a:latin typeface="Tahoma" panose="02020603050405020304" pitchFamily="2"/>
              </a:rPr>
              <a:t>Implement Goals, Objectives and Activities </a:t>
            </a:r>
          </a:p>
          <a:p>
            <a:pPr marL="0" marR="0" indent="274320" algn="l">
              <a:lnSpc>
                <a:spcPts val="3200"/>
              </a:lnSpc>
              <a:spcBef>
                <a:spcPts val="4045"/>
              </a:spcBef>
              <a:spcAft>
                <a:spcPts val="0"/>
              </a:spcAft>
              <a:buFont typeface="Symbol"/>
              <a:buChar char="·"/>
            </a:pPr>
            <a:r>
              <a:rPr lang="en-US" sz="2750" b="1" spc="190">
                <a:solidFill>
                  <a:srgbClr val="000000"/>
                </a:solidFill>
                <a:latin typeface="Tahoma" panose="02020603050405020304" pitchFamily="2"/>
              </a:rPr>
              <a:t>Measure and Keep Measuring Outcomes </a:t>
            </a:r>
          </a:p>
          <a:p>
            <a:pPr marL="274320" marR="0" indent="0" algn="l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spc="-35">
                <a:solidFill>
                  <a:srgbClr val="000000"/>
                </a:solidFill>
                <a:latin typeface="Calibri" panose="02020603050405020304" pitchFamily="1"/>
              </a:rPr>
              <a:t>of.... </a:t>
            </a:r>
          </a:p>
          <a:p>
            <a:pPr marL="914400" marR="0" indent="0" algn="l">
              <a:lnSpc>
                <a:spcPts val="3500"/>
              </a:lnSpc>
              <a:spcBef>
                <a:spcPts val="30"/>
              </a:spcBef>
              <a:spcAft>
                <a:spcPts val="20"/>
              </a:spcAft>
            </a:pPr>
            <a:r>
              <a:rPr lang="en-US" sz="2750" b="1" spc="190">
                <a:solidFill>
                  <a:srgbClr val="000000"/>
                </a:solidFill>
                <a:latin typeface="Tahoma" panose="02020603050405020304" pitchFamily="2"/>
              </a:rPr>
              <a:t>your Logic Model and TA Plan </a:t>
            </a:r>
          </a:p>
        </p:txBody>
      </p:sp>
    </p:spTree>
    <p:extLst>
      <p:ext uri="{BB962C8B-B14F-4D97-AF65-F5344CB8AC3E}">
        <p14:creationId xmlns:p14="http://schemas.microsoft.com/office/powerpoint/2010/main" val="28733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92F9-9CF9-4D07-BB85-78ECA62AD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D2AA1-832A-4946-AE33-37CC3C5FC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24F61-4C71-4C60-BC35-D96877BE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226DD-1E66-4F5E-AE7F-C8FF5D90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C2B25-4AF7-4BF2-BB0F-7EC49481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5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95A1E-39DC-47E7-A12A-AC1AA6A97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30FD4-3A3F-4512-8A7C-B7D4EFB69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31EA8-0C39-49B2-92AB-B585B9B0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5DB62-61B0-496C-AF18-431A8526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4F6FF-D4D5-45C7-A8C9-EB68D08B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8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5F2CF-717A-4453-B852-8320DEBBB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22F53-D22D-4787-96E0-07C0F8E06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1A25B-C45F-46A2-BFE1-32043A66F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B6618-32F4-45A4-AD13-9FA7A9DE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02077-4511-4741-88FA-82869BD1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95C89-B533-4D66-A813-E363F67C0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3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142C-D82A-4673-B472-82C1C42A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6DC6D-5ECD-4B7F-B119-6C9EA1522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60802-A4E6-424E-8E56-6B12CE86C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326AD-F01B-4308-B907-BB7516191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D23F8-ACFF-4FEB-B11C-AF96A25AF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789FB1-09EE-419F-A624-EDCCA74B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2E03B9-F106-455F-AFCE-8500DF9E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ECD33-BFFC-46FB-BDAE-F3772C110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4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91C4-39FA-4A47-9F65-E01A703A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B3520-CDA1-4DBC-B91C-602E405B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8BD24-4DD5-40B7-AA4B-20DF917D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9A6B9-3EEF-4C25-84C9-29298BE6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7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F9E2E-4EE5-42DD-9B68-BDB34A31D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4ADDE-71AF-4526-B5B1-4BD06CDA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60E3C-A49F-4FCE-AF93-31056A05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49567-40FF-4FD3-8B22-0D2D9A1E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7CAE-B861-43AF-98DE-E01778A87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1A738-7AAC-4C2E-96E3-125C4AD6C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399D9-4CA2-49B4-8EF5-2A06DFDC0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F06BC-CB2E-478B-94F2-A94FE456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9DF0D-E9F0-417F-BC95-18E8561D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B46D-584B-4F20-9501-01F94C65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721C8-774E-441E-B739-1E1664F95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8367E-DE85-434E-B901-777512667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A953D-6225-4889-87F1-8F02979F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69E21-FD5F-4DC9-B5D0-5EE6E9875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AC870-E7CA-4DA7-92EF-4DF16B41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2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5511F5-1302-41E1-9CBF-96DBCE89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FEA2F-DC0D-417E-8C47-7B9F6D032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3B8E-391E-4691-AD77-F4CDDDC26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35F6-76E8-4692-9FA4-13AC06CAA48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22790-125F-4656-9410-D65A6AE97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F66D9-74AA-45A2-BA3D-83BE19ACF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93BC-8536-4830-8894-3E4D2CB8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2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392" y="0"/>
            <a:ext cx="7772400" cy="2971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Early Childhood Personnel Center </a:t>
            </a:r>
            <a:r>
              <a:rPr lang="en-US" sz="4900" b="1" dirty="0"/>
              <a:t/>
            </a:r>
            <a:br>
              <a:rPr lang="en-US" sz="4900" b="1" dirty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971800"/>
          </a:xfrm>
        </p:spPr>
        <p:txBody>
          <a:bodyPr>
            <a:normAutofit/>
          </a:bodyPr>
          <a:lstStyle/>
          <a:p>
            <a:r>
              <a:rPr lang="en-US" dirty="0"/>
              <a:t>Mary Beth Bruder, Director</a:t>
            </a:r>
          </a:p>
          <a:p>
            <a:r>
              <a:rPr lang="en-US" dirty="0"/>
              <a:t>Vicki Stayton, Co-Director</a:t>
            </a:r>
          </a:p>
          <a:p>
            <a:r>
              <a:rPr lang="en-US" dirty="0"/>
              <a:t>George Sugai, Co-Director</a:t>
            </a:r>
          </a:p>
          <a:p>
            <a:r>
              <a:rPr lang="en-US" dirty="0"/>
              <a:t>University of Connecticut UCEDD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006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cs typeface="Arial" panose="020B0604020202020204" pitchFamily="34" charset="0"/>
              </a:rPr>
              <a:t>Cross-Disciplinary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68" y="1485181"/>
            <a:ext cx="8229600" cy="494149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Council for Exceptional Children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Early Childhood (DEC) of the Council for Exceptional Children (CEC)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 Association for the Education of Young Children (NAEYC)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American Occupational Therapy Association (AOTA)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American Physical Therapy Association (APTA)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American Speech-Language-Hearing Association (ASHA)</a:t>
            </a:r>
          </a:p>
          <a:p>
            <a:pPr marL="457200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Zero to Three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0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242" y="2407322"/>
            <a:ext cx="7620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cs typeface="Arial" panose="020B0604020202020204" pitchFamily="34" charset="0"/>
              </a:rPr>
              <a:t>Family Centered Practice</a:t>
            </a:r>
          </a:p>
          <a:p>
            <a:pPr algn="ctr"/>
            <a:endParaRPr lang="en-US" sz="2800" dirty="0"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cs typeface="Arial" panose="020B0604020202020204" pitchFamily="34" charset="0"/>
              </a:rPr>
              <a:t>Data-Based Intervention/Instruction</a:t>
            </a:r>
          </a:p>
          <a:p>
            <a:pPr algn="ctr"/>
            <a:endParaRPr lang="en-US" sz="2800" dirty="0"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cs typeface="Arial" panose="020B0604020202020204" pitchFamily="34" charset="0"/>
              </a:rPr>
              <a:t>Coordination &amp; Collaboration</a:t>
            </a:r>
          </a:p>
          <a:p>
            <a:pPr algn="ctr"/>
            <a:endParaRPr lang="en-US" sz="2800" dirty="0"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cs typeface="Arial" panose="020B0604020202020204" pitchFamily="34" charset="0"/>
              </a:rPr>
              <a:t>Professionalism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6505" y="636917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ECPC Cross Disciplinary EC Personnel Competencies 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AOTA, APTA, ASHA, DEC, NAEYC &amp; ZTT</a:t>
            </a:r>
          </a:p>
        </p:txBody>
      </p:sp>
    </p:spTree>
    <p:extLst>
      <p:ext uri="{BB962C8B-B14F-4D97-AF65-F5344CB8AC3E}">
        <p14:creationId xmlns:p14="http://schemas.microsoft.com/office/powerpoint/2010/main" val="2088531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922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j-lt"/>
              </a:rPr>
              <a:t>Family Centered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5336"/>
            <a:ext cx="7886700" cy="4891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Parent Partnership, Advocacy &amp; Help-Giving </a:t>
            </a:r>
          </a:p>
          <a:p>
            <a:pPr marL="0" indent="0">
              <a:buNone/>
            </a:pPr>
            <a:r>
              <a:rPr lang="en-US" sz="2400" dirty="0"/>
              <a:t>Parent Education in Child Development &amp; Interventions</a:t>
            </a:r>
          </a:p>
          <a:p>
            <a:pPr marL="0" indent="0">
              <a:buNone/>
            </a:pPr>
            <a:r>
              <a:rPr lang="en-US" sz="2400" dirty="0"/>
              <a:t>Family Involvement in Assessment </a:t>
            </a:r>
          </a:p>
          <a:p>
            <a:pPr marL="0" indent="0">
              <a:buNone/>
            </a:pPr>
            <a:r>
              <a:rPr lang="en-US" sz="2400" dirty="0"/>
              <a:t>Cultural, Linguistic and Socioeconomic Competency</a:t>
            </a:r>
          </a:p>
          <a:p>
            <a:pPr marL="0" indent="0">
              <a:buNone/>
            </a:pPr>
            <a:r>
              <a:rPr lang="en-US" sz="2400" dirty="0"/>
              <a:t>Family Systems Theory</a:t>
            </a:r>
          </a:p>
          <a:p>
            <a:pPr marL="0" indent="0">
              <a:buNone/>
            </a:pPr>
            <a:r>
              <a:rPr lang="en-US" sz="2400" dirty="0"/>
              <a:t>Laws &amp; Policies</a:t>
            </a:r>
          </a:p>
          <a:p>
            <a:pPr marL="0" indent="0">
              <a:buNone/>
            </a:pPr>
            <a:r>
              <a:rPr lang="en-US" sz="2400" dirty="0"/>
              <a:t>Supporting Home Language Development</a:t>
            </a:r>
          </a:p>
          <a:p>
            <a:pPr marL="0" indent="0">
              <a:buNone/>
            </a:pPr>
            <a:r>
              <a:rPr lang="en-US" sz="2400" dirty="0"/>
              <a:t>Stress, Trauma, &amp; Safety</a:t>
            </a:r>
          </a:p>
          <a:p>
            <a:pPr marL="0" indent="0">
              <a:buNone/>
            </a:pPr>
            <a:r>
              <a:rPr lang="en-US" sz="2400" dirty="0"/>
              <a:t>Parent/Caregiver Social Emotional/Attachment</a:t>
            </a:r>
          </a:p>
          <a:p>
            <a:pPr marL="0" indent="0">
              <a:buNone/>
            </a:pPr>
            <a:r>
              <a:rPr lang="en-US" sz="2400" dirty="0"/>
              <a:t>Communicating with Families</a:t>
            </a:r>
          </a:p>
          <a:p>
            <a:pPr marL="0" indent="0">
              <a:buNone/>
            </a:pPr>
            <a:r>
              <a:rPr lang="en-US" sz="2400" dirty="0"/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131666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9" y="365126"/>
            <a:ext cx="8790317" cy="937463"/>
          </a:xfrm>
        </p:spPr>
        <p:txBody>
          <a:bodyPr>
            <a:noAutofit/>
          </a:bodyPr>
          <a:lstStyle/>
          <a:p>
            <a:r>
              <a:rPr lang="en-US" sz="3600" b="1" dirty="0"/>
              <a:t>  Intervention/Instruction Informed by Evidence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623"/>
            <a:ext cx="7886700" cy="466734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Intervention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Assessment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Knowledge of Typical Child Development &amp; Behavior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Communicating &amp; Interpreting Assessment Results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Progress Monitoring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Evidence Based Practice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Health &amp; Safety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IEP/IFSP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Knowledge of Risk Factors &amp; Atypical Child Development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Accommodations &amp; Adaptations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100" dirty="0"/>
              <a:t>Service Delivery Models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4171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35" y="218478"/>
            <a:ext cx="7297947" cy="113587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j-lt"/>
              </a:rPr>
              <a:t>Coordination and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039" y="1295400"/>
            <a:ext cx="670272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General Teaming </a:t>
            </a:r>
          </a:p>
          <a:p>
            <a:pPr marL="0" indent="0">
              <a:buNone/>
            </a:pPr>
            <a:r>
              <a:rPr lang="en-US" sz="2600" dirty="0"/>
              <a:t>Resource &amp; Referrals </a:t>
            </a:r>
          </a:p>
          <a:p>
            <a:pPr marL="0" indent="0">
              <a:buNone/>
            </a:pPr>
            <a:r>
              <a:rPr lang="en-US" sz="2600" dirty="0"/>
              <a:t>Effective Communication </a:t>
            </a:r>
          </a:p>
          <a:p>
            <a:pPr marL="0" indent="0">
              <a:buNone/>
            </a:pPr>
            <a:r>
              <a:rPr lang="en-US" sz="2600" dirty="0"/>
              <a:t>Transitions </a:t>
            </a:r>
          </a:p>
          <a:p>
            <a:pPr marL="0" indent="0">
              <a:buNone/>
            </a:pPr>
            <a:r>
              <a:rPr lang="en-US" sz="2600" dirty="0"/>
              <a:t>Teaming with Families </a:t>
            </a:r>
          </a:p>
          <a:p>
            <a:pPr marL="0" indent="0">
              <a:buNone/>
            </a:pPr>
            <a:r>
              <a:rPr lang="en-US" sz="2600" dirty="0"/>
              <a:t>Role as a Consultant </a:t>
            </a:r>
          </a:p>
          <a:p>
            <a:pPr marL="0" indent="0">
              <a:buNone/>
            </a:pPr>
            <a:r>
              <a:rPr lang="en-US" sz="2600" dirty="0"/>
              <a:t>Problem Solving </a:t>
            </a:r>
          </a:p>
          <a:p>
            <a:pPr marL="0" indent="0">
              <a:buNone/>
            </a:pPr>
            <a:r>
              <a:rPr lang="en-US" sz="2600" dirty="0"/>
              <a:t>Leader of a Team </a:t>
            </a:r>
          </a:p>
          <a:p>
            <a:pPr marL="0" indent="0">
              <a:buNone/>
            </a:pPr>
            <a:r>
              <a:rPr lang="en-US" sz="2600" dirty="0"/>
              <a:t>Medical Home </a:t>
            </a:r>
          </a:p>
          <a:p>
            <a:pPr marL="0" indent="0">
              <a:buNone/>
            </a:pPr>
            <a:r>
              <a:rPr lang="en-US" sz="2600" dirty="0"/>
              <a:t> Positive &amp; Respectful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90366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97" y="500332"/>
            <a:ext cx="7886700" cy="94890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Professionalism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1371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400" dirty="0"/>
              <a:t>Advocacy/Public Awareness</a:t>
            </a:r>
          </a:p>
          <a:p>
            <a:pPr marL="0" indent="0">
              <a:buNone/>
            </a:pPr>
            <a:r>
              <a:rPr lang="en-US" sz="2400" dirty="0"/>
              <a:t>Laws, Policies &amp; Practice Standards</a:t>
            </a:r>
          </a:p>
          <a:p>
            <a:pPr marL="0" indent="0">
              <a:buNone/>
            </a:pPr>
            <a:r>
              <a:rPr lang="en-US" sz="2400" dirty="0"/>
              <a:t>Professional Development &amp; Self-Reflection</a:t>
            </a:r>
          </a:p>
          <a:p>
            <a:pPr marL="0" indent="0">
              <a:buNone/>
            </a:pPr>
            <a:r>
              <a:rPr lang="en-US" sz="2400" dirty="0"/>
              <a:t>Knowledge of the Field</a:t>
            </a:r>
          </a:p>
          <a:p>
            <a:pPr marL="0" indent="0">
              <a:buNone/>
            </a:pPr>
            <a:r>
              <a:rPr lang="en-US" sz="2400" dirty="0"/>
              <a:t>Ethics</a:t>
            </a:r>
          </a:p>
          <a:p>
            <a:pPr marL="0" indent="0">
              <a:buNone/>
            </a:pPr>
            <a:r>
              <a:rPr lang="en-US" sz="2400" dirty="0"/>
              <a:t>Administrative Leadership</a:t>
            </a:r>
          </a:p>
          <a:p>
            <a:pPr marL="0" indent="0">
              <a:buNone/>
            </a:pPr>
            <a:r>
              <a:rPr lang="en-US" sz="2400" dirty="0"/>
              <a:t>Supervision</a:t>
            </a:r>
          </a:p>
          <a:p>
            <a:pPr marL="0" indent="0">
              <a:buNone/>
            </a:pPr>
            <a:r>
              <a:rPr lang="en-US" sz="2400" dirty="0"/>
              <a:t>Communication</a:t>
            </a:r>
          </a:p>
          <a:p>
            <a:pPr marL="0" indent="0">
              <a:buNone/>
            </a:pPr>
            <a:r>
              <a:rPr lang="en-US" sz="2400" dirty="0"/>
              <a:t>Wellness</a:t>
            </a:r>
          </a:p>
        </p:txBody>
      </p:sp>
    </p:spTree>
    <p:extLst>
      <p:ext uri="{BB962C8B-B14F-4D97-AF65-F5344CB8AC3E}">
        <p14:creationId xmlns:p14="http://schemas.microsoft.com/office/powerpoint/2010/main" val="795941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cs typeface="Arial" panose="020B0604020202020204" pitchFamily="34" charset="0"/>
              </a:rPr>
              <a:t>EC Alignments Completed For: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212" y="1966822"/>
            <a:ext cx="6686550" cy="4416725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2400" dirty="0">
                <a:cs typeface="Arial" panose="020B0604020202020204" pitchFamily="34" charset="0"/>
              </a:rPr>
              <a:t>Initial NAEYC and CEC Standards and Elements</a:t>
            </a:r>
          </a:p>
          <a:p>
            <a:pPr>
              <a:buClrTx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ClrTx/>
              <a:buNone/>
            </a:pPr>
            <a:r>
              <a:rPr lang="en-US" sz="2400" dirty="0">
                <a:cs typeface="Arial" panose="020B0604020202020204" pitchFamily="34" charset="0"/>
              </a:rPr>
              <a:t>Advanced NAEYC and CEC Standards and Elements</a:t>
            </a:r>
          </a:p>
          <a:p>
            <a:pPr>
              <a:buClrTx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ClrTx/>
              <a:buNone/>
            </a:pPr>
            <a:r>
              <a:rPr lang="en-US" sz="2400" dirty="0">
                <a:cs typeface="Arial" panose="020B0604020202020204" pitchFamily="34" charset="0"/>
              </a:rPr>
              <a:t>Initial NAEYC Standards and Elements with DEC Initial Specialty Set (K &amp; S statements)</a:t>
            </a:r>
          </a:p>
          <a:p>
            <a:pPr>
              <a:buClrTx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ClrTx/>
              <a:buNone/>
            </a:pPr>
            <a:r>
              <a:rPr lang="en-US" sz="2400" dirty="0">
                <a:cs typeface="Arial" panose="020B0604020202020204" pitchFamily="34" charset="0"/>
              </a:rPr>
              <a:t>Advanced NAEYC Standards and Elements with DEC Advanced Specialty Set (K &amp; S statements)</a:t>
            </a:r>
          </a:p>
          <a:p>
            <a:endParaRPr lang="en-US" sz="24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2509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305800" cy="14952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/>
              <a:t>Effective Training-Research Meta-Synthesis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200" dirty="0"/>
              <a:t>                                                     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9622"/>
            <a:ext cx="7886700" cy="527217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>
                <a:cs typeface="Arial" panose="020B0604020202020204" pitchFamily="34" charset="0"/>
              </a:rPr>
              <a:t>The explicit explanations and illustrations of content or practice to  be learned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1800" dirty="0">
                <a:cs typeface="Arial" panose="020B0604020202020204" pitchFamily="34" charset="0"/>
              </a:rPr>
              <a:t>Active and authentic job-embedded opportunities to learn the new practice</a:t>
            </a:r>
          </a:p>
          <a:p>
            <a:pPr marL="457200" indent="-457200" fontAlgn="base">
              <a:buFont typeface="+mj-lt"/>
              <a:buAutoNum type="arabicPeriod"/>
            </a:pPr>
            <a:endParaRPr lang="en-US" sz="1800" dirty="0"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1800" dirty="0">
                <a:cs typeface="Arial" panose="020B0604020202020204" pitchFamily="34" charset="0"/>
              </a:rPr>
              <a:t>Performance feedback on the implementation of the practice</a:t>
            </a:r>
          </a:p>
          <a:p>
            <a:pPr marL="457200" indent="-457200" fontAlgn="base">
              <a:buFont typeface="+mj-lt"/>
              <a:buAutoNum type="arabicPeriod"/>
            </a:pPr>
            <a:endParaRPr lang="en-US" sz="1800" dirty="0"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1800" dirty="0">
                <a:cs typeface="Arial" panose="020B0604020202020204" pitchFamily="34" charset="0"/>
              </a:rPr>
              <a:t>Opportunities for reflective understanding and self-monitoring of the practice implementation</a:t>
            </a:r>
          </a:p>
          <a:p>
            <a:pPr marL="457200" indent="-457200" fontAlgn="base">
              <a:buFont typeface="+mj-lt"/>
              <a:buAutoNum type="arabicPeriod"/>
            </a:pPr>
            <a:endParaRPr lang="en-US" sz="1800" dirty="0"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1800" dirty="0">
                <a:cs typeface="Arial" panose="020B0604020202020204" pitchFamily="34" charset="0"/>
              </a:rPr>
              <a:t>Ongoing follow-up supports</a:t>
            </a:r>
          </a:p>
          <a:p>
            <a:pPr marL="457200" indent="-457200" fontAlgn="base">
              <a:buFont typeface="+mj-lt"/>
              <a:buAutoNum type="arabicPeriod"/>
            </a:pPr>
            <a:endParaRPr lang="en-US" sz="1800" dirty="0"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1800" dirty="0">
                <a:cs typeface="Arial" panose="020B0604020202020204" pitchFamily="34" charset="0"/>
              </a:rPr>
              <a:t>Sufficient duration and intensity of training to provide multiple opportunities to become proficient in the use of a practice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                           </a:t>
            </a:r>
            <a:r>
              <a:rPr lang="en-US" sz="1200" dirty="0"/>
              <a:t>Dunst, C.J., Bruder, M.B. and Hamby, D.W. (2015)</a:t>
            </a:r>
            <a:endParaRPr lang="en-US" sz="1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									</a:t>
            </a:r>
          </a:p>
        </p:txBody>
      </p:sp>
    </p:spTree>
    <p:extLst>
      <p:ext uri="{BB962C8B-B14F-4D97-AF65-F5344CB8AC3E}">
        <p14:creationId xmlns:p14="http://schemas.microsoft.com/office/powerpoint/2010/main" val="2394483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620000" cy="1447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j-lt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+mj-lt"/>
                <a:cs typeface="Arial" panose="020B0604020202020204" pitchFamily="34" charset="0"/>
              </a:rPr>
            </a:br>
            <a:r>
              <a:rPr lang="en-US" sz="3600" b="1" dirty="0">
                <a:latin typeface="+mj-lt"/>
                <a:cs typeface="Arial" panose="020B0604020202020204" pitchFamily="34" charset="0"/>
              </a:rPr>
              <a:t>2) Technical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4729"/>
            <a:ext cx="8229600" cy="5410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dirty="0">
                <a:cs typeface="Arial" panose="020B0604020202020204" pitchFamily="34" charset="0"/>
              </a:rPr>
              <a:t>General</a:t>
            </a:r>
            <a:r>
              <a:rPr lang="en-US" sz="12800" dirty="0">
                <a:cs typeface="Arial" panose="020B0604020202020204" pitchFamily="34" charset="0"/>
              </a:rPr>
              <a:t>:  To provide information and 	resources on personnel development</a:t>
            </a:r>
          </a:p>
          <a:p>
            <a:pPr>
              <a:lnSpc>
                <a:spcPct val="120000"/>
              </a:lnSpc>
            </a:pPr>
            <a:endParaRPr lang="en-US" sz="12800" b="1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dirty="0">
                <a:cs typeface="Arial" panose="020B0604020202020204" pitchFamily="34" charset="0"/>
              </a:rPr>
              <a:t>Targeted: </a:t>
            </a:r>
            <a:r>
              <a:rPr lang="en-US" sz="12800" dirty="0">
                <a:cs typeface="Arial" panose="020B0604020202020204" pitchFamily="34" charset="0"/>
              </a:rPr>
              <a:t>To align national and state 	  		personnel standards</a:t>
            </a:r>
            <a:endParaRPr lang="en-US" sz="12800" b="1" dirty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2800" b="1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dirty="0">
                <a:cs typeface="Arial" panose="020B0604020202020204" pitchFamily="34" charset="0"/>
              </a:rPr>
              <a:t>Intensive: </a:t>
            </a:r>
            <a:r>
              <a:rPr lang="en-US" sz="12800" dirty="0">
                <a:cs typeface="Arial" panose="020B0604020202020204" pitchFamily="34" charset="0"/>
              </a:rPr>
              <a:t>To develop an EC CSPD within 11 			states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dirty="0">
                <a:cs typeface="Arial" panose="020B0604020202020204" pitchFamily="34" charset="0"/>
              </a:rPr>
              <a:t>             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2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Intensive TA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lvl="2" indent="0">
              <a:buNone/>
            </a:pPr>
            <a:r>
              <a:rPr lang="en-US" sz="3600" b="1" dirty="0">
                <a:cs typeface="Arial" panose="020B0604020202020204" pitchFamily="34" charset="0"/>
              </a:rPr>
              <a:t>Cohort 1:  DE, IA, KS, OR –</a:t>
            </a:r>
            <a:r>
              <a:rPr lang="en-US" sz="3600" i="1" dirty="0">
                <a:cs typeface="Arial" panose="020B0604020202020204" pitchFamily="34" charset="0"/>
              </a:rPr>
              <a:t>completed! </a:t>
            </a:r>
            <a:br>
              <a:rPr lang="en-US" sz="3600" i="1" dirty="0">
                <a:cs typeface="Arial" panose="020B0604020202020204" pitchFamily="34" charset="0"/>
              </a:rPr>
            </a:br>
            <a:endParaRPr lang="en-US" sz="3600" i="1" dirty="0">
              <a:cs typeface="Arial" panose="020B0604020202020204" pitchFamily="34" charset="0"/>
            </a:endParaRPr>
          </a:p>
          <a:p>
            <a:pPr marL="233363" lvl="2" indent="0">
              <a:buNone/>
            </a:pPr>
            <a:r>
              <a:rPr lang="en-US" sz="3600" b="1" dirty="0">
                <a:cs typeface="Arial" panose="020B0604020202020204" pitchFamily="34" charset="0"/>
              </a:rPr>
              <a:t>Cohort 2:  AZ, NV, </a:t>
            </a:r>
            <a:r>
              <a:rPr lang="en-US" sz="3600" b="1" u="sng" dirty="0">
                <a:cs typeface="Arial" panose="020B0604020202020204" pitchFamily="34" charset="0"/>
              </a:rPr>
              <a:t>PA, VT </a:t>
            </a:r>
            <a:r>
              <a:rPr lang="en-US" sz="3600" b="1" dirty="0">
                <a:cs typeface="Arial" panose="020B0604020202020204" pitchFamily="34" charset="0"/>
              </a:rPr>
              <a:t>– </a:t>
            </a:r>
            <a:r>
              <a:rPr lang="en-US" sz="3600" i="1" dirty="0">
                <a:cs typeface="Arial" panose="020B0604020202020204" pitchFamily="34" charset="0"/>
              </a:rPr>
              <a:t>in progress or </a:t>
            </a:r>
            <a:r>
              <a:rPr lang="en-US" sz="3600" i="1" u="sng" dirty="0">
                <a:cs typeface="Arial" panose="020B0604020202020204" pitchFamily="34" charset="0"/>
              </a:rPr>
              <a:t>completed</a:t>
            </a:r>
            <a:r>
              <a:rPr lang="en-US" sz="3600" i="1" dirty="0">
                <a:cs typeface="Arial" panose="020B0604020202020204" pitchFamily="34" charset="0"/>
              </a:rPr>
              <a:t/>
            </a:r>
            <a:br>
              <a:rPr lang="en-US" sz="3600" i="1" dirty="0">
                <a:cs typeface="Arial" panose="020B0604020202020204" pitchFamily="34" charset="0"/>
              </a:rPr>
            </a:br>
            <a:endParaRPr lang="en-US" sz="3600" i="1" dirty="0">
              <a:cs typeface="Arial" panose="020B0604020202020204" pitchFamily="34" charset="0"/>
            </a:endParaRPr>
          </a:p>
          <a:p>
            <a:pPr marL="233363" lvl="2" indent="0">
              <a:buNone/>
            </a:pPr>
            <a:r>
              <a:rPr lang="en-US" sz="3600" b="1" dirty="0">
                <a:cs typeface="Arial" panose="020B0604020202020204" pitchFamily="34" charset="0"/>
              </a:rPr>
              <a:t>Cohort 3:  MN, PR, SC – </a:t>
            </a:r>
            <a:r>
              <a:rPr lang="en-US" sz="3600" i="1" dirty="0">
                <a:cs typeface="Arial" panose="020B0604020202020204" pitchFamily="34" charset="0"/>
              </a:rPr>
              <a:t>in progress!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082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82" y="0"/>
            <a:ext cx="7620000" cy="1524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>
                <a:cs typeface="Arial" panose="020B0604020202020204" pitchFamily="34" charset="0"/>
              </a:rPr>
              <a:t>Early Childhood Personnel Center</a:t>
            </a:r>
            <a:r>
              <a:rPr lang="en-US" sz="3200" b="1" dirty="0">
                <a:cs typeface="Arial" panose="020B0604020202020204" pitchFamily="34" charset="0"/>
              </a:rPr>
              <a:t/>
            </a:r>
            <a:br>
              <a:rPr lang="en-US" sz="3200" b="1" dirty="0">
                <a:cs typeface="Arial" panose="020B0604020202020204" pitchFamily="34" charset="0"/>
              </a:rPr>
            </a:br>
            <a:endParaRPr lang="en-US" sz="32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82" y="2017486"/>
            <a:ext cx="7620000" cy="416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cs typeface="Arial" panose="020B0604020202020204" pitchFamily="34" charset="0"/>
              </a:rPr>
              <a:t>to facilitate the implementation of </a:t>
            </a:r>
          </a:p>
          <a:p>
            <a:pPr marL="0" indent="0" algn="ctr">
              <a:buNone/>
            </a:pPr>
            <a:r>
              <a:rPr lang="en-US" sz="3200" b="1" dirty="0">
                <a:cs typeface="Arial" panose="020B0604020202020204" pitchFamily="34" charset="0"/>
              </a:rPr>
              <a:t>integrated</a:t>
            </a:r>
            <a:r>
              <a:rPr lang="en-US" sz="3200" dirty="0">
                <a:cs typeface="Arial" panose="020B0604020202020204" pitchFamily="34" charset="0"/>
              </a:rPr>
              <a:t> and </a:t>
            </a:r>
            <a:r>
              <a:rPr lang="en-US" sz="3200" b="1" dirty="0">
                <a:cs typeface="Arial" panose="020B0604020202020204" pitchFamily="34" charset="0"/>
              </a:rPr>
              <a:t>comprehensive </a:t>
            </a:r>
          </a:p>
          <a:p>
            <a:pPr marL="0" indent="0" algn="ctr">
              <a:buNone/>
            </a:pPr>
            <a:r>
              <a:rPr lang="en-US" sz="3200" b="1" dirty="0">
                <a:cs typeface="Arial" panose="020B0604020202020204" pitchFamily="34" charset="0"/>
              </a:rPr>
              <a:t>early childhood systems </a:t>
            </a:r>
          </a:p>
          <a:p>
            <a:pPr marL="0" indent="0" algn="ctr">
              <a:buNone/>
            </a:pPr>
            <a:r>
              <a:rPr lang="en-US" sz="3200" b="1" dirty="0">
                <a:cs typeface="Arial" panose="020B0604020202020204" pitchFamily="34" charset="0"/>
              </a:rPr>
              <a:t>of personnel development (CSPD) </a:t>
            </a:r>
          </a:p>
          <a:p>
            <a:pPr marL="0" indent="0" algn="ctr">
              <a:buNone/>
            </a:pPr>
            <a:r>
              <a:rPr lang="en-US" sz="3200" dirty="0">
                <a:cs typeface="Arial" panose="020B0604020202020204" pitchFamily="34" charset="0"/>
              </a:rPr>
              <a:t>for all disciplines </a:t>
            </a:r>
          </a:p>
          <a:p>
            <a:pPr marL="0" indent="0" algn="ctr">
              <a:buNone/>
            </a:pPr>
            <a:r>
              <a:rPr lang="en-US" sz="3200" dirty="0">
                <a:cs typeface="Arial" panose="020B0604020202020204" pitchFamily="34" charset="0"/>
              </a:rPr>
              <a:t>serving infants and young children with </a:t>
            </a:r>
          </a:p>
          <a:p>
            <a:pPr marL="0" indent="0" algn="ctr">
              <a:buNone/>
            </a:pPr>
            <a:r>
              <a:rPr lang="en-US" sz="3200" dirty="0">
                <a:cs typeface="Arial" panose="020B0604020202020204" pitchFamily="34" charset="0"/>
              </a:rPr>
              <a:t>disabilities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450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06" y="370936"/>
            <a:ext cx="76200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How Will We Do This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965"/>
            <a:ext cx="7391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Content</a:t>
            </a:r>
            <a:r>
              <a:rPr lang="en-US" sz="24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CSPD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Method: 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Implementation frame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through 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                           strategic planning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Outcome: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                         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Scaling up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of effective practices   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                           for personnel development</a:t>
            </a:r>
          </a:p>
        </p:txBody>
      </p:sp>
    </p:spTree>
    <p:extLst>
      <p:ext uri="{BB962C8B-B14F-4D97-AF65-F5344CB8AC3E}">
        <p14:creationId xmlns:p14="http://schemas.microsoft.com/office/powerpoint/2010/main" val="3981625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080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>
                <a:latin typeface="+mj-lt"/>
                <a:cs typeface="Arial" pitchFamily="34" charset="0"/>
              </a:rPr>
              <a:t>Building 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0" y="1219200"/>
            <a:ext cx="728357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endParaRPr lang="en-US" sz="3200" dirty="0"/>
          </a:p>
          <a:p>
            <a:pPr marL="0" indent="0">
              <a:buNone/>
              <a:defRPr/>
            </a:pPr>
            <a:r>
              <a:rPr lang="en-US" sz="3200" dirty="0"/>
              <a:t>Operational definition and reliable measurement of the outcomes</a:t>
            </a:r>
          </a:p>
          <a:p>
            <a:pPr>
              <a:defRPr/>
            </a:pPr>
            <a:endParaRPr lang="en-US" sz="3200" dirty="0"/>
          </a:p>
          <a:p>
            <a:pPr marL="0" indent="0">
              <a:buNone/>
              <a:defRPr/>
            </a:pPr>
            <a:r>
              <a:rPr lang="en-US" sz="3200" dirty="0"/>
              <a:t>Socially valid relationship between intervention and socially valid outcome: if/then</a:t>
            </a:r>
          </a:p>
          <a:p>
            <a:pPr>
              <a:defRPr/>
            </a:pPr>
            <a:endParaRPr lang="en-US" sz="3200" dirty="0"/>
          </a:p>
          <a:p>
            <a:pPr marL="0" indent="0">
              <a:buNone/>
              <a:defRPr/>
            </a:pPr>
            <a:r>
              <a:rPr lang="en-US" sz="3200" dirty="0"/>
              <a:t>Consistency of effects across users</a:t>
            </a:r>
          </a:p>
          <a:p>
            <a:pPr>
              <a:defRPr/>
            </a:pPr>
            <a:endParaRPr lang="en-US" sz="3200" dirty="0"/>
          </a:p>
          <a:p>
            <a:pPr marL="0" indent="0">
              <a:buNone/>
              <a:defRPr/>
            </a:pPr>
            <a:r>
              <a:rPr lang="en-US" sz="3200" dirty="0"/>
              <a:t>Advantage of alternative service delivery </a:t>
            </a:r>
          </a:p>
          <a:p>
            <a:pPr>
              <a:defRPr/>
            </a:pPr>
            <a:endParaRPr lang="en-US" sz="3200" dirty="0"/>
          </a:p>
          <a:p>
            <a:pPr marL="0" indent="0">
              <a:spcAft>
                <a:spcPts val="1800"/>
              </a:spcAft>
              <a:buNone/>
              <a:defRPr/>
            </a:pPr>
            <a:r>
              <a:rPr lang="en-US" sz="3200" b="1" dirty="0"/>
              <a:t>Fidelity of Implementation</a:t>
            </a:r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en-US" sz="2400" b="1" dirty="0"/>
              <a:t>                                                                    </a:t>
            </a:r>
            <a:r>
              <a:rPr lang="en-US" sz="2400" dirty="0"/>
              <a:t>Paine, Bellamy &amp; Wilcox, 1984</a:t>
            </a:r>
          </a:p>
        </p:txBody>
      </p:sp>
    </p:spTree>
    <p:extLst>
      <p:ext uri="{BB962C8B-B14F-4D97-AF65-F5344CB8AC3E}">
        <p14:creationId xmlns:p14="http://schemas.microsoft.com/office/powerpoint/2010/main" val="747063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PHASE ONE: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Develop core planning team and project liaison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Identify stakeholders for strategic planning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Identify a date and place for strategic planning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 self assessment of the framework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86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PHASE TWO: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Invite stakeholders to be part of strategic CSPD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Develop strategic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 stakeholder to CSPD component workgroup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Establish meeting and reporting schedule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46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PHASE THREE: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254" y="1690689"/>
            <a:ext cx="7886700" cy="4773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Objectives and activities of strategic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Engage in problem solving activities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Workgroups document, evaluate, and report findings recommendations on tasks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Coordinate across all components and workgroups of CSPD to review progress and make recommendations to CSPD objectives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34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76" y="278862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PHASE FOUR: Standardization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87" y="1449238"/>
            <a:ext cx="8712679" cy="4727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Reassess and prioritize objectives and outcomes based on results of implementation annually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Prepare annual report of planning group process and recommendations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Develop an evaluation process of the state's CSPD components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Evaluate CSPD and recommend  needed modifications for sustainability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83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Intensive 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Personnel Framework is the Foundation for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Strategic Planning with Stakeholders Who Form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CSPD Plan With On-going Committees</a:t>
            </a:r>
          </a:p>
        </p:txBody>
      </p:sp>
    </p:spTree>
    <p:extLst>
      <p:ext uri="{BB962C8B-B14F-4D97-AF65-F5344CB8AC3E}">
        <p14:creationId xmlns:p14="http://schemas.microsoft.com/office/powerpoint/2010/main" val="2005787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5982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j-lt"/>
                <a:cs typeface="Arial" pitchFamily="34" charset="0"/>
              </a:rPr>
              <a:t>Strategic Planning for a CSPD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Process by which CSPD:</a:t>
            </a:r>
          </a:p>
          <a:p>
            <a:pPr marL="400050" lvl="1" indent="0">
              <a:buNone/>
            </a:pPr>
            <a:endParaRPr lang="en-US" sz="3600" dirty="0"/>
          </a:p>
          <a:p>
            <a:pPr marL="400050" lvl="1" indent="0">
              <a:buNone/>
            </a:pPr>
            <a:r>
              <a:rPr lang="en-US" sz="3600" dirty="0"/>
              <a:t>Sets its direction</a:t>
            </a:r>
          </a:p>
          <a:p>
            <a:pPr marL="400050" lvl="1" indent="0">
              <a:buNone/>
            </a:pPr>
            <a:endParaRPr lang="en-US" sz="3600" dirty="0"/>
          </a:p>
          <a:p>
            <a:pPr marL="400050" lvl="1" indent="0">
              <a:buNone/>
            </a:pPr>
            <a:r>
              <a:rPr lang="en-US" sz="3600" dirty="0"/>
              <a:t>States its intent</a:t>
            </a:r>
          </a:p>
          <a:p>
            <a:pPr marL="400050" lvl="1" indent="0">
              <a:buNone/>
            </a:pPr>
            <a:endParaRPr lang="en-US" sz="3600" dirty="0"/>
          </a:p>
          <a:p>
            <a:pPr marL="400050" lvl="1" indent="0">
              <a:buNone/>
            </a:pPr>
            <a:r>
              <a:rPr lang="en-US" sz="3600" dirty="0"/>
              <a:t>Establishes parameters for implementation </a:t>
            </a:r>
          </a:p>
          <a:p>
            <a:pPr marL="514350" lvl="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48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04B0-CD54-478B-AEFA-3F2ADC1B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225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  <a:latin typeface="+mj-lt"/>
              </a:rPr>
              <a:t/>
            </a:r>
            <a:br>
              <a:rPr lang="en-US" dirty="0">
                <a:solidFill>
                  <a:prstClr val="black"/>
                </a:solidFill>
                <a:latin typeface="+mj-lt"/>
              </a:rPr>
            </a:br>
            <a:r>
              <a:rPr lang="en-US" b="1" dirty="0">
                <a:solidFill>
                  <a:prstClr val="black"/>
                </a:solidFill>
              </a:rPr>
              <a:t>CSPD should include:</a:t>
            </a:r>
            <a:br>
              <a:rPr lang="en-US" b="1" dirty="0">
                <a:solidFill>
                  <a:prstClr val="black"/>
                </a:solidFill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FEFD6-E2ED-4803-8FDA-E2498ADFD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77" y="1921647"/>
            <a:ext cx="8229600" cy="4830763"/>
          </a:xfrm>
        </p:spPr>
        <p:txBody>
          <a:bodyPr/>
          <a:lstStyle/>
          <a:p>
            <a:pPr marL="400050" lvl="1" indent="0">
              <a:buNone/>
            </a:pPr>
            <a:r>
              <a:rPr lang="en-US" dirty="0"/>
              <a:t>Clear statement of the problem the strategic plan intends to address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Broad goal statement of what to be accomplished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Outcome-oriented objectives which move toward that accomplishment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Strategies and actions which will enable the accomplishment of objectives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Operational guidelines for implementation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10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Strategic Planning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770" y="1471942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Values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Vision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Mission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Capacity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Objectives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Workgroups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80581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	</a:t>
            </a:r>
          </a:p>
          <a:p>
            <a:pPr marL="0" indent="0">
              <a:buNone/>
            </a:pPr>
            <a:r>
              <a:rPr lang="en-US" sz="4400" dirty="0">
                <a:latin typeface="+mj-lt"/>
                <a:cs typeface="Arial" panose="020B0604020202020204" pitchFamily="34" charset="0"/>
              </a:rPr>
              <a:t>Personnel Can Have a Powerful 	Impact....</a:t>
            </a:r>
          </a:p>
          <a:p>
            <a:pPr marL="0" indent="0">
              <a:buNone/>
            </a:pPr>
            <a:r>
              <a:rPr lang="en-US" sz="5400" dirty="0">
                <a:latin typeface="+mj-lt"/>
                <a:cs typeface="Arial" panose="020B0604020202020204" pitchFamily="34" charset="0"/>
              </a:rPr>
              <a:t>					</a:t>
            </a:r>
          </a:p>
          <a:p>
            <a:pPr marL="0" indent="0">
              <a:buNone/>
            </a:pPr>
            <a:r>
              <a:rPr lang="en-US" sz="5400" dirty="0">
                <a:latin typeface="+mj-lt"/>
                <a:cs typeface="Arial" panose="020B0604020202020204" pitchFamily="34" charset="0"/>
              </a:rPr>
              <a:t>					</a:t>
            </a:r>
            <a:r>
              <a:rPr lang="en-US" sz="4400" b="1" dirty="0">
                <a:latin typeface="+mj-lt"/>
                <a:cs typeface="Arial" panose="020B0604020202020204" pitchFamily="34" charset="0"/>
              </a:rPr>
              <a:t>or  NOT</a:t>
            </a:r>
          </a:p>
        </p:txBody>
      </p:sp>
    </p:spTree>
    <p:extLst>
      <p:ext uri="{BB962C8B-B14F-4D97-AF65-F5344CB8AC3E}">
        <p14:creationId xmlns:p14="http://schemas.microsoft.com/office/powerpoint/2010/main" val="4259595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Intensive TA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lvl="2" indent="0">
              <a:buNone/>
            </a:pPr>
            <a:r>
              <a:rPr lang="en-US" sz="3600" b="1" dirty="0">
                <a:cs typeface="Arial" panose="020B0604020202020204" pitchFamily="34" charset="0"/>
              </a:rPr>
              <a:t>Cohort 1:  DE, IA, KS, OR –</a:t>
            </a:r>
            <a:r>
              <a:rPr lang="en-US" sz="3600" i="1" dirty="0">
                <a:cs typeface="Arial" panose="020B0604020202020204" pitchFamily="34" charset="0"/>
              </a:rPr>
              <a:t>completed! </a:t>
            </a:r>
            <a:br>
              <a:rPr lang="en-US" sz="3600" i="1" dirty="0">
                <a:cs typeface="Arial" panose="020B0604020202020204" pitchFamily="34" charset="0"/>
              </a:rPr>
            </a:br>
            <a:endParaRPr lang="en-US" sz="3600" i="1" dirty="0">
              <a:cs typeface="Arial" panose="020B0604020202020204" pitchFamily="34" charset="0"/>
            </a:endParaRPr>
          </a:p>
          <a:p>
            <a:pPr marL="233363" lvl="2" indent="0">
              <a:buNone/>
            </a:pPr>
            <a:r>
              <a:rPr lang="en-US" sz="3600" b="1" dirty="0">
                <a:cs typeface="Arial" panose="020B0604020202020204" pitchFamily="34" charset="0"/>
              </a:rPr>
              <a:t>Cohort 2:  AZ, NV, </a:t>
            </a:r>
            <a:r>
              <a:rPr lang="en-US" sz="3600" b="1" u="sng" dirty="0">
                <a:cs typeface="Arial" panose="020B0604020202020204" pitchFamily="34" charset="0"/>
              </a:rPr>
              <a:t>PA, VT </a:t>
            </a:r>
            <a:r>
              <a:rPr lang="en-US" sz="3600" b="1" dirty="0">
                <a:cs typeface="Arial" panose="020B0604020202020204" pitchFamily="34" charset="0"/>
              </a:rPr>
              <a:t>– </a:t>
            </a:r>
            <a:r>
              <a:rPr lang="en-US" sz="3600" i="1" dirty="0">
                <a:cs typeface="Arial" panose="020B0604020202020204" pitchFamily="34" charset="0"/>
              </a:rPr>
              <a:t>in progress or </a:t>
            </a:r>
            <a:r>
              <a:rPr lang="en-US" sz="3600" i="1" u="sng" dirty="0">
                <a:cs typeface="Arial" panose="020B0604020202020204" pitchFamily="34" charset="0"/>
              </a:rPr>
              <a:t>completed</a:t>
            </a:r>
            <a:r>
              <a:rPr lang="en-US" sz="3600" i="1" dirty="0">
                <a:cs typeface="Arial" panose="020B0604020202020204" pitchFamily="34" charset="0"/>
              </a:rPr>
              <a:t/>
            </a:r>
            <a:br>
              <a:rPr lang="en-US" sz="3600" i="1" dirty="0">
                <a:cs typeface="Arial" panose="020B0604020202020204" pitchFamily="34" charset="0"/>
              </a:rPr>
            </a:br>
            <a:endParaRPr lang="en-US" sz="3600" i="1" dirty="0">
              <a:cs typeface="Arial" panose="020B0604020202020204" pitchFamily="34" charset="0"/>
            </a:endParaRPr>
          </a:p>
          <a:p>
            <a:pPr marL="233363" lvl="2" indent="0">
              <a:buNone/>
            </a:pPr>
            <a:r>
              <a:rPr lang="en-US" sz="3600" b="1" dirty="0">
                <a:cs typeface="Arial" panose="020B0604020202020204" pitchFamily="34" charset="0"/>
              </a:rPr>
              <a:t>Cohort 3:  MN, PR, SC – </a:t>
            </a:r>
            <a:r>
              <a:rPr lang="en-US" sz="3600" i="1" dirty="0">
                <a:cs typeface="Arial" panose="020B0604020202020204" pitchFamily="34" charset="0"/>
              </a:rPr>
              <a:t>in progress!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8856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State Team Strategic Plan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 C = 35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619 = 35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Head Start = 15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 Care = 16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Race to the Top = 4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 Visiting =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17638"/>
            <a:ext cx="38862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Pre-Service/IHE= 15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In-Service/TA/ = 13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UCEDD = 7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Family = 11</a:t>
            </a:r>
          </a:p>
          <a:p>
            <a:pPr>
              <a:lnSpc>
                <a:spcPct val="170000"/>
              </a:lnSpc>
            </a:pPr>
            <a:r>
              <a:rPr lang="en-US" sz="3200" dirty="0">
                <a:ea typeface="Calibri" panose="020F0502020204030204" pitchFamily="34" charset="0"/>
                <a:cs typeface="Arial" panose="020B0604020202020204" pitchFamily="34" charset="0"/>
              </a:rPr>
              <a:t>State/Other Early Childhood =72</a:t>
            </a:r>
            <a:endParaRPr lang="en-US" sz="3200" dirty="0"/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28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1"/>
            <a:ext cx="8229600" cy="26928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3200" b="1" dirty="0">
                <a:latin typeface="+mj-lt"/>
                <a:cs typeface="Arial" panose="020B0604020202020204" pitchFamily="34" charset="0"/>
              </a:rPr>
              <a:t>Vision Statement: Iowa</a:t>
            </a:r>
            <a:endParaRPr 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dirty="0">
              <a:latin typeface="+mj-lt"/>
            </a:endParaRPr>
          </a:p>
          <a:p>
            <a:pPr marL="0" indent="0" algn="ctr">
              <a:buNone/>
            </a:pPr>
            <a:endParaRPr lang="en-US" altLang="en-US" dirty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3600" dirty="0">
                <a:latin typeface="+mj-lt"/>
                <a:cs typeface="Arial" panose="020B0604020202020204" pitchFamily="34" charset="0"/>
              </a:rPr>
              <a:t>Every child, beginning at birth, will be healthy and successful</a:t>
            </a:r>
          </a:p>
        </p:txBody>
      </p:sp>
    </p:spTree>
    <p:extLst>
      <p:ext uri="{BB962C8B-B14F-4D97-AF65-F5344CB8AC3E}">
        <p14:creationId xmlns:p14="http://schemas.microsoft.com/office/powerpoint/2010/main" val="2308388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317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CSPD Mission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3962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endParaRPr lang="en-US" sz="1800" dirty="0">
              <a:latin typeface="+mj-lt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600" dirty="0">
                <a:cs typeface="Times New Roman" panose="02020603050405020304" pitchFamily="18" charset="0"/>
              </a:rPr>
              <a:t>To advocate, create, and implement a statewide, comprehensive early childhood professional development system to improve quality and services for all children and families.</a:t>
            </a:r>
          </a:p>
          <a:p>
            <a:pPr marL="0" indent="0" fontAlgn="base">
              <a:buNone/>
            </a:pPr>
            <a:r>
              <a:rPr lang="en-US" sz="2600" i="1" dirty="0">
                <a:cs typeface="Times New Roman" panose="02020603050405020304" pitchFamily="18" charset="0"/>
              </a:rPr>
              <a:t>- </a:t>
            </a:r>
            <a:r>
              <a:rPr lang="en-US" sz="2600" b="1" i="1" dirty="0">
                <a:cs typeface="Times New Roman" panose="02020603050405020304" pitchFamily="18" charset="0"/>
              </a:rPr>
              <a:t>Delaware CSPD</a:t>
            </a:r>
            <a:endParaRPr lang="en-US" sz="2600" b="1" dirty="0"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sz="2600" dirty="0"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600" dirty="0">
                <a:cs typeface="Times New Roman" panose="02020603050405020304" pitchFamily="18" charset="0"/>
              </a:rPr>
              <a:t>Our Early Childhood Comprehensive System of Personnel Development will be a well- communicated system of integrated professional development supports for early childhood professionals across disciplines that directly impact infants, toddlers, and preschoolers with and without diverse abilities and their families.</a:t>
            </a:r>
          </a:p>
          <a:p>
            <a:pPr marL="0" indent="0" fontAlgn="base">
              <a:buNone/>
            </a:pPr>
            <a:r>
              <a:rPr lang="en-US" sz="2600" i="1" dirty="0">
                <a:cs typeface="Times New Roman" panose="02020603050405020304" pitchFamily="18" charset="0"/>
              </a:rPr>
              <a:t>-</a:t>
            </a:r>
            <a:r>
              <a:rPr lang="en-US" sz="2600" b="1" i="1" dirty="0">
                <a:cs typeface="Times New Roman" panose="02020603050405020304" pitchFamily="18" charset="0"/>
              </a:rPr>
              <a:t>Iowa CSPD</a:t>
            </a:r>
          </a:p>
          <a:p>
            <a:pPr marL="0" indent="0" fontAlgn="base">
              <a:buNone/>
            </a:pPr>
            <a:endParaRPr lang="en-US" sz="2600" dirty="0"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600" dirty="0">
                <a:cs typeface="Times New Roman" panose="02020603050405020304" pitchFamily="18" charset="0"/>
              </a:rPr>
              <a:t>We will create an integrated professional development system for all practitioners who provide services to young children with special needs ages birth to 5 that is linked to national and state standards and integrated within existing professional development systems in our state.</a:t>
            </a:r>
          </a:p>
          <a:p>
            <a:pPr marL="0" indent="0" fontAlgn="base">
              <a:buNone/>
            </a:pPr>
            <a:r>
              <a:rPr lang="en-US" sz="2600" dirty="0">
                <a:cs typeface="Times New Roman" panose="02020603050405020304" pitchFamily="18" charset="0"/>
              </a:rPr>
              <a:t>-</a:t>
            </a:r>
            <a:r>
              <a:rPr lang="en-US" sz="2600" b="1" i="1" dirty="0">
                <a:cs typeface="Times New Roman" panose="02020603050405020304" pitchFamily="18" charset="0"/>
              </a:rPr>
              <a:t>Oregon CSPD</a:t>
            </a:r>
          </a:p>
          <a:p>
            <a:pPr marL="0" indent="0" fontAlgn="base">
              <a:buNone/>
            </a:pPr>
            <a:endParaRPr lang="en-US" sz="1800" dirty="0">
              <a:latin typeface="+mj-lt"/>
              <a:cs typeface="Times New Roman" panose="02020603050405020304" pitchFamily="18" charset="0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52526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560716"/>
            <a:ext cx="8686800" cy="776377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3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) Leadership and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81900" cy="4792980"/>
          </a:xfrm>
        </p:spPr>
        <p:txBody>
          <a:bodyPr>
            <a:normAutofit/>
          </a:bodyPr>
          <a:lstStyle/>
          <a:p>
            <a:endParaRPr lang="en-US" sz="18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cs typeface="Arial" panose="020B0604020202020204" pitchFamily="34" charset="0"/>
              </a:rPr>
              <a:t>Leadership Institute with Part C and 619 Coordinators (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25 states) </a:t>
            </a:r>
          </a:p>
          <a:p>
            <a:pPr>
              <a:lnSpc>
                <a:spcPct val="110000"/>
              </a:lnSpc>
            </a:pP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cs typeface="Arial" panose="020B0604020202020204" pitchFamily="34" charset="0"/>
              </a:rPr>
              <a:t>Collaborate with other OSEP Early Childhood TA Centers</a:t>
            </a:r>
            <a:endParaRPr lang="en-US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Collaborate with other DoE and HHS TA Centers</a:t>
            </a:r>
          </a:p>
        </p:txBody>
      </p:sp>
    </p:spTree>
    <p:extLst>
      <p:ext uri="{BB962C8B-B14F-4D97-AF65-F5344CB8AC3E}">
        <p14:creationId xmlns:p14="http://schemas.microsoft.com/office/powerpoint/2010/main" val="3469197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1"/>
            <a:ext cx="8763000" cy="914400"/>
          </a:xfrm>
        </p:spPr>
        <p:txBody>
          <a:bodyPr>
            <a:noAutofit/>
          </a:bodyPr>
          <a:lstStyle/>
          <a:p>
            <a:r>
              <a:rPr lang="en-US" sz="3600" b="1" cap="small" dirty="0">
                <a:latin typeface="+mn-lt"/>
                <a:cs typeface="Arial" panose="020B0604020202020204" pitchFamily="34" charset="0"/>
              </a:rPr>
              <a:t>Focus of ECPC Leadership Institute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1"/>
            <a:ext cx="6400800" cy="432104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To integrate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Part C/Part B 619 programs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into statewide early childhood policies, practices, programs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</a:p>
          <a:p>
            <a:r>
              <a:rPr lang="en-US" sz="3600" dirty="0">
                <a:solidFill>
                  <a:schemeClr val="tx1"/>
                </a:solidFill>
              </a:rPr>
              <a:t>and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personnel development activities </a:t>
            </a:r>
          </a:p>
        </p:txBody>
      </p:sp>
    </p:spTree>
    <p:extLst>
      <p:ext uri="{BB962C8B-B14F-4D97-AF65-F5344CB8AC3E}">
        <p14:creationId xmlns:p14="http://schemas.microsoft.com/office/powerpoint/2010/main" val="37923995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8" y="-457200"/>
            <a:ext cx="7968343" cy="178525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>
                <a:cs typeface="Arial" panose="020B0604020202020204" pitchFamily="34" charset="0"/>
              </a:rPr>
              <a:t>Early Childhood Personnel Center 2</a:t>
            </a:r>
            <a:r>
              <a:rPr lang="en-US" sz="3200" b="1" dirty="0">
                <a:cs typeface="Arial" panose="020B0604020202020204" pitchFamily="34" charset="0"/>
              </a:rPr>
              <a:t/>
            </a:r>
            <a:br>
              <a:rPr lang="en-US" sz="3200" b="1" dirty="0">
                <a:cs typeface="Arial" panose="020B0604020202020204" pitchFamily="34" charset="0"/>
              </a:rPr>
            </a:br>
            <a:endParaRPr lang="en-US" sz="32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328057"/>
            <a:ext cx="7620000" cy="5116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to facilitate the implementation of </a:t>
            </a:r>
          </a:p>
          <a:p>
            <a:pPr marL="0" indent="0" algn="ctr">
              <a:buNone/>
            </a:pPr>
            <a:r>
              <a:rPr lang="en-US" sz="3600" b="1" i="1" dirty="0">
                <a:cs typeface="Arial" panose="020B0604020202020204" pitchFamily="34" charset="0"/>
              </a:rPr>
              <a:t>comprehensive</a:t>
            </a:r>
            <a:r>
              <a:rPr lang="en-US" sz="3600" i="1" dirty="0">
                <a:cs typeface="Arial" panose="020B0604020202020204" pitchFamily="34" charset="0"/>
              </a:rPr>
              <a:t> </a:t>
            </a:r>
            <a:r>
              <a:rPr lang="en-US" sz="3600" b="1" i="1" dirty="0">
                <a:cs typeface="Arial" panose="020B0604020202020204" pitchFamily="34" charset="0"/>
              </a:rPr>
              <a:t>systems </a:t>
            </a:r>
          </a:p>
          <a:p>
            <a:pPr marL="0" indent="0" algn="ctr">
              <a:buNone/>
            </a:pPr>
            <a:r>
              <a:rPr lang="en-US" sz="3600" b="1" i="1" dirty="0">
                <a:cs typeface="Arial" panose="020B0604020202020204" pitchFamily="34" charset="0"/>
              </a:rPr>
              <a:t>of personnel development (CSPD) </a:t>
            </a:r>
          </a:p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for all disciplines </a:t>
            </a:r>
          </a:p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serving infants and young children </a:t>
            </a:r>
          </a:p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with disabilities and their families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548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163A0-E748-44C4-A3A6-E133F0BBD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89714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>
                <a:cs typeface="Arial" panose="020B0604020202020204" pitchFamily="34" charset="0"/>
              </a:rPr>
              <a:t/>
            </a: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cs typeface="Arial" panose="020B0604020202020204" pitchFamily="34" charset="0"/>
              </a:rPr>
              <a:t>A Comprehensive System of Personnel Development </a:t>
            </a:r>
            <a:br>
              <a:rPr lang="en-US" sz="3200" dirty="0"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10930-E965-4890-AA37-4655EFBD6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endParaRPr lang="en-US" sz="3900" b="1" dirty="0"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3900" b="1" dirty="0"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3900" b="1" dirty="0">
                <a:cs typeface="Arial" panose="020B0604020202020204" pitchFamily="34" charset="0"/>
              </a:rPr>
              <a:t>is a </a:t>
            </a:r>
            <a:r>
              <a:rPr lang="en-US" sz="3900" b="1" i="1" dirty="0">
                <a:cs typeface="Arial" panose="020B0604020202020204" pitchFamily="34" charset="0"/>
              </a:rPr>
              <a:t>necessary</a:t>
            </a:r>
            <a:r>
              <a:rPr lang="en-US" sz="3900" b="1" dirty="0">
                <a:cs typeface="Arial" panose="020B0604020202020204" pitchFamily="34" charset="0"/>
              </a:rPr>
              <a:t> and </a:t>
            </a:r>
            <a:r>
              <a:rPr lang="en-US" sz="3900" b="1" i="1" dirty="0">
                <a:cs typeface="Arial" panose="020B0604020202020204" pitchFamily="34" charset="0"/>
              </a:rPr>
              <a:t>integral</a:t>
            </a:r>
            <a:r>
              <a:rPr lang="en-US" sz="3900" b="1" dirty="0">
                <a:cs typeface="Arial" panose="020B0604020202020204" pitchFamily="34" charset="0"/>
              </a:rPr>
              <a:t> </a:t>
            </a:r>
          </a:p>
          <a:p>
            <a:pPr marL="0" lvl="0" indent="0" algn="ctr">
              <a:buNone/>
            </a:pPr>
            <a:r>
              <a:rPr lang="en-US" sz="3900" b="1" dirty="0">
                <a:cs typeface="Arial" panose="020B0604020202020204" pitchFamily="34" charset="0"/>
              </a:rPr>
              <a:t>quality indicator of </a:t>
            </a:r>
          </a:p>
          <a:p>
            <a:pPr marL="0" lvl="0" indent="0" algn="ctr">
              <a:buNone/>
            </a:pPr>
            <a:r>
              <a:rPr lang="en-US" sz="3900" b="1" dirty="0">
                <a:cs typeface="Arial" panose="020B0604020202020204" pitchFamily="34" charset="0"/>
              </a:rPr>
              <a:t>an early childhood service system</a:t>
            </a:r>
          </a:p>
          <a:p>
            <a:pPr marL="0" lvl="0" indent="0" algn="ctr">
              <a:buNone/>
            </a:pPr>
            <a:r>
              <a:rPr lang="en-US" sz="3900" b="1" dirty="0">
                <a:cs typeface="Arial" panose="020B0604020202020204" pitchFamily="34" charset="0"/>
              </a:rPr>
              <a:t>AND</a:t>
            </a:r>
          </a:p>
          <a:p>
            <a:pPr marL="0" indent="0" algn="ctr">
              <a:buNone/>
            </a:pPr>
            <a:r>
              <a:rPr lang="en-US" sz="3900" dirty="0"/>
              <a:t>      </a:t>
            </a:r>
            <a:r>
              <a:rPr lang="en-US" sz="3900" b="1" dirty="0">
                <a:cs typeface="Arial" panose="020B0604020202020204" pitchFamily="34" charset="0"/>
              </a:rPr>
              <a:t>the early childhood workforce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900" dirty="0">
                <a:cs typeface="Arial" panose="020B0604020202020204" pitchFamily="34" charset="0"/>
              </a:rPr>
              <a:t>who serve infants, toddlers and preschool children with disabilities and their families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22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1AFC-192B-4C3D-B1AB-466AFE0E8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Technical Assistance As a Construct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6B6F2-7B09-4547-8973-6B6FF50F2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ECPC 2 Will Deliver TA</a:t>
            </a:r>
          </a:p>
          <a:p>
            <a:pPr marL="0" indent="0" algn="ctr">
              <a:buNone/>
            </a:pPr>
            <a:r>
              <a:rPr lang="en-US" sz="4000" b="1" dirty="0"/>
              <a:t>Using Evidenced Based Practices</a:t>
            </a:r>
          </a:p>
          <a:p>
            <a:pPr marL="0" indent="0" algn="ctr">
              <a:buNone/>
            </a:pPr>
            <a:r>
              <a:rPr lang="en-US" sz="4000" b="1" dirty="0"/>
              <a:t>IN </a:t>
            </a:r>
          </a:p>
          <a:p>
            <a:pPr marL="0" indent="0" algn="ctr">
              <a:buNone/>
            </a:pPr>
            <a:r>
              <a:rPr lang="en-US" sz="4000" b="1" dirty="0"/>
              <a:t>Collaboration with Others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510236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8"/>
          <p:cNvSpPr>
            <a:spLocks noGrp="1"/>
          </p:cNvSpPr>
          <p:nvPr>
            <p:ph type="body" idx="10"/>
          </p:nvPr>
        </p:nvSpPr>
        <p:spPr>
          <a:xfrm>
            <a:off x="734695" y="228600"/>
            <a:ext cx="7632700" cy="6121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Autofit/>
          </a:bodyPr>
          <a:lstStyle/>
          <a:p>
            <a:pPr marL="0" marR="0" indent="0" algn="ctr">
              <a:lnSpc>
                <a:spcPts val="3800"/>
              </a:lnSpc>
              <a:spcAft>
                <a:spcPts val="0"/>
              </a:spcAft>
              <a:buNone/>
            </a:pPr>
            <a:r>
              <a:rPr lang="en-US" sz="3600" b="1" spc="80" dirty="0">
                <a:solidFill>
                  <a:srgbClr val="000000"/>
                </a:solidFill>
                <a:latin typeface="+mj-lt"/>
              </a:rPr>
              <a:t>Effective TA: </a:t>
            </a:r>
          </a:p>
          <a:p>
            <a:pPr marR="0" algn="l">
              <a:lnSpc>
                <a:spcPts val="2000"/>
              </a:lnSpc>
              <a:spcBef>
                <a:spcPts val="3690"/>
              </a:spcBef>
              <a:spcAft>
                <a:spcPts val="0"/>
              </a:spcAft>
              <a:buNone/>
            </a:pPr>
            <a:r>
              <a:rPr lang="en-US" sz="2400" spc="10" dirty="0">
                <a:solidFill>
                  <a:srgbClr val="000000"/>
                </a:solidFill>
                <a:latin typeface="+mj-lt"/>
              </a:rPr>
              <a:t>Supports the reflective processes that professionals need to </a:t>
            </a:r>
          </a:p>
          <a:p>
            <a:pPr marL="228600" marR="0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25" dirty="0">
                <a:solidFill>
                  <a:srgbClr val="000000"/>
                </a:solidFill>
                <a:latin typeface="+mj-lt"/>
              </a:rPr>
              <a:t>translate the theories and information learned through </a:t>
            </a:r>
          </a:p>
          <a:p>
            <a:pPr marL="228600" marR="0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20" dirty="0">
                <a:solidFill>
                  <a:srgbClr val="000000"/>
                </a:solidFill>
                <a:latin typeface="+mj-lt"/>
              </a:rPr>
              <a:t>education and/or training into best practices. </a:t>
            </a:r>
          </a:p>
          <a:p>
            <a:pPr marR="0" algn="l">
              <a:lnSpc>
                <a:spcPts val="2000"/>
              </a:lnSpc>
              <a:spcBef>
                <a:spcPts val="4010"/>
              </a:spcBef>
              <a:spcAft>
                <a:spcPts val="0"/>
              </a:spcAft>
              <a:buNone/>
            </a:pPr>
            <a:r>
              <a:rPr lang="en-US" sz="2400" spc="5" dirty="0">
                <a:solidFill>
                  <a:srgbClr val="000000"/>
                </a:solidFill>
                <a:latin typeface="+mj-lt"/>
              </a:rPr>
              <a:t>May include mentoring, coaching, consultation, PD advising, </a:t>
            </a:r>
          </a:p>
          <a:p>
            <a:pPr marL="228600" marR="0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0" dirty="0">
                <a:solidFill>
                  <a:srgbClr val="000000"/>
                </a:solidFill>
                <a:latin typeface="+mj-lt"/>
              </a:rPr>
              <a:t>and peer-to-peer TA. </a:t>
            </a:r>
          </a:p>
          <a:p>
            <a:pPr marR="0" algn="l">
              <a:lnSpc>
                <a:spcPts val="2000"/>
              </a:lnSpc>
              <a:spcBef>
                <a:spcPts val="4010"/>
              </a:spcBef>
              <a:spcAft>
                <a:spcPts val="0"/>
              </a:spcAft>
              <a:buNone/>
            </a:pPr>
            <a:r>
              <a:rPr lang="en-US" sz="2400" spc="5" dirty="0">
                <a:solidFill>
                  <a:srgbClr val="000000"/>
                </a:solidFill>
                <a:latin typeface="+mj-lt"/>
              </a:rPr>
              <a:t>May use strategies that are discrete processes, or used as </a:t>
            </a:r>
          </a:p>
          <a:p>
            <a:pPr marL="228600" marR="0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15" dirty="0">
                <a:solidFill>
                  <a:srgbClr val="000000"/>
                </a:solidFill>
                <a:latin typeface="+mj-lt"/>
              </a:rPr>
              <a:t>part of education and/or training programs. </a:t>
            </a:r>
          </a:p>
          <a:p>
            <a:pPr marR="0" algn="l">
              <a:lnSpc>
                <a:spcPts val="2000"/>
              </a:lnSpc>
              <a:spcBef>
                <a:spcPts val="4035"/>
              </a:spcBef>
              <a:spcAft>
                <a:spcPts val="0"/>
              </a:spcAft>
              <a:buNone/>
            </a:pPr>
            <a:r>
              <a:rPr lang="en-US" sz="2400" spc="15" dirty="0">
                <a:solidFill>
                  <a:srgbClr val="000000"/>
                </a:solidFill>
                <a:latin typeface="+mj-lt"/>
              </a:rPr>
              <a:t>Should be embedded in the recipient’s broader professional </a:t>
            </a:r>
          </a:p>
          <a:p>
            <a:pPr marL="228600" marR="0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25" dirty="0">
                <a:solidFill>
                  <a:srgbClr val="000000"/>
                </a:solidFill>
                <a:latin typeface="+mj-lt"/>
              </a:rPr>
              <a:t>development plan. </a:t>
            </a:r>
          </a:p>
          <a:p>
            <a:pPr marR="0" algn="l">
              <a:lnSpc>
                <a:spcPts val="2000"/>
              </a:lnSpc>
              <a:spcBef>
                <a:spcPts val="4010"/>
              </a:spcBef>
              <a:spcAft>
                <a:spcPts val="0"/>
              </a:spcAft>
              <a:buNone/>
            </a:pPr>
            <a:r>
              <a:rPr lang="en-US" sz="2400" spc="10" dirty="0">
                <a:solidFill>
                  <a:srgbClr val="000000"/>
                </a:solidFill>
                <a:latin typeface="+mj-lt"/>
              </a:rPr>
              <a:t>Is relationship-based and builds positive, trusting, and </a:t>
            </a:r>
          </a:p>
          <a:p>
            <a:pPr marL="228600" marR="0" indent="0" algn="l">
              <a:lnSpc>
                <a:spcPts val="2000"/>
              </a:lnSpc>
              <a:spcBef>
                <a:spcPts val="0"/>
              </a:spcBef>
              <a:spcAft>
                <a:spcPts val="45"/>
              </a:spcAft>
              <a:buNone/>
            </a:pPr>
            <a:r>
              <a:rPr lang="en-US" sz="2400" spc="20" dirty="0">
                <a:solidFill>
                  <a:srgbClr val="000000"/>
                </a:solidFill>
                <a:latin typeface="+mj-lt"/>
              </a:rPr>
              <a:t>respectful relationships. </a:t>
            </a:r>
          </a:p>
        </p:txBody>
      </p:sp>
    </p:spTree>
    <p:extLst>
      <p:ext uri="{BB962C8B-B14F-4D97-AF65-F5344CB8AC3E}">
        <p14:creationId xmlns:p14="http://schemas.microsoft.com/office/powerpoint/2010/main" val="58477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Logic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8058150" cy="4454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Early Childhood CSPD leads to a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Competent and high quality workforce which leads to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Improved child and family outcomes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087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Placeholder 42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/>
          <a:lstStyle/>
          <a:p>
            <a:pPr marL="91440" marR="502920" indent="0" algn="l">
              <a:lnSpc>
                <a:spcPts val="1800"/>
              </a:lnSpc>
              <a:spcAft>
                <a:spcPts val="70"/>
              </a:spcAft>
            </a:pPr>
            <a:r>
              <a:rPr lang="en-US" sz="1650" b="1" u="sng" spc="0">
                <a:solidFill>
                  <a:srgbClr val="0462C1"/>
                </a:solidFill>
                <a:latin typeface="Tahoma" panose="02020603050405020304" pitchFamily="2"/>
              </a:rPr>
              <a:t>(Early Childhood Education Professional Development: Training and  Technical Assistance Glossary, NAEYC &amp; NACCRRA, 2011). 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idx="10"/>
          </p:nvPr>
        </p:nvSpPr>
        <p:spPr>
          <a:xfrm>
            <a:off x="570230" y="992505"/>
            <a:ext cx="7632700" cy="56114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91440" marR="0" indent="0" algn="just">
              <a:lnSpc>
                <a:spcPts val="3700"/>
              </a:lnSpc>
              <a:spcAft>
                <a:spcPts val="0"/>
              </a:spcAft>
              <a:buNone/>
            </a:pPr>
            <a:r>
              <a:rPr lang="en-US" sz="3000" spc="150" dirty="0">
                <a:solidFill>
                  <a:srgbClr val="000000"/>
                </a:solidFill>
                <a:latin typeface="+mj-lt"/>
              </a:rPr>
              <a:t>Continued: </a:t>
            </a:r>
          </a:p>
          <a:p>
            <a:pPr marL="91440" marR="0" indent="0" algn="just">
              <a:lnSpc>
                <a:spcPts val="3700"/>
              </a:lnSpc>
              <a:spcAft>
                <a:spcPts val="0"/>
              </a:spcAft>
              <a:buNone/>
            </a:pPr>
            <a:r>
              <a:rPr lang="en-US" sz="2500" spc="10" dirty="0">
                <a:solidFill>
                  <a:srgbClr val="000000"/>
                </a:solidFill>
              </a:rPr>
              <a:t>May be delivered by an individual or a team, to one </a:t>
            </a:r>
          </a:p>
          <a:p>
            <a:pPr marL="320040" marR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pc="0" dirty="0">
                <a:solidFill>
                  <a:srgbClr val="000000"/>
                </a:solidFill>
              </a:rPr>
              <a:t>individual or a group </a:t>
            </a:r>
          </a:p>
          <a:p>
            <a:pPr marL="91440" marR="0" indent="0" algn="just">
              <a:lnSpc>
                <a:spcPts val="2000"/>
              </a:lnSpc>
              <a:spcBef>
                <a:spcPts val="4035"/>
              </a:spcBef>
              <a:spcAft>
                <a:spcPts val="0"/>
              </a:spcAft>
              <a:buNone/>
            </a:pPr>
            <a:r>
              <a:rPr lang="en-US" sz="2500" spc="25" dirty="0">
                <a:solidFill>
                  <a:srgbClr val="000000"/>
                </a:solidFill>
              </a:rPr>
              <a:t>May include combinations of information and resource </a:t>
            </a:r>
          </a:p>
          <a:p>
            <a:pPr marL="320040" marR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pc="15" dirty="0">
                <a:solidFill>
                  <a:srgbClr val="000000"/>
                </a:solidFill>
              </a:rPr>
              <a:t>dissemination and referrals, coaching, mentoring, </a:t>
            </a:r>
          </a:p>
          <a:p>
            <a:pPr marL="320040" marR="0" indent="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pc="10" dirty="0">
                <a:solidFill>
                  <a:srgbClr val="000000"/>
                </a:solidFill>
              </a:rPr>
              <a:t>consultation, and professional development advising, peer-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spc="0" dirty="0">
                <a:solidFill>
                  <a:srgbClr val="000000"/>
                </a:solidFill>
              </a:rPr>
              <a:t>to-peer TA, as well as other forms of support. </a:t>
            </a:r>
          </a:p>
          <a:p>
            <a:pPr marL="91440" marR="0" indent="0" algn="just">
              <a:lnSpc>
                <a:spcPts val="1700"/>
              </a:lnSpc>
              <a:spcBef>
                <a:spcPts val="4005"/>
              </a:spcBef>
              <a:spcAft>
                <a:spcPts val="0"/>
              </a:spcAft>
              <a:buNone/>
            </a:pPr>
            <a:r>
              <a:rPr lang="en-US" sz="2500" spc="15" dirty="0">
                <a:solidFill>
                  <a:srgbClr val="000000"/>
                </a:solidFill>
              </a:rPr>
              <a:t>May use varied levels of duration and intensity depending </a:t>
            </a:r>
          </a:p>
          <a:p>
            <a:pPr marL="320040" marR="0" indent="0" algn="just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spc="0" dirty="0">
                <a:solidFill>
                  <a:srgbClr val="000000"/>
                </a:solidFill>
              </a:rPr>
              <a:t>on need and resources. </a:t>
            </a:r>
          </a:p>
          <a:p>
            <a:pPr marL="91440" marR="0" indent="0" algn="just">
              <a:lnSpc>
                <a:spcPts val="2000"/>
              </a:lnSpc>
              <a:spcBef>
                <a:spcPts val="4020"/>
              </a:spcBef>
              <a:spcAft>
                <a:spcPts val="0"/>
              </a:spcAft>
              <a:buNone/>
            </a:pPr>
            <a:r>
              <a:rPr lang="en-US" sz="2500" spc="10" dirty="0">
                <a:solidFill>
                  <a:srgbClr val="000000"/>
                </a:solidFill>
              </a:rPr>
              <a:t>May be provided face-to-face, through distance, </a:t>
            </a:r>
          </a:p>
          <a:p>
            <a:pPr marL="320040" marR="0" indent="0" algn="just">
              <a:lnSpc>
                <a:spcPts val="2000"/>
              </a:lnSpc>
              <a:spcBef>
                <a:spcPts val="5"/>
              </a:spcBef>
              <a:spcAft>
                <a:spcPts val="3310"/>
              </a:spcAft>
              <a:buNone/>
            </a:pPr>
            <a:r>
              <a:rPr lang="en-US" sz="2500" spc="10" dirty="0">
                <a:solidFill>
                  <a:srgbClr val="000000"/>
                </a:solidFill>
              </a:rPr>
              <a:t>technology-based, or hybrid methods. </a:t>
            </a:r>
          </a:p>
        </p:txBody>
      </p:sp>
    </p:spTree>
    <p:extLst>
      <p:ext uri="{BB962C8B-B14F-4D97-AF65-F5344CB8AC3E}">
        <p14:creationId xmlns:p14="http://schemas.microsoft.com/office/powerpoint/2010/main" val="1650785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46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5110" rIns="0" bIns="0" anchor="t">
            <a:normAutofit fontScale="87500"/>
          </a:bodyPr>
          <a:lstStyle/>
          <a:p>
            <a:pPr marL="0" marR="0" indent="228600" algn="just">
              <a:lnSpc>
                <a:spcPts val="3000"/>
              </a:lnSpc>
              <a:spcAft>
                <a:spcPts val="0"/>
              </a:spcAft>
              <a:buFont typeface="Symbol"/>
              <a:buChar char="·"/>
            </a:pPr>
            <a:r>
              <a:rPr lang="en-US" sz="2500" b="1" spc="10">
                <a:solidFill>
                  <a:srgbClr val="000000"/>
                </a:solidFill>
                <a:latin typeface="Arial" panose="02020603050405020304" pitchFamily="2"/>
              </a:rPr>
              <a:t>TA techniques are not sufficient, and should be </a:t>
            </a:r>
          </a:p>
          <a:p>
            <a:pPr marL="228600" marR="0" indent="0" algn="just">
              <a:lnSpc>
                <a:spcPts val="3000"/>
              </a:lnSpc>
              <a:spcBef>
                <a:spcPts val="30"/>
              </a:spcBef>
              <a:spcAft>
                <a:spcPts val="0"/>
              </a:spcAft>
            </a:pPr>
            <a:r>
              <a:rPr lang="en-US" sz="2500" b="1" spc="35">
                <a:solidFill>
                  <a:srgbClr val="000000"/>
                </a:solidFill>
                <a:latin typeface="Arial" panose="02020603050405020304" pitchFamily="2"/>
              </a:rPr>
              <a:t>augmented with relationships. </a:t>
            </a:r>
            <a:r>
              <a:rPr lang="en-US" sz="2500" spc="35">
                <a:solidFill>
                  <a:srgbClr val="000000"/>
                </a:solidFill>
                <a:latin typeface="Arial" panose="02020603050405020304" pitchFamily="2"/>
              </a:rPr>
              <a:t>Trust, collaboration,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spc="90">
                <a:solidFill>
                  <a:srgbClr val="000000"/>
                </a:solidFill>
                <a:latin typeface="Arial" panose="02020603050405020304" pitchFamily="2"/>
              </a:rPr>
              <a:t>respect, and encouragement were frequent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spc="60">
                <a:solidFill>
                  <a:srgbClr val="000000"/>
                </a:solidFill>
                <a:latin typeface="Arial" panose="02020603050405020304" pitchFamily="2"/>
              </a:rPr>
              <a:t>supports to effective TA; </a:t>
            </a:r>
          </a:p>
          <a:p>
            <a:pPr marL="0" marR="0" indent="320040" algn="just">
              <a:lnSpc>
                <a:spcPts val="3000"/>
              </a:lnSpc>
              <a:spcBef>
                <a:spcPts val="5005"/>
              </a:spcBef>
              <a:spcAft>
                <a:spcPts val="0"/>
              </a:spcAft>
              <a:buFont typeface="Symbol"/>
              <a:buChar char="·"/>
            </a:pPr>
            <a:r>
              <a:rPr lang="en-US" sz="2500" b="1" spc="10">
                <a:solidFill>
                  <a:srgbClr val="000000"/>
                </a:solidFill>
                <a:latin typeface="Arial" panose="02020603050405020304" pitchFamily="2"/>
              </a:rPr>
              <a:t>Relationships are not sufficient and should be </a:t>
            </a:r>
          </a:p>
          <a:p>
            <a:pPr marL="228600" marR="0" indent="0" algn="just">
              <a:lnSpc>
                <a:spcPts val="3000"/>
              </a:lnSpc>
              <a:spcBef>
                <a:spcPts val="30"/>
              </a:spcBef>
              <a:spcAft>
                <a:spcPts val="0"/>
              </a:spcAft>
            </a:pPr>
            <a:r>
              <a:rPr lang="en-US" sz="2500" b="1" spc="45">
                <a:solidFill>
                  <a:srgbClr val="000000"/>
                </a:solidFill>
                <a:latin typeface="Arial" panose="02020603050405020304" pitchFamily="2"/>
              </a:rPr>
              <a:t>augmented with techniques </a:t>
            </a:r>
            <a:r>
              <a:rPr lang="en-US" sz="2500" spc="45">
                <a:solidFill>
                  <a:srgbClr val="000000"/>
                </a:solidFill>
                <a:latin typeface="Arial" panose="02020603050405020304" pitchFamily="2"/>
              </a:rPr>
              <a:t>using goals that are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spc="65">
                <a:solidFill>
                  <a:srgbClr val="000000"/>
                </a:solidFill>
                <a:latin typeface="Arial" panose="02020603050405020304" pitchFamily="2"/>
              </a:rPr>
              <a:t>specific, measurable, attainable, realistic, and time-</a:t>
            </a:r>
            <a:r>
              <a:rPr lang="en-US" sz="100">
                <a:solidFill>
                  <a:srgbClr val="000000"/>
                </a:solidFill>
                <a:latin typeface="Calibri Light" panose="02020603050405020304" pitchFamily="1"/>
              </a:rPr>
              <a:t>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spc="35">
                <a:solidFill>
                  <a:srgbClr val="000000"/>
                </a:solidFill>
                <a:latin typeface="Arial" panose="02020603050405020304" pitchFamily="2"/>
              </a:rPr>
              <a:t>bound, </a:t>
            </a:r>
            <a:r>
              <a:rPr lang="en-US" sz="2500" b="1" spc="35">
                <a:solidFill>
                  <a:srgbClr val="000000"/>
                </a:solidFill>
                <a:latin typeface="Arial" panose="02020603050405020304" pitchFamily="2"/>
              </a:rPr>
              <a:t>or there is a risk that the TA will not be </a:t>
            </a:r>
          </a:p>
          <a:p>
            <a:pPr marL="228600" marR="0" indent="0" algn="just">
              <a:lnSpc>
                <a:spcPts val="3000"/>
              </a:lnSpc>
              <a:spcBef>
                <a:spcPts val="0"/>
              </a:spcBef>
              <a:spcAft>
                <a:spcPts val="4000"/>
              </a:spcAft>
            </a:pPr>
            <a:r>
              <a:rPr lang="en-US" sz="2500" b="1" spc="-5">
                <a:solidFill>
                  <a:srgbClr val="000000"/>
                </a:solidFill>
                <a:latin typeface="Arial" panose="02020603050405020304" pitchFamily="2"/>
              </a:rPr>
              <a:t>accomplished. 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>
            <a:normAutofit fontScale="92500"/>
          </a:bodyPr>
          <a:lstStyle/>
          <a:p>
            <a:pPr marL="0" marR="0" indent="0" algn="l">
              <a:lnSpc>
                <a:spcPts val="1800"/>
              </a:lnSpc>
              <a:spcAft>
                <a:spcPts val="80"/>
              </a:spcAft>
            </a:pPr>
            <a:r>
              <a:rPr lang="en-US" sz="1650" b="1" spc="-60">
                <a:solidFill>
                  <a:srgbClr val="000000"/>
                </a:solidFill>
                <a:latin typeface="Arial" panose="02020603050405020304" pitchFamily="2"/>
              </a:rPr>
              <a:t>(Katz, 2015) 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idx="10"/>
          </p:nvPr>
        </p:nvSpPr>
        <p:spPr>
          <a:xfrm>
            <a:off x="748030" y="0"/>
            <a:ext cx="7658100" cy="6832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4135" rIns="0" bIns="0" anchor="t">
            <a:normAutofit/>
          </a:bodyPr>
          <a:lstStyle/>
          <a:p>
            <a:pPr marL="0" marR="0" indent="0" algn="ctr">
              <a:lnSpc>
                <a:spcPts val="4800"/>
              </a:lnSpc>
              <a:spcAft>
                <a:spcPts val="0"/>
              </a:spcAft>
              <a:buNone/>
            </a:pPr>
            <a:r>
              <a:rPr lang="en-US" sz="3600" spc="-55" dirty="0">
                <a:solidFill>
                  <a:srgbClr val="000000"/>
                </a:solidFill>
                <a:latin typeface="+mj-lt"/>
              </a:rPr>
              <a:t>Caveats: </a:t>
            </a:r>
          </a:p>
        </p:txBody>
      </p:sp>
    </p:spTree>
    <p:extLst>
      <p:ext uri="{BB962C8B-B14F-4D97-AF65-F5344CB8AC3E}">
        <p14:creationId xmlns:p14="http://schemas.microsoft.com/office/powerpoint/2010/main" val="12080258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1" dirty="0"/>
              <a:t>Partner Organizations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200400" cy="4876800"/>
          </a:xfrm>
        </p:spPr>
        <p:txBody>
          <a:bodyPr>
            <a:normAutofit/>
          </a:bodyPr>
          <a:lstStyle/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APTA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AOTA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ASHA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ASTHVI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AUCD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CCAoA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CCSSO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CEC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Trends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/>
          </a:bodyPr>
          <a:lstStyle/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HECSE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NAECS-SDE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NASDSE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NASDTEC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NAEYC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NHSA</a:t>
            </a:r>
          </a:p>
          <a:p>
            <a:pPr marL="114300" indent="-57150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C ITCA</a:t>
            </a:r>
          </a:p>
          <a:p>
            <a:pPr marL="114300" indent="-57150" fontAlgn="base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619 Affinity Group</a:t>
            </a:r>
          </a:p>
          <a:p>
            <a:pPr marL="114300" indent="-57150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</a:t>
            </a:r>
          </a:p>
          <a:p>
            <a:pPr marL="114300" indent="-57150">
              <a:spcBef>
                <a:spcPts val="24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TO THREE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447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BD87-B340-47BD-9DE7-A0F6416DD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j-lt"/>
              </a:rPr>
              <a:t>Methods of ECPC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E494B-765F-42F5-B800-E11E7D3B0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Rigorous Standards for Research Reviews,  Syntheses, Needs Assessments, and Products</a:t>
            </a:r>
          </a:p>
          <a:p>
            <a:endParaRPr lang="en-US" dirty="0"/>
          </a:p>
          <a:p>
            <a:r>
              <a:rPr lang="en-US" dirty="0"/>
              <a:t>Participant Driven</a:t>
            </a:r>
          </a:p>
          <a:p>
            <a:endParaRPr lang="en-US" dirty="0"/>
          </a:p>
          <a:p>
            <a:r>
              <a:rPr lang="en-US" dirty="0"/>
              <a:t>Continuous Feedback Among and Between ALL Objectives</a:t>
            </a:r>
          </a:p>
          <a:p>
            <a:endParaRPr lang="en-US" dirty="0"/>
          </a:p>
          <a:p>
            <a:r>
              <a:rPr lang="en-US" dirty="0"/>
              <a:t>Collaborative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614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304800"/>
            <a:ext cx="7886700" cy="144780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j-lt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+mj-lt"/>
                <a:cs typeface="Arial" panose="020B0604020202020204" pitchFamily="34" charset="0"/>
              </a:rPr>
            </a:br>
            <a:r>
              <a:rPr lang="en-US" sz="3600" b="1" dirty="0">
                <a:latin typeface="+mj-lt"/>
                <a:cs typeface="Arial" panose="020B0604020202020204" pitchFamily="34" charset="0"/>
              </a:rPr>
              <a:t>Outputs of the ECPC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894" y="1309778"/>
            <a:ext cx="7401464" cy="49669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Knowledge Development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Materials, Resources and Tools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Technical Assistance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Leadership and Collaboration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Management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10609582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Flow of ECPC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Develop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Develop or Identify Materials, Resources and Tools for the Early Childhood Workforce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Provide TA to Specific Populations and State Early Childhood Systems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956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51946-772A-439F-8ABC-23B026DC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493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j-lt"/>
              </a:rPr>
              <a:t>ECPC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C5C26-36E2-4A43-B9E4-E84873E9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dirty="0"/>
              <a:t>To provide targeted TA to: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b="1" dirty="0"/>
              <a:t>early childhood IHE faculty and other professional development (PD) staff; State IDEA Part C and 619 administrators; families and graduate students</a:t>
            </a:r>
          </a:p>
          <a:p>
            <a:pPr marL="0" indent="0" algn="ctr">
              <a:buNone/>
            </a:pPr>
            <a:r>
              <a:rPr lang="en-US" sz="4000" dirty="0"/>
              <a:t> </a:t>
            </a:r>
          </a:p>
          <a:p>
            <a:pPr marL="0" indent="0" algn="ctr">
              <a:buNone/>
            </a:pPr>
            <a:r>
              <a:rPr lang="en-US" sz="4000" dirty="0"/>
              <a:t>to improve outcomes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for infants and young children with disabilities </a:t>
            </a:r>
          </a:p>
          <a:p>
            <a:pPr marL="0" indent="0" algn="ctr">
              <a:buNone/>
            </a:pPr>
            <a:r>
              <a:rPr lang="en-US" sz="4000" dirty="0"/>
              <a:t>and their families.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124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37" y="526210"/>
            <a:ext cx="7886700" cy="6901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cs typeface="Times New Roman" panose="02020603050405020304" pitchFamily="18" charset="0"/>
              </a:rPr>
              <a:t/>
            </a:r>
            <a:br>
              <a:rPr lang="en-US" sz="3100" b="1" dirty="0">
                <a:cs typeface="Times New Roman" panose="02020603050405020304" pitchFamily="18" charset="0"/>
              </a:rPr>
            </a:br>
            <a:r>
              <a:rPr lang="en-US" sz="3100" b="1" dirty="0">
                <a:cs typeface="Times New Roman" panose="02020603050405020304" pitchFamily="18" charset="0"/>
              </a:rPr>
              <a:t>Intensive TA:</a:t>
            </a:r>
            <a:br>
              <a:rPr lang="en-US" sz="3100" b="1" dirty="0">
                <a:cs typeface="Times New Roman" panose="02020603050405020304" pitchFamily="18" charset="0"/>
              </a:rPr>
            </a:br>
            <a:r>
              <a:rPr lang="en-US" sz="3100" b="1" dirty="0">
                <a:cs typeface="Times New Roman" panose="02020603050405020304" pitchFamily="18" charset="0"/>
              </a:rPr>
              <a:t>Comprehensive System Of Personnel Development</a:t>
            </a:r>
            <a:r>
              <a:rPr lang="en-US" b="1" cap="small" dirty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en-US" b="1" cap="small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1673525"/>
            <a:ext cx="8143336" cy="4675517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Leadership, Coordination &amp; Sustainability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Structures for ongoing support of all personnel development activities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Recruitment and Retention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	Strategies to identify, hire and maintain a qualified workforce across sectors 	and disciplines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Personnel Standards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	Discipline specific knowledge, skills and competencies for the EC workforce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Preservice Training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	Formal program of study at an IHE to prepare for the EC workforce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Inservice Training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	Ongoing learning activities to maintain and build the competence of the EC 	workforce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4500" dirty="0">
                <a:solidFill>
                  <a:schemeClr val="lt1"/>
                </a:solidFill>
              </a:rPr>
              <a:t>Evaluation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45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4500" dirty="0">
                <a:solidFill>
                  <a:schemeClr val="bg1"/>
                </a:solidFill>
              </a:rPr>
              <a:t>Plans for evaluating each subcomponent of the CSPD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5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5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5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8897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To Maximize TA…..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8634"/>
            <a:ext cx="7886700" cy="4598329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ts val="3000"/>
              </a:lnSpc>
              <a:spcAft>
                <a:spcPts val="0"/>
              </a:spcAft>
              <a:buNone/>
            </a:pPr>
            <a:r>
              <a:rPr lang="en-US" sz="2400" spc="45" dirty="0">
                <a:solidFill>
                  <a:srgbClr val="000000"/>
                </a:solidFill>
              </a:rPr>
              <a:t>Form A Leadership Team </a:t>
            </a:r>
          </a:p>
          <a:p>
            <a:pPr marL="0" marR="0" indent="0" algn="just">
              <a:lnSpc>
                <a:spcPts val="3000"/>
              </a:lnSpc>
              <a:spcBef>
                <a:spcPts val="1010"/>
              </a:spcBef>
              <a:spcAft>
                <a:spcPts val="0"/>
              </a:spcAft>
              <a:buNone/>
            </a:pPr>
            <a:r>
              <a:rPr lang="en-US" sz="2400" spc="55" dirty="0">
                <a:solidFill>
                  <a:srgbClr val="000000"/>
                </a:solidFill>
              </a:rPr>
              <a:t>Gather Stakeholders to Identify Needs (</a:t>
            </a:r>
            <a:r>
              <a:rPr lang="en-US" sz="2400" spc="55" dirty="0" err="1">
                <a:solidFill>
                  <a:srgbClr val="000000"/>
                </a:solidFill>
              </a:rPr>
              <a:t>eg</a:t>
            </a:r>
            <a:r>
              <a:rPr lang="en-US" sz="2400" spc="55" dirty="0">
                <a:solidFill>
                  <a:srgbClr val="000000"/>
                </a:solidFill>
              </a:rPr>
              <a:t>. Focus </a:t>
            </a:r>
          </a:p>
          <a:p>
            <a:pPr indent="0" algn="just">
              <a:lnSpc>
                <a:spcPts val="3000"/>
              </a:lnSpc>
              <a:spcBef>
                <a:spcPts val="5"/>
              </a:spcBef>
              <a:buNone/>
            </a:pPr>
            <a:r>
              <a:rPr lang="en-US" sz="2400" spc="45" dirty="0">
                <a:solidFill>
                  <a:srgbClr val="000000"/>
                </a:solidFill>
              </a:rPr>
              <a:t>Groups, Think Tanks, Meetings etc.) </a:t>
            </a:r>
          </a:p>
          <a:p>
            <a:pPr marL="0" marR="0" indent="0" algn="just">
              <a:lnSpc>
                <a:spcPts val="3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2400" spc="70" dirty="0">
                <a:solidFill>
                  <a:srgbClr val="000000"/>
                </a:solidFill>
              </a:rPr>
              <a:t>Confirm Needs Through Systematic Assessments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spc="35" dirty="0">
                <a:solidFill>
                  <a:srgbClr val="000000"/>
                </a:solidFill>
              </a:rPr>
              <a:t>(Scans, Surveys, Interviews of Informants, etc.) </a:t>
            </a:r>
          </a:p>
          <a:p>
            <a:pPr marL="0" marR="0" indent="0" algn="just">
              <a:lnSpc>
                <a:spcPts val="3000"/>
              </a:lnSpc>
              <a:spcBef>
                <a:spcPts val="985"/>
              </a:spcBef>
              <a:spcAft>
                <a:spcPts val="0"/>
              </a:spcAft>
              <a:buNone/>
            </a:pPr>
            <a:r>
              <a:rPr lang="en-US" sz="2400" spc="75" dirty="0">
                <a:solidFill>
                  <a:srgbClr val="000000"/>
                </a:solidFill>
              </a:rPr>
              <a:t>Prioritize Needs </a:t>
            </a:r>
          </a:p>
          <a:p>
            <a:pPr marL="0" marR="0" indent="0" algn="just">
              <a:lnSpc>
                <a:spcPts val="3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2400" spc="55" dirty="0">
                <a:solidFill>
                  <a:srgbClr val="000000"/>
                </a:solidFill>
              </a:rPr>
              <a:t>Develop a Logic Model of State Needs: Outcomes </a:t>
            </a:r>
          </a:p>
          <a:p>
            <a:pPr marL="0" marR="0" indent="0" algn="just">
              <a:lnSpc>
                <a:spcPts val="3000"/>
              </a:lnSpc>
              <a:spcBef>
                <a:spcPts val="1015"/>
              </a:spcBef>
              <a:spcAft>
                <a:spcPts val="0"/>
              </a:spcAft>
              <a:buNone/>
            </a:pPr>
            <a:r>
              <a:rPr lang="en-US" sz="2400" spc="60" dirty="0">
                <a:solidFill>
                  <a:srgbClr val="000000"/>
                </a:solidFill>
              </a:rPr>
              <a:t>Identify Current Resources </a:t>
            </a:r>
          </a:p>
          <a:p>
            <a:pPr marL="0" marR="0" indent="0" algn="just">
              <a:lnSpc>
                <a:spcPts val="3000"/>
              </a:lnSpc>
              <a:spcBef>
                <a:spcPts val="985"/>
              </a:spcBef>
              <a:spcAft>
                <a:spcPts val="960"/>
              </a:spcAft>
              <a:buNone/>
            </a:pPr>
            <a:r>
              <a:rPr lang="en-US" sz="2400" spc="65" dirty="0">
                <a:solidFill>
                  <a:srgbClr val="000000"/>
                </a:solidFill>
              </a:rPr>
              <a:t>Identify Needed Resources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621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C4CF-1487-4925-889F-5408A4865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+mj-lt"/>
              </a:rPr>
              <a:t>Bottom Line……..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2246D-1D2B-447D-ACCE-1689E51A7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476" y="1524000"/>
            <a:ext cx="8229600" cy="4167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spc="45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600" b="1" spc="45" dirty="0">
                <a:solidFill>
                  <a:srgbClr val="000000"/>
                </a:solidFill>
              </a:rPr>
              <a:t>Develop A TA Plan </a:t>
            </a:r>
          </a:p>
          <a:p>
            <a:pPr marL="0" indent="0" algn="ctr">
              <a:buNone/>
            </a:pPr>
            <a:endParaRPr lang="en-US" sz="3600" b="1" spc="45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600" b="1" spc="45" dirty="0">
                <a:solidFill>
                  <a:srgbClr val="000000"/>
                </a:solidFill>
              </a:rPr>
              <a:t>To HELP States and IHE </a:t>
            </a:r>
          </a:p>
          <a:p>
            <a:pPr marL="0" indent="0" algn="ctr">
              <a:buNone/>
            </a:pPr>
            <a:r>
              <a:rPr lang="en-US" sz="3600" b="1" spc="45" dirty="0">
                <a:solidFill>
                  <a:srgbClr val="0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3600" b="1" spc="45" dirty="0">
                <a:solidFill>
                  <a:srgbClr val="000000"/>
                </a:solidFill>
              </a:rPr>
              <a:t>Meet THEIR Needs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163A0-E748-44C4-A3A6-E133F0BBD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4456"/>
            <a:ext cx="8229600" cy="907143"/>
          </a:xfrm>
        </p:spPr>
        <p:txBody>
          <a:bodyPr>
            <a:noAutofit/>
          </a:bodyPr>
          <a:lstStyle/>
          <a:p>
            <a:pPr lvl="0" algn="ctr"/>
            <a:r>
              <a:rPr lang="en-US" sz="3200" b="1" dirty="0">
                <a:latin typeface="+mj-lt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+mj-lt"/>
                <a:cs typeface="Arial" panose="020B0604020202020204" pitchFamily="34" charset="0"/>
              </a:rPr>
            </a:br>
            <a:r>
              <a:rPr lang="en-US" sz="3200" b="1" dirty="0">
                <a:latin typeface="+mj-lt"/>
                <a:cs typeface="Arial" panose="020B0604020202020204" pitchFamily="34" charset="0"/>
              </a:rPr>
              <a:t>A Comprehensive System of </a:t>
            </a:r>
            <a:br>
              <a:rPr lang="en-US" sz="3200" b="1" dirty="0">
                <a:latin typeface="+mj-lt"/>
                <a:cs typeface="Arial" panose="020B0604020202020204" pitchFamily="34" charset="0"/>
              </a:rPr>
            </a:br>
            <a:r>
              <a:rPr lang="en-US" sz="3200" b="1" dirty="0">
                <a:latin typeface="+mj-lt"/>
                <a:cs typeface="Arial" panose="020B0604020202020204" pitchFamily="34" charset="0"/>
              </a:rPr>
              <a:t>Personnel Development </a:t>
            </a:r>
            <a:r>
              <a:rPr lang="en-US" sz="3200" dirty="0">
                <a:cs typeface="Arial" panose="020B0604020202020204" pitchFamily="34" charset="0"/>
              </a:rPr>
              <a:t/>
            </a:r>
            <a:br>
              <a:rPr lang="en-US" sz="3200" dirty="0"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10930-E965-4890-AA37-4655EFBD6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9486"/>
            <a:ext cx="8229600" cy="4884058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endParaRPr lang="en-US" sz="3900" b="1" dirty="0"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3900" b="1" dirty="0">
                <a:cs typeface="Arial" panose="020B0604020202020204" pitchFamily="34" charset="0"/>
              </a:rPr>
              <a:t>is a </a:t>
            </a:r>
            <a:r>
              <a:rPr lang="en-US" sz="3900" b="1" i="1" dirty="0">
                <a:cs typeface="Arial" panose="020B0604020202020204" pitchFamily="34" charset="0"/>
              </a:rPr>
              <a:t>necessary</a:t>
            </a:r>
            <a:r>
              <a:rPr lang="en-US" sz="3900" b="1" dirty="0">
                <a:cs typeface="Arial" panose="020B0604020202020204" pitchFamily="34" charset="0"/>
              </a:rPr>
              <a:t> and </a:t>
            </a:r>
            <a:r>
              <a:rPr lang="en-US" sz="3900" b="1" i="1" dirty="0">
                <a:cs typeface="Arial" panose="020B0604020202020204" pitchFamily="34" charset="0"/>
              </a:rPr>
              <a:t>integral</a:t>
            </a:r>
            <a:r>
              <a:rPr lang="en-US" sz="3900" b="1" dirty="0">
                <a:cs typeface="Arial" panose="020B0604020202020204" pitchFamily="34" charset="0"/>
              </a:rPr>
              <a:t> </a:t>
            </a:r>
          </a:p>
          <a:p>
            <a:pPr marL="0" lvl="0" indent="0" algn="ctr">
              <a:buNone/>
            </a:pPr>
            <a:r>
              <a:rPr lang="en-US" sz="3900" b="1" dirty="0">
                <a:cs typeface="Arial" panose="020B0604020202020204" pitchFamily="34" charset="0"/>
              </a:rPr>
              <a:t>quality indicator of </a:t>
            </a:r>
          </a:p>
          <a:p>
            <a:pPr marL="0" lvl="0" indent="0" algn="ctr">
              <a:buNone/>
            </a:pPr>
            <a:r>
              <a:rPr lang="en-US" sz="3900" b="1" dirty="0">
                <a:cs typeface="Arial" panose="020B0604020202020204" pitchFamily="34" charset="0"/>
              </a:rPr>
              <a:t>an early childhood service system</a:t>
            </a:r>
          </a:p>
          <a:p>
            <a:pPr marL="0" lvl="0" indent="0" algn="ctr">
              <a:buNone/>
            </a:pPr>
            <a:r>
              <a:rPr lang="en-US" sz="3900" b="1" dirty="0">
                <a:cs typeface="Arial" panose="020B0604020202020204" pitchFamily="34" charset="0"/>
              </a:rPr>
              <a:t>AND</a:t>
            </a:r>
          </a:p>
          <a:p>
            <a:pPr marL="0" indent="0" algn="ctr">
              <a:buNone/>
            </a:pPr>
            <a:r>
              <a:rPr lang="en-US" sz="3900" dirty="0"/>
              <a:t>      </a:t>
            </a:r>
            <a:r>
              <a:rPr lang="en-US" sz="3900" b="1" dirty="0">
                <a:cs typeface="Arial" panose="020B0604020202020204" pitchFamily="34" charset="0"/>
              </a:rPr>
              <a:t>the early childhood workforce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900" dirty="0">
                <a:cs typeface="Arial" panose="020B0604020202020204" pitchFamily="34" charset="0"/>
              </a:rPr>
              <a:t>who serve infants, toddlers and preschool children with disabilities and their families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695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Placeholder 64"/>
          <p:cNvSpPr>
            <a:spLocks noGrp="1"/>
          </p:cNvSpPr>
          <p:nvPr>
            <p:ph type="body" idx="10"/>
          </p:nvPr>
        </p:nvSpPr>
        <p:spPr>
          <a:xfrm>
            <a:off x="728345" y="1302589"/>
            <a:ext cx="7543800" cy="467911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0175" rIns="0" bIns="0" anchor="t">
            <a:noAutofit/>
          </a:bodyPr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  <a:buNone/>
            </a:pPr>
            <a:r>
              <a:rPr lang="en-US" b="1" spc="160" dirty="0">
                <a:solidFill>
                  <a:srgbClr val="000000"/>
                </a:solidFill>
              </a:rPr>
              <a:t>Develop Measurable Goals, Objectives and </a:t>
            </a:r>
          </a:p>
          <a:p>
            <a:pPr marL="274320" marR="0" indent="0"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pc="75" dirty="0">
                <a:solidFill>
                  <a:srgbClr val="000000"/>
                </a:solidFill>
              </a:rPr>
              <a:t>	Activities </a:t>
            </a:r>
          </a:p>
          <a:p>
            <a:pPr marL="0" marR="0" indent="0" algn="l">
              <a:lnSpc>
                <a:spcPts val="3500"/>
              </a:lnSpc>
              <a:spcBef>
                <a:spcPts val="4085"/>
              </a:spcBef>
              <a:spcAft>
                <a:spcPts val="0"/>
              </a:spcAft>
              <a:buNone/>
            </a:pPr>
            <a:r>
              <a:rPr lang="en-US" b="1" spc="145" dirty="0">
                <a:solidFill>
                  <a:srgbClr val="000000"/>
                </a:solidFill>
              </a:rPr>
              <a:t>Develop Timelines and Responsibilities </a:t>
            </a:r>
          </a:p>
          <a:p>
            <a:pPr marL="0" marR="0" indent="0" algn="l">
              <a:lnSpc>
                <a:spcPts val="3500"/>
              </a:lnSpc>
              <a:spcBef>
                <a:spcPts val="4060"/>
              </a:spcBef>
              <a:spcAft>
                <a:spcPts val="0"/>
              </a:spcAft>
              <a:buNone/>
            </a:pPr>
            <a:r>
              <a:rPr lang="en-US" b="1" spc="135" dirty="0">
                <a:solidFill>
                  <a:srgbClr val="000000"/>
                </a:solidFill>
              </a:rPr>
              <a:t>Implement Goals, Objectives and Activities </a:t>
            </a:r>
          </a:p>
          <a:p>
            <a:pPr marL="0" marR="0" indent="0" algn="l">
              <a:lnSpc>
                <a:spcPts val="3200"/>
              </a:lnSpc>
              <a:spcBef>
                <a:spcPts val="4045"/>
              </a:spcBef>
              <a:spcAft>
                <a:spcPts val="0"/>
              </a:spcAft>
              <a:buNone/>
            </a:pPr>
            <a:r>
              <a:rPr lang="en-US" b="1" spc="190" dirty="0">
                <a:solidFill>
                  <a:srgbClr val="000000"/>
                </a:solidFill>
              </a:rPr>
              <a:t>Measure and Keep Measuring Outcomes </a:t>
            </a:r>
          </a:p>
          <a:p>
            <a:pPr marL="274320" marR="0" indent="0" algn="l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pc="-35" dirty="0">
                <a:solidFill>
                  <a:srgbClr val="000000"/>
                </a:solidFill>
              </a:rPr>
              <a:t>	</a:t>
            </a:r>
            <a:endParaRPr lang="en-US" b="1" spc="190" dirty="0">
              <a:solidFill>
                <a:srgbClr val="000000"/>
              </a:solidFill>
            </a:endParaRPr>
          </a:p>
        </p:txBody>
      </p:sp>
      <p:sp>
        <p:nvSpPr>
          <p:cNvPr id="64" name="Text Placeholder 63"/>
          <p:cNvSpPr>
            <a:spLocks noGrp="1"/>
          </p:cNvSpPr>
          <p:nvPr>
            <p:ph type="body" idx="10"/>
          </p:nvPr>
        </p:nvSpPr>
        <p:spPr>
          <a:xfrm>
            <a:off x="728345" y="267419"/>
            <a:ext cx="7543800" cy="83676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5405" rIns="0" bIns="0" anchor="t"/>
          <a:lstStyle/>
          <a:p>
            <a:pPr marL="0" marR="0" indent="0" algn="l">
              <a:lnSpc>
                <a:spcPts val="4800"/>
              </a:lnSpc>
              <a:spcAft>
                <a:spcPts val="65"/>
              </a:spcAft>
              <a:buNone/>
            </a:pPr>
            <a:r>
              <a:rPr lang="en-US" sz="3600" b="1" spc="-15" dirty="0">
                <a:solidFill>
                  <a:srgbClr val="000000"/>
                </a:solidFill>
                <a:latin typeface="Calibri Light" panose="02020603050405020304" pitchFamily="1"/>
              </a:rPr>
              <a:t>AND</a:t>
            </a:r>
            <a:r>
              <a:rPr lang="en-US" sz="4300" spc="-15" dirty="0">
                <a:solidFill>
                  <a:srgbClr val="000000"/>
                </a:solidFill>
                <a:latin typeface="Calibri Light" panose="02020603050405020304" pitchFamily="1"/>
              </a:rPr>
              <a:t>……… </a:t>
            </a:r>
          </a:p>
        </p:txBody>
      </p:sp>
    </p:spTree>
    <p:extLst>
      <p:ext uri="{BB962C8B-B14F-4D97-AF65-F5344CB8AC3E}">
        <p14:creationId xmlns:p14="http://schemas.microsoft.com/office/powerpoint/2010/main" val="37636123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3B98-0CFE-472C-9FE6-298F5DDF1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D528B-1B26-4A1D-A7CB-755362C87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Where are we now?</a:t>
            </a:r>
          </a:p>
          <a:p>
            <a:pPr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Where do we want to be?</a:t>
            </a:r>
          </a:p>
          <a:p>
            <a:pPr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What do we need to do to get from here to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         there?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6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37" y="270235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cs typeface="Times New Roman" panose="02020603050405020304" pitchFamily="18" charset="0"/>
              </a:rPr>
              <a:t>Comprehensive System Of Personnel Development</a:t>
            </a:r>
            <a:r>
              <a:rPr lang="en-US" b="1" cap="small" dirty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en-US" b="1" cap="small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1388851"/>
            <a:ext cx="8143336" cy="496019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Leadership, Coordination &amp; Sustainability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Structures for ongoing support of all personnel development activities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Recruitment and Retention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	Strategies to identify, hire and maintain a qualified workforce across sectors 	and disciplines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Personnel Standards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	Discipline specific knowledge, skills and competencies for the EC workforce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Preservice Training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	Formal program of study at an IHE to prepare for the EC workforce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/>
              <a:t>Inservice Training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/>
              <a:t>	Ongoing learning activities to maintain and build the competence of the EC 	workforce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4500" dirty="0">
                <a:solidFill>
                  <a:schemeClr val="lt1"/>
                </a:solidFill>
              </a:rPr>
              <a:t>Evaluation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45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4500" dirty="0">
                <a:solidFill>
                  <a:schemeClr val="bg1"/>
                </a:solidFill>
              </a:rPr>
              <a:t>Plans for evaluating each subcomponent of the CSPD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5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5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5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823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32" y="516147"/>
            <a:ext cx="8229600" cy="7216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j-lt"/>
                <a:cs typeface="Arial" panose="020B0604020202020204" pitchFamily="34" charset="0"/>
              </a:rPr>
              <a:t>Outputs of the ECPC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dirty="0">
              <a:latin typeface="+mj-lt"/>
            </a:endParaRPr>
          </a:p>
          <a:p>
            <a:pPr marL="0" indent="0" algn="ctr">
              <a:buNone/>
            </a:pPr>
            <a:endParaRPr lang="en-US" sz="36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Knowledge Development</a:t>
            </a:r>
          </a:p>
          <a:p>
            <a:pPr algn="ctr"/>
            <a:endParaRPr lang="en-US" sz="36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Technical Assistance</a:t>
            </a:r>
          </a:p>
          <a:p>
            <a:pPr algn="ctr"/>
            <a:endParaRPr lang="en-US" sz="36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cs typeface="Arial" panose="020B0604020202020204" pitchFamily="34" charset="0"/>
              </a:rPr>
              <a:t>Leadership and Coordination</a:t>
            </a:r>
          </a:p>
        </p:txBody>
      </p:sp>
    </p:spTree>
    <p:extLst>
      <p:ext uri="{BB962C8B-B14F-4D97-AF65-F5344CB8AC3E}">
        <p14:creationId xmlns:p14="http://schemas.microsoft.com/office/powerpoint/2010/main" val="76676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+mj-lt"/>
                <a:cs typeface="Arial" panose="020B0604020202020204" pitchFamily="34" charset="0"/>
              </a:rPr>
              <a:t>1) Knowledge Development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cs typeface="Arial" panose="020B0604020202020204" pitchFamily="34" charset="0"/>
              </a:rPr>
              <a:t>National Data Base of CSPD Components as reported by Part C and 619 Coordinators</a:t>
            </a:r>
          </a:p>
          <a:p>
            <a:endParaRPr lang="en-US" sz="2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cs typeface="Arial" panose="020B0604020202020204" pitchFamily="34" charset="0"/>
              </a:rPr>
              <a:t>National Data Base of  State Personnel Standards</a:t>
            </a:r>
          </a:p>
          <a:p>
            <a:endParaRPr lang="en-US" sz="2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cs typeface="Arial" panose="020B0604020202020204" pitchFamily="34" charset="0"/>
              </a:rPr>
              <a:t>National Initiative on Cross Disciplinary Standards</a:t>
            </a:r>
          </a:p>
          <a:p>
            <a:endParaRPr lang="en-US" sz="2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cs typeface="Arial" panose="020B0604020202020204" pitchFamily="34" charset="0"/>
              </a:rPr>
              <a:t>Research Syntheses on Personnel Issues</a:t>
            </a:r>
          </a:p>
          <a:p>
            <a:endParaRPr 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7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7969" y="232913"/>
            <a:ext cx="8161265" cy="914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j-lt"/>
                <a:cs typeface="Arial" pitchFamily="34" charset="0"/>
              </a:rPr>
              <a:t>National Data Base of Personnel Standards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4140" y="1350034"/>
            <a:ext cx="7848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13 disciplines</a:t>
            </a:r>
          </a:p>
          <a:p>
            <a:pPr marL="0" indent="0">
              <a:buNone/>
            </a:pPr>
            <a:r>
              <a:rPr lang="en-US" sz="2400" dirty="0"/>
              <a:t>20 variables</a:t>
            </a:r>
          </a:p>
          <a:p>
            <a:pPr marL="0" indent="0">
              <a:buNone/>
            </a:pPr>
            <a:r>
              <a:rPr lang="en-US" sz="2400" dirty="0"/>
              <a:t>A two-step procedure was implemented:</a:t>
            </a:r>
          </a:p>
          <a:p>
            <a:pPr marL="457200" lvl="1" indent="0">
              <a:buNone/>
            </a:pPr>
            <a:r>
              <a:rPr lang="en-US" sz="2400" dirty="0"/>
              <a:t>Step 1: Internet-based data collection (with inter-rater reliability) </a:t>
            </a:r>
          </a:p>
          <a:p>
            <a:pPr marL="457200" lvl="1" indent="0">
              <a:buNone/>
            </a:pPr>
            <a:r>
              <a:rPr lang="en-US" sz="2400" dirty="0"/>
              <a:t>Step 2: Telephone interview for verification. </a:t>
            </a:r>
          </a:p>
          <a:p>
            <a:pPr marL="0" indent="0">
              <a:buNone/>
            </a:pPr>
            <a:r>
              <a:rPr lang="en-US" sz="2400" dirty="0"/>
              <a:t>Analysis: Frequency count and percentage</a:t>
            </a:r>
          </a:p>
          <a:p>
            <a:pPr marL="0" indent="0">
              <a:buNone/>
            </a:pPr>
            <a:r>
              <a:rPr lang="en-US" sz="2400" dirty="0"/>
              <a:t>Findings:</a:t>
            </a:r>
          </a:p>
          <a:p>
            <a:pPr marL="457200" lvl="1" indent="0">
              <a:buNone/>
            </a:pPr>
            <a:r>
              <a:rPr lang="en-US" sz="2400" dirty="0"/>
              <a:t>Each state dramatically varied in personnel standards.</a:t>
            </a:r>
          </a:p>
          <a:p>
            <a:pPr marL="457200" lvl="1" indent="0">
              <a:buNone/>
            </a:pPr>
            <a:r>
              <a:rPr lang="en-US" sz="2400" dirty="0"/>
              <a:t>Related service disciplines had less variance.</a:t>
            </a:r>
          </a:p>
          <a:p>
            <a:pPr marL="457200" lvl="1" indent="0">
              <a:buNone/>
            </a:pPr>
            <a:r>
              <a:rPr lang="en-US" sz="2400" dirty="0"/>
              <a:t>Less than 1/3 of the states specified additional requirements for working in Part C.</a:t>
            </a:r>
          </a:p>
        </p:txBody>
      </p:sp>
    </p:spTree>
    <p:extLst>
      <p:ext uri="{BB962C8B-B14F-4D97-AF65-F5344CB8AC3E}">
        <p14:creationId xmlns:p14="http://schemas.microsoft.com/office/powerpoint/2010/main" val="351333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1754</Words>
  <Application>Microsoft Office PowerPoint</Application>
  <PresentationFormat>On-screen Show (4:3)</PresentationFormat>
  <Paragraphs>493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Early Childhood Personnel Center  </vt:lpstr>
      <vt:lpstr> Early Childhood Personnel Center </vt:lpstr>
      <vt:lpstr>PowerPoint Presentation</vt:lpstr>
      <vt:lpstr>Logic Model</vt:lpstr>
      <vt:lpstr> A Comprehensive System of  Personnel Development  </vt:lpstr>
      <vt:lpstr>Comprehensive System Of Personnel Development </vt:lpstr>
      <vt:lpstr>Outputs of the ECPC 1</vt:lpstr>
      <vt:lpstr> 1) Knowledge Development </vt:lpstr>
      <vt:lpstr>National Data Base of Personnel Standards</vt:lpstr>
      <vt:lpstr> Cross-Disciplinary Organizations</vt:lpstr>
      <vt:lpstr>PowerPoint Presentation</vt:lpstr>
      <vt:lpstr>Family Centered Practice</vt:lpstr>
      <vt:lpstr>  Intervention/Instruction Informed by Evidence</vt:lpstr>
      <vt:lpstr>Coordination and Collaboration</vt:lpstr>
      <vt:lpstr>Professionalism</vt:lpstr>
      <vt:lpstr>EC Alignments Completed For:</vt:lpstr>
      <vt:lpstr>   Effective Training-Research Meta-Synthesis                                                        </vt:lpstr>
      <vt:lpstr> 2) Technical Assistance</vt:lpstr>
      <vt:lpstr>Intensive TA States</vt:lpstr>
      <vt:lpstr>How Will We Do This ?</vt:lpstr>
      <vt:lpstr>Building a Model</vt:lpstr>
      <vt:lpstr>PHASE ONE: Exploration</vt:lpstr>
      <vt:lpstr>PHASE TWO: Installation</vt:lpstr>
      <vt:lpstr>PHASE THREE: Implementation</vt:lpstr>
      <vt:lpstr>PHASE FOUR: Standardization</vt:lpstr>
      <vt:lpstr>Intensive TA</vt:lpstr>
      <vt:lpstr>Strategic Planning for a CSPD </vt:lpstr>
      <vt:lpstr> CSPD should include: </vt:lpstr>
      <vt:lpstr>Strategic Planning Sequence</vt:lpstr>
      <vt:lpstr>Intensive TA States</vt:lpstr>
      <vt:lpstr>State Team Strategic Plan Participants</vt:lpstr>
      <vt:lpstr> Vision Statement: Iowa</vt:lpstr>
      <vt:lpstr>CSPD Mission Statements</vt:lpstr>
      <vt:lpstr>3) Leadership and Coordination</vt:lpstr>
      <vt:lpstr>Focus of ECPC Leadership Institute</vt:lpstr>
      <vt:lpstr>   Early Childhood Personnel Center 2 </vt:lpstr>
      <vt:lpstr> A Comprehensive System of Personnel Development  </vt:lpstr>
      <vt:lpstr>Technical Assistance As a Construct</vt:lpstr>
      <vt:lpstr>PowerPoint Presentation</vt:lpstr>
      <vt:lpstr>PowerPoint Presentation</vt:lpstr>
      <vt:lpstr>PowerPoint Presentation</vt:lpstr>
      <vt:lpstr> Partner Organizations </vt:lpstr>
      <vt:lpstr>Methods of ECPC 2</vt:lpstr>
      <vt:lpstr> Outputs of the ECPC 2</vt:lpstr>
      <vt:lpstr>Flow of ECPC Goals</vt:lpstr>
      <vt:lpstr>ECPC 2</vt:lpstr>
      <vt:lpstr> Intensive TA: Comprehensive System Of Personnel Development </vt:lpstr>
      <vt:lpstr>How To Maximize TA…..</vt:lpstr>
      <vt:lpstr>Bottom Line……..</vt:lpstr>
      <vt:lpstr>PowerPoint Presentation</vt:lpstr>
      <vt:lpstr>Elements of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</dc:creator>
  <cp:lastModifiedBy>Joachim,Woodlyn</cp:lastModifiedBy>
  <cp:revision>84</cp:revision>
  <dcterms:created xsi:type="dcterms:W3CDTF">2018-06-11T04:07:15Z</dcterms:created>
  <dcterms:modified xsi:type="dcterms:W3CDTF">2019-05-29T15:30:57Z</dcterms:modified>
</cp:coreProperties>
</file>